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77"/>
  </p:notesMasterIdLst>
  <p:handoutMasterIdLst>
    <p:handoutMasterId r:id="rId178"/>
  </p:handoutMasterIdLst>
  <p:sldIdLst>
    <p:sldId id="282" r:id="rId2"/>
    <p:sldId id="1259" r:id="rId3"/>
    <p:sldId id="1261" r:id="rId4"/>
    <p:sldId id="1262" r:id="rId5"/>
    <p:sldId id="1115" r:id="rId6"/>
    <p:sldId id="1116" r:id="rId7"/>
    <p:sldId id="1117" r:id="rId8"/>
    <p:sldId id="1118" r:id="rId9"/>
    <p:sldId id="1119" r:id="rId10"/>
    <p:sldId id="1322" r:id="rId11"/>
    <p:sldId id="1323" r:id="rId12"/>
    <p:sldId id="1324" r:id="rId13"/>
    <p:sldId id="1328" r:id="rId14"/>
    <p:sldId id="1325" r:id="rId15"/>
    <p:sldId id="1319" r:id="rId16"/>
    <p:sldId id="1141" r:id="rId17"/>
    <p:sldId id="1129" r:id="rId18"/>
    <p:sldId id="1132" r:id="rId19"/>
    <p:sldId id="1134" r:id="rId20"/>
    <p:sldId id="1133" r:id="rId21"/>
    <p:sldId id="1335" r:id="rId22"/>
    <p:sldId id="1153" r:id="rId23"/>
    <p:sldId id="1329" r:id="rId24"/>
    <p:sldId id="1139" r:id="rId25"/>
    <p:sldId id="1142" r:id="rId26"/>
    <p:sldId id="1143" r:id="rId27"/>
    <p:sldId id="1144" r:id="rId28"/>
    <p:sldId id="1146" r:id="rId29"/>
    <p:sldId id="1307" r:id="rId30"/>
    <p:sldId id="1330" r:id="rId31"/>
    <p:sldId id="1331" r:id="rId32"/>
    <p:sldId id="1332" r:id="rId33"/>
    <p:sldId id="1159" r:id="rId34"/>
    <p:sldId id="1160" r:id="rId35"/>
    <p:sldId id="1161" r:id="rId36"/>
    <p:sldId id="1166" r:id="rId37"/>
    <p:sldId id="1301" r:id="rId38"/>
    <p:sldId id="1303" r:id="rId39"/>
    <p:sldId id="1304" r:id="rId40"/>
    <p:sldId id="1305" r:id="rId41"/>
    <p:sldId id="1306" r:id="rId42"/>
    <p:sldId id="1251" r:id="rId43"/>
    <p:sldId id="1255" r:id="rId44"/>
    <p:sldId id="1149" r:id="rId45"/>
    <p:sldId id="1150" r:id="rId46"/>
    <p:sldId id="1151" r:id="rId47"/>
    <p:sldId id="1152" r:id="rId48"/>
    <p:sldId id="1170" r:id="rId49"/>
    <p:sldId id="1179" r:id="rId50"/>
    <p:sldId id="1180" r:id="rId51"/>
    <p:sldId id="1123" r:id="rId52"/>
    <p:sldId id="1333" r:id="rId53"/>
    <p:sldId id="1124" r:id="rId54"/>
    <p:sldId id="1317" r:id="rId55"/>
    <p:sldId id="1318" r:id="rId56"/>
    <p:sldId id="1248" r:id="rId57"/>
    <p:sldId id="1128" r:id="rId58"/>
    <p:sldId id="1125" r:id="rId59"/>
    <p:sldId id="1147" r:id="rId60"/>
    <p:sldId id="1263" r:id="rId61"/>
    <p:sldId id="1265" r:id="rId62"/>
    <p:sldId id="1308" r:id="rId63"/>
    <p:sldId id="1315" r:id="rId64"/>
    <p:sldId id="1316" r:id="rId65"/>
    <p:sldId id="1309" r:id="rId66"/>
    <p:sldId id="1310" r:id="rId67"/>
    <p:sldId id="1311" r:id="rId68"/>
    <p:sldId id="1312" r:id="rId69"/>
    <p:sldId id="1313" r:id="rId70"/>
    <p:sldId id="1314" r:id="rId71"/>
    <p:sldId id="1334" r:id="rId72"/>
    <p:sldId id="1154" r:id="rId73"/>
    <p:sldId id="1181" r:id="rId74"/>
    <p:sldId id="1267" r:id="rId75"/>
    <p:sldId id="1268" r:id="rId76"/>
    <p:sldId id="1269" r:id="rId77"/>
    <p:sldId id="1273" r:id="rId78"/>
    <p:sldId id="1274" r:id="rId79"/>
    <p:sldId id="1275" r:id="rId80"/>
    <p:sldId id="1276" r:id="rId81"/>
    <p:sldId id="1277" r:id="rId82"/>
    <p:sldId id="1278" r:id="rId83"/>
    <p:sldId id="1279" r:id="rId84"/>
    <p:sldId id="1280" r:id="rId85"/>
    <p:sldId id="1281" r:id="rId86"/>
    <p:sldId id="1282" r:id="rId87"/>
    <p:sldId id="1283" r:id="rId88"/>
    <p:sldId id="1284" r:id="rId89"/>
    <p:sldId id="1285" r:id="rId90"/>
    <p:sldId id="1286" r:id="rId91"/>
    <p:sldId id="1287" r:id="rId92"/>
    <p:sldId id="1288" r:id="rId93"/>
    <p:sldId id="1289" r:id="rId94"/>
    <p:sldId id="1290" r:id="rId95"/>
    <p:sldId id="1291" r:id="rId96"/>
    <p:sldId id="1292" r:id="rId97"/>
    <p:sldId id="1293" r:id="rId98"/>
    <p:sldId id="1294" r:id="rId99"/>
    <p:sldId id="1295" r:id="rId100"/>
    <p:sldId id="1296" r:id="rId101"/>
    <p:sldId id="1297" r:id="rId102"/>
    <p:sldId id="1298" r:id="rId103"/>
    <p:sldId id="1299" r:id="rId104"/>
    <p:sldId id="1266" r:id="rId105"/>
    <p:sldId id="1182" r:id="rId106"/>
    <p:sldId id="1183" r:id="rId107"/>
    <p:sldId id="1184" r:id="rId108"/>
    <p:sldId id="1185" r:id="rId109"/>
    <p:sldId id="1186" r:id="rId110"/>
    <p:sldId id="1187" r:id="rId111"/>
    <p:sldId id="1188" r:id="rId112"/>
    <p:sldId id="1189" r:id="rId113"/>
    <p:sldId id="1190" r:id="rId114"/>
    <p:sldId id="1191" r:id="rId115"/>
    <p:sldId id="1192" r:id="rId116"/>
    <p:sldId id="1193" r:id="rId117"/>
    <p:sldId id="1256" r:id="rId118"/>
    <p:sldId id="1257" r:id="rId119"/>
    <p:sldId id="1258" r:id="rId120"/>
    <p:sldId id="1194" r:id="rId121"/>
    <p:sldId id="1195" r:id="rId122"/>
    <p:sldId id="1196" r:id="rId123"/>
    <p:sldId id="1197" r:id="rId124"/>
    <p:sldId id="1198" r:id="rId125"/>
    <p:sldId id="1199" r:id="rId126"/>
    <p:sldId id="1200" r:id="rId127"/>
    <p:sldId id="1201" r:id="rId128"/>
    <p:sldId id="1202" r:id="rId129"/>
    <p:sldId id="1203" r:id="rId130"/>
    <p:sldId id="1204" r:id="rId131"/>
    <p:sldId id="1205" r:id="rId132"/>
    <p:sldId id="1206" r:id="rId133"/>
    <p:sldId id="1207" r:id="rId134"/>
    <p:sldId id="1208" r:id="rId135"/>
    <p:sldId id="1209" r:id="rId136"/>
    <p:sldId id="1210" r:id="rId137"/>
    <p:sldId id="1211" r:id="rId138"/>
    <p:sldId id="1212" r:id="rId139"/>
    <p:sldId id="1213" r:id="rId140"/>
    <p:sldId id="1214" r:id="rId141"/>
    <p:sldId id="1215" r:id="rId142"/>
    <p:sldId id="1216" r:id="rId143"/>
    <p:sldId id="1217" r:id="rId144"/>
    <p:sldId id="1218" r:id="rId145"/>
    <p:sldId id="1219" r:id="rId146"/>
    <p:sldId id="1220" r:id="rId147"/>
    <p:sldId id="1221" r:id="rId148"/>
    <p:sldId id="1222" r:id="rId149"/>
    <p:sldId id="1223" r:id="rId150"/>
    <p:sldId id="1224" r:id="rId151"/>
    <p:sldId id="1225" r:id="rId152"/>
    <p:sldId id="1226" r:id="rId153"/>
    <p:sldId id="1227" r:id="rId154"/>
    <p:sldId id="1228" r:id="rId155"/>
    <p:sldId id="1229" r:id="rId156"/>
    <p:sldId id="1230" r:id="rId157"/>
    <p:sldId id="1231" r:id="rId158"/>
    <p:sldId id="1232" r:id="rId159"/>
    <p:sldId id="1233" r:id="rId160"/>
    <p:sldId id="1234" r:id="rId161"/>
    <p:sldId id="1235" r:id="rId162"/>
    <p:sldId id="1236" r:id="rId163"/>
    <p:sldId id="1237" r:id="rId164"/>
    <p:sldId id="1238" r:id="rId165"/>
    <p:sldId id="1239" r:id="rId166"/>
    <p:sldId id="1240" r:id="rId167"/>
    <p:sldId id="1241" r:id="rId168"/>
    <p:sldId id="1242" r:id="rId169"/>
    <p:sldId id="1243" r:id="rId170"/>
    <p:sldId id="1244" r:id="rId171"/>
    <p:sldId id="1245" r:id="rId172"/>
    <p:sldId id="1246" r:id="rId173"/>
    <p:sldId id="1247" r:id="rId174"/>
    <p:sldId id="1326" r:id="rId175"/>
    <p:sldId id="1327" r:id="rId176"/>
  </p:sldIdLst>
  <p:sldSz cx="9144000" cy="6858000" type="screen4x3"/>
  <p:notesSz cx="6934200" cy="9120188"/>
  <p:defaultTextStyle>
    <a:defPPr>
      <a:defRPr lang="en-CA"/>
    </a:defPPr>
    <a:lvl1pPr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r" rtl="0" fontAlgn="base">
      <a:spcBef>
        <a:spcPct val="0"/>
      </a:spcBef>
      <a:spcAft>
        <a:spcPct val="0"/>
      </a:spcAft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32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33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996600"/>
    <a:srgbClr val="4D0201"/>
    <a:srgbClr val="FF00FF"/>
    <a:srgbClr val="D60093"/>
    <a:srgbClr val="66FF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0022" autoAdjust="0"/>
    <p:restoredTop sz="94258" autoAdjust="0"/>
  </p:normalViewPr>
  <p:slideViewPr>
    <p:cSldViewPr>
      <p:cViewPr>
        <p:scale>
          <a:sx n="55" d="100"/>
          <a:sy n="55" d="100"/>
        </p:scale>
        <p:origin x="46" y="288"/>
      </p:cViewPr>
      <p:guideLst>
        <p:guide orient="horz" pos="3360"/>
        <p:guide pos="2880"/>
      </p:guideLst>
    </p:cSldViewPr>
  </p:slideViewPr>
  <p:outlineViewPr>
    <p:cViewPr>
      <p:scale>
        <a:sx n="33" d="100"/>
        <a:sy n="33" d="100"/>
      </p:scale>
      <p:origin x="0" y="864"/>
    </p:cViewPr>
    <p:sldLst>
      <p:sld r:id="rId1" collapse="1"/>
      <p:sld r:id="rId2" collapse="1"/>
      <p:sld r:id="rId3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-262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38" Type="http://schemas.openxmlformats.org/officeDocument/2006/relationships/slide" Target="slides/slide137.xml"/><Relationship Id="rId154" Type="http://schemas.openxmlformats.org/officeDocument/2006/relationships/slide" Target="slides/slide153.xml"/><Relationship Id="rId159" Type="http://schemas.openxmlformats.org/officeDocument/2006/relationships/slide" Target="slides/slide158.xml"/><Relationship Id="rId175" Type="http://schemas.openxmlformats.org/officeDocument/2006/relationships/slide" Target="slides/slide174.xml"/><Relationship Id="rId170" Type="http://schemas.openxmlformats.org/officeDocument/2006/relationships/slide" Target="slides/slide169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theme" Target="theme/theme1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72" Type="http://schemas.openxmlformats.org/officeDocument/2006/relationships/slide" Target="slides/slide171.xml"/><Relationship Id="rId180" Type="http://schemas.openxmlformats.org/officeDocument/2006/relationships/viewProps" Target="viewProps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handoutMaster" Target="handoutMasters/handoutMaster1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presProps" Target="pres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/Relationships>
</file>

<file path=ppt/_rels/viewProps.xml.rels><?xml version="1.0" encoding="UTF-8" standalone="yes"?>
<Relationships xmlns="http://schemas.openxmlformats.org/package/2006/relationships"><Relationship Id="rId3" Type="http://schemas.openxmlformats.org/officeDocument/2006/relationships/slide" Target="slides/slide43.xml"/><Relationship Id="rId2" Type="http://schemas.openxmlformats.org/officeDocument/2006/relationships/slide" Target="slides/slide42.xml"/><Relationship Id="rId1" Type="http://schemas.openxmlformats.org/officeDocument/2006/relationships/slide" Target="slides/slid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2.wmf"/></Relationships>
</file>

<file path=ppt/drawings/_rels/vmlDrawing6.vml.rels><?xml version="1.0" encoding="UTF-8" standalone="yes"?>
<Relationships xmlns="http://schemas.openxmlformats.org/package/2006/relationships"><Relationship Id="rId2" Type="http://schemas.openxmlformats.org/officeDocument/2006/relationships/image" Target="../media/image52.wmf"/><Relationship Id="rId1" Type="http://schemas.openxmlformats.org/officeDocument/2006/relationships/image" Target="../media/image74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300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124D8B43-BAEB-4C0F-BC20-7823DDE8759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0817605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6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27475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5360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7450" y="684213"/>
            <a:ext cx="4559300" cy="3419475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0896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93738" y="4332288"/>
            <a:ext cx="5546725" cy="410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noProof="0" smtClean="0"/>
              <a:t>Click to edit Master text styles</a:t>
            </a:r>
          </a:p>
          <a:p>
            <a:pPr lvl="1"/>
            <a:r>
              <a:rPr lang="en-CA" noProof="0" smtClean="0"/>
              <a:t>Second level</a:t>
            </a:r>
          </a:p>
          <a:p>
            <a:pPr lvl="2"/>
            <a:r>
              <a:rPr lang="en-CA" noProof="0" smtClean="0"/>
              <a:t>Third level</a:t>
            </a:r>
          </a:p>
          <a:p>
            <a:pPr lvl="3"/>
            <a:r>
              <a:rPr lang="en-CA" noProof="0" smtClean="0"/>
              <a:t>Fourth level</a:t>
            </a:r>
          </a:p>
          <a:p>
            <a:pPr lvl="4"/>
            <a:r>
              <a:rPr lang="en-CA" noProof="0" smtClean="0"/>
              <a:t>Fifth level</a:t>
            </a:r>
          </a:p>
        </p:txBody>
      </p:sp>
      <p:sp>
        <p:nvSpPr>
          <p:cNvPr id="80896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0896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/>
            </a:lvl1pPr>
          </a:lstStyle>
          <a:p>
            <a:pPr>
              <a:defRPr/>
            </a:pPr>
            <a:fld id="{A1D717B2-2470-4192-B072-B1976093DE8A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22632145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53B2B25-4FAA-4FE1-8B2F-ED8A60EDB91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</a:t>
            </a:fld>
            <a:endParaRPr lang="en-CA" altLang="en-US" smtClean="0"/>
          </a:p>
        </p:txBody>
      </p:sp>
      <p:sp>
        <p:nvSpPr>
          <p:cNvPr id="154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4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723763279"/>
      </p:ext>
    </p:extLst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31B9976-D8DB-456D-B7E0-CD9DE2578CC2}" type="slidenum">
              <a:rPr lang="en-CA" altLang="en-US"/>
              <a:pPr algn="r" eaLnBrk="1" hangingPunct="1">
                <a:spcBef>
                  <a:spcPct val="0"/>
                </a:spcBef>
              </a:pPr>
              <a:t>149</a:t>
            </a:fld>
            <a:endParaRPr lang="en-CA" altLang="en-US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05FC3EA-508B-4138-865D-40274D66CEE9}" type="slidenum">
              <a:rPr lang="en-CA" altLang="en-US"/>
              <a:pPr algn="r" eaLnBrk="1" hangingPunct="1">
                <a:spcBef>
                  <a:spcPct val="0"/>
                </a:spcBef>
              </a:pPr>
              <a:t>150</a:t>
            </a:fld>
            <a:endParaRPr lang="en-CA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41DA87-5125-41C8-8D86-42343579739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174</a:t>
            </a:fld>
            <a:endParaRPr lang="en-CA" altLang="en-US" smtClean="0"/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958906923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1363" indent="-28416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14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5986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5813" indent="-227013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30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02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74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4613" indent="-227013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D4918BA-4E7D-4B59-9C2B-DCCB98E4A55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175</a:t>
            </a:fld>
            <a:endParaRPr lang="en-CA" altLang="en-US" smtClean="0"/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4197178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898081801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39870410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2759104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99709383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FD92580-C89E-49B3-9C81-7EE9131EC9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15</a:t>
            </a:fld>
            <a:endParaRPr lang="en-CA" altLang="en-US" smtClean="0"/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61227681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C8C773-4D9C-44CD-A6E7-5E5C87F61BD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16</a:t>
            </a:fld>
            <a:endParaRPr lang="en-CA" altLang="en-US" smtClean="0"/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F0670E7-7DC2-4F33-AFFB-DA3D9CAEF2A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17</a:t>
            </a:fld>
            <a:endParaRPr lang="en-CA" altLang="en-US" smtClean="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CF5E54A-5FB1-4423-91FC-4475E114F9F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18</a:t>
            </a:fld>
            <a:endParaRPr lang="en-CA" altLang="en-US" smtClean="0"/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B4EB5A5-81DC-4344-9EB4-0731B126B5B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19</a:t>
            </a:fld>
            <a:endParaRPr lang="en-CA" altLang="en-US" smtClean="0"/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B367AB9-F7C5-4820-8202-848AB5B81D9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</a:t>
            </a:fld>
            <a:endParaRPr lang="en-CA" altLang="en-US" smtClean="0"/>
          </a:p>
        </p:txBody>
      </p:sp>
      <p:sp>
        <p:nvSpPr>
          <p:cNvPr id="155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4E9E552-A791-495B-A454-AF1EF65F421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20</a:t>
            </a:fld>
            <a:endParaRPr lang="en-CA" altLang="en-US" smtClean="0"/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F0670E7-7DC2-4F33-AFFB-DA3D9CAEF2A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21</a:t>
            </a:fld>
            <a:endParaRPr lang="en-CA" altLang="en-US" smtClean="0"/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38957220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6CF56D5-1D98-4354-BD76-C77F33D6632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22</a:t>
            </a:fld>
            <a:endParaRPr lang="en-CA" altLang="en-US" smtClean="0"/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B26D3DB-761B-4860-9028-20D93F95605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23</a:t>
            </a:fld>
            <a:endParaRPr lang="en-CA" altLang="en-US" smtClean="0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640260687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76351FE-F04F-4EFD-A0B4-A08055C1BFC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24</a:t>
            </a:fld>
            <a:endParaRPr lang="en-CA" altLang="en-US" smtClean="0"/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9766A15-6E36-40EA-B6C8-4C3EEF508A6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25</a:t>
            </a:fld>
            <a:endParaRPr lang="en-CA" altLang="en-US" smtClean="0"/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7E3E31F-9DA3-47F2-99C3-98FF56A04B2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26</a:t>
            </a:fld>
            <a:endParaRPr lang="en-CA" altLang="en-US" smtClean="0"/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5069182-BF87-4406-83AB-B55E100488D3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27</a:t>
            </a:fld>
            <a:endParaRPr lang="en-CA" altLang="en-US" smtClean="0"/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B26D3DB-761B-4860-9028-20D93F95605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28</a:t>
            </a:fld>
            <a:endParaRPr lang="en-CA" altLang="en-US" smtClean="0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B26D3DB-761B-4860-9028-20D93F95605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29</a:t>
            </a:fld>
            <a:endParaRPr lang="en-CA" altLang="en-US" smtClean="0"/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E75073-74B8-4A03-97A2-C761196C301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</a:t>
            </a:fld>
            <a:endParaRPr lang="en-CA" altLang="en-US" smtClean="0"/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2CAC930-3F19-4953-9EA7-9046A12C355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30</a:t>
            </a:fld>
            <a:endParaRPr lang="en-CA" altLang="en-US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290411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2CAC930-3F19-4953-9EA7-9046A12C355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31</a:t>
            </a:fld>
            <a:endParaRPr lang="en-CA" altLang="en-US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20037110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2CAC930-3F19-4953-9EA7-9046A12C355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32</a:t>
            </a:fld>
            <a:endParaRPr lang="en-CA" altLang="en-US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51212762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40761B2-1F82-4909-9D23-EC26D67EBFD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33</a:t>
            </a:fld>
            <a:endParaRPr lang="en-CA" altLang="en-US" smtClean="0"/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2CAC930-3F19-4953-9EA7-9046A12C355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34</a:t>
            </a:fld>
            <a:endParaRPr lang="en-CA" altLang="en-US" smtClean="0"/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B5EBDDE-AAE2-44F3-88EC-B91DAE0DC41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35</a:t>
            </a:fld>
            <a:endParaRPr lang="en-CA" altLang="en-US" smtClean="0"/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44873AA-A191-4142-98E4-74E5ADD6776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36</a:t>
            </a:fld>
            <a:endParaRPr lang="en-CA" altLang="en-US" smtClean="0"/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6D78E17-81B3-4E3E-9780-B74DD1B1358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42</a:t>
            </a:fld>
            <a:endParaRPr lang="en-CA" altLang="en-US" smtClean="0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BE6EC66-E2B1-423F-88E8-B2200D16D4F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43</a:t>
            </a:fld>
            <a:endParaRPr lang="en-CA" altLang="en-US" smtClean="0"/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3066BA-8B31-49AE-8E3D-CD412C90B31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44</a:t>
            </a:fld>
            <a:endParaRPr lang="en-CA" altLang="en-US" smtClean="0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FFF66DF-A821-4CCA-A7FC-D539835AEB3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</a:t>
            </a:fld>
            <a:endParaRPr lang="en-CA" altLang="en-US" smtClean="0"/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9382028-B992-4A8B-A168-430C9152797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45</a:t>
            </a:fld>
            <a:endParaRPr lang="en-CA" altLang="en-US" smtClean="0"/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B41B3BD-EC54-4BEB-A6FD-C2327C277B8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46</a:t>
            </a:fld>
            <a:endParaRPr lang="en-CA" altLang="en-US" smtClean="0"/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13864E1-1519-4E77-98EE-FAD34C497CE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47</a:t>
            </a:fld>
            <a:endParaRPr lang="en-CA" altLang="en-US" smtClean="0"/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BE9A866-71BE-45A5-94EE-83070093F10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48</a:t>
            </a:fld>
            <a:endParaRPr lang="en-CA" altLang="en-US" smtClean="0"/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9B41B23-09C8-4333-B348-E07FB30EFBE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49</a:t>
            </a:fld>
            <a:endParaRPr lang="en-CA" altLang="en-US" smtClean="0"/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6761799-551C-4247-B06C-822B4B08FFF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50</a:t>
            </a:fld>
            <a:endParaRPr lang="en-CA" altLang="en-US" smtClean="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CCD6D1E-4C27-4822-9C36-D1811D02F67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52</a:t>
            </a:fld>
            <a:endParaRPr lang="en-CA" altLang="en-US" smtClean="0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93851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38B3CA1-1791-48B1-914E-0BCBEDF35FF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53</a:t>
            </a:fld>
            <a:endParaRPr lang="en-CA" altLang="en-US" smtClean="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38B3CA1-1791-48B1-914E-0BCBEDF35FF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54</a:t>
            </a:fld>
            <a:endParaRPr lang="en-CA" altLang="en-US" smtClean="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4039021717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38B3CA1-1791-48B1-914E-0BCBEDF35FF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55</a:t>
            </a:fld>
            <a:endParaRPr lang="en-CA" altLang="en-US" smtClean="0"/>
          </a:p>
        </p:txBody>
      </p:sp>
      <p:sp>
        <p:nvSpPr>
          <p:cNvPr id="192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25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  <p:extLst>
      <p:ext uri="{BB962C8B-B14F-4D97-AF65-F5344CB8AC3E}">
        <p14:creationId xmlns:p14="http://schemas.microsoft.com/office/powerpoint/2010/main" val="168467827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BB85301-3D47-40D2-949D-9324CDE1F08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</a:t>
            </a:fld>
            <a:endParaRPr lang="en-CA" altLang="en-US" smtClean="0"/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418E1D2-8113-4482-8148-C0AE9A57EAA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56</a:t>
            </a:fld>
            <a:endParaRPr lang="en-CA" altLang="en-US" smtClean="0"/>
          </a:p>
        </p:txBody>
      </p:sp>
      <p:sp>
        <p:nvSpPr>
          <p:cNvPr id="193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35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D4AF04E-C931-40ED-9E22-86582E949CF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57</a:t>
            </a:fld>
            <a:endParaRPr lang="en-CA" altLang="en-US" smtClean="0"/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0639CA2-4441-4110-9F45-BD4A136C42C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58</a:t>
            </a:fld>
            <a:endParaRPr lang="en-CA" altLang="en-US" smtClean="0"/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CCD6D1E-4C27-4822-9C36-D1811D02F67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59</a:t>
            </a:fld>
            <a:endParaRPr lang="en-CA" altLang="en-US" smtClean="0"/>
          </a:p>
        </p:txBody>
      </p:sp>
      <p:sp>
        <p:nvSpPr>
          <p:cNvPr id="196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19661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6E98811-A70B-4869-A835-8C1ED9AD2B37}" type="slidenum">
              <a:rPr lang="en-CA" altLang="en-US"/>
              <a:pPr algn="r" eaLnBrk="1" hangingPunct="1">
                <a:spcBef>
                  <a:spcPct val="0"/>
                </a:spcBef>
              </a:pPr>
              <a:t>60</a:t>
            </a:fld>
            <a:endParaRPr lang="en-CA" altLang="en-US"/>
          </a:p>
        </p:txBody>
      </p:sp>
      <p:sp>
        <p:nvSpPr>
          <p:cNvPr id="197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7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D9911F2-6EAA-4727-AE6C-C957DB1078CF}" type="slidenum">
              <a:rPr lang="en-CA" altLang="en-US"/>
              <a:pPr algn="r" eaLnBrk="1" hangingPunct="1">
                <a:spcBef>
                  <a:spcPct val="0"/>
                </a:spcBef>
              </a:pPr>
              <a:t>61</a:t>
            </a:fld>
            <a:endParaRPr lang="en-CA" altLang="en-US"/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8149AC1-B5A5-45AC-8EF3-1EFEB4E10B84}" type="slidenum">
              <a:rPr lang="en-CA" altLang="en-US"/>
              <a:pPr algn="r" eaLnBrk="1" hangingPunct="1">
                <a:spcBef>
                  <a:spcPct val="0"/>
                </a:spcBef>
              </a:pPr>
              <a:t>73</a:t>
            </a:fld>
            <a:endParaRPr lang="en-CA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73032CA-8840-4A15-BBC9-4863635C8E1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105</a:t>
            </a:fld>
            <a:endParaRPr lang="en-CA" altLang="en-US" smtClean="0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B6C1C2-87C4-4C03-B415-D8DC8AC32D0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106</a:t>
            </a:fld>
            <a:endParaRPr lang="en-CA" altLang="en-US" smtClean="0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0ED11AD8-ADDB-4B1F-941C-49C4066D647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107</a:t>
            </a:fld>
            <a:endParaRPr lang="en-CA" altLang="en-US" smtClean="0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CD093EB-7F5B-4C3D-87CD-DE73A0A3800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6</a:t>
            </a:fld>
            <a:endParaRPr lang="en-CA" altLang="en-US" smtClean="0"/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F665304-A75F-411B-89DB-759B0B365EB8}" type="slidenum">
              <a:rPr lang="en-CA" altLang="en-US"/>
              <a:pPr algn="r" eaLnBrk="1" hangingPunct="1">
                <a:spcBef>
                  <a:spcPct val="0"/>
                </a:spcBef>
              </a:pPr>
              <a:t>108</a:t>
            </a:fld>
            <a:endParaRPr lang="en-CA" altLang="en-US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A4B0379-AABD-4742-9B0D-D89B5DC7572C}" type="slidenum">
              <a:rPr lang="en-CA" altLang="en-US"/>
              <a:pPr algn="r" eaLnBrk="1" hangingPunct="1">
                <a:spcBef>
                  <a:spcPct val="0"/>
                </a:spcBef>
              </a:pPr>
              <a:t>109</a:t>
            </a:fld>
            <a:endParaRPr lang="en-CA" altLang="en-US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9B370B3-60DA-4165-859D-452374FD1F8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110</a:t>
            </a:fld>
            <a:endParaRPr lang="en-CA" altLang="en-US" smtClean="0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907CBF4-C429-437E-B928-8B7E2E37D29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111</a:t>
            </a:fld>
            <a:endParaRPr lang="en-CA" altLang="en-US" smtClean="0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2FE097C-FA15-4D18-A46D-6414A59D297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112</a:t>
            </a:fld>
            <a:endParaRPr lang="en-CA" altLang="en-US" smtClean="0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93C8DEC-E895-4E8A-937B-D7C6D77C04F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113</a:t>
            </a:fld>
            <a:endParaRPr lang="en-CA" altLang="en-US" smtClean="0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68BBED9-7838-4015-B351-60418041FEC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114</a:t>
            </a:fld>
            <a:endParaRPr lang="en-CA" altLang="en-US" smtClean="0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E653710-A628-48F5-899F-EC44E6B6EB5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115</a:t>
            </a:fld>
            <a:endParaRPr lang="en-CA" altLang="en-US" smtClean="0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D086149-E552-462E-83EB-34537F3B519A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116</a:t>
            </a:fld>
            <a:endParaRPr lang="en-CA" altLang="en-US" smtClean="0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861F9787-58C9-49F6-AC1C-750A0245384E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117</a:t>
            </a:fld>
            <a:endParaRPr lang="en-CA" altLang="en-US" smtClean="0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F5E7DE1-0239-418E-A994-A9CC3801901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7</a:t>
            </a:fld>
            <a:endParaRPr lang="en-CA" altLang="en-US" smtClean="0"/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286ED154-5114-4B06-B7F8-52A96639F7C5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118</a:t>
            </a:fld>
            <a:endParaRPr lang="en-CA" altLang="en-US" smtClean="0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028A7-092B-4BF9-A426-E8046F132A41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119</a:t>
            </a:fld>
            <a:endParaRPr lang="en-CA" altLang="en-US" smtClean="0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642C196B-7061-4B91-A862-1C75B9D6AB58}" type="slidenum">
              <a:rPr lang="en-CA" altLang="en-US"/>
              <a:pPr algn="r" eaLnBrk="1" hangingPunct="1">
                <a:spcBef>
                  <a:spcPct val="0"/>
                </a:spcBef>
              </a:pPr>
              <a:t>120</a:t>
            </a:fld>
            <a:endParaRPr lang="en-CA" altLang="en-US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F95B358-171A-4206-A7B8-C30A9DD8AE64}" type="slidenum">
              <a:rPr lang="en-CA" altLang="en-US"/>
              <a:pPr algn="r" eaLnBrk="1" hangingPunct="1">
                <a:spcBef>
                  <a:spcPct val="0"/>
                </a:spcBef>
              </a:pPr>
              <a:t>121</a:t>
            </a:fld>
            <a:endParaRPr lang="en-CA" altLang="en-US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8C93BD4-AE6B-4CB1-886D-B1AE8AE6400B}" type="slidenum">
              <a:rPr lang="en-CA" altLang="en-US"/>
              <a:pPr algn="r" eaLnBrk="1" hangingPunct="1">
                <a:spcBef>
                  <a:spcPct val="0"/>
                </a:spcBef>
              </a:pPr>
              <a:t>122</a:t>
            </a:fld>
            <a:endParaRPr lang="en-CA" altLang="en-US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A913F76-D152-4C98-B0C5-A54D8C579A79}" type="slidenum">
              <a:rPr lang="en-CA" altLang="en-US"/>
              <a:pPr algn="r" eaLnBrk="1" hangingPunct="1">
                <a:spcBef>
                  <a:spcPct val="0"/>
                </a:spcBef>
              </a:pPr>
              <a:t>123</a:t>
            </a:fld>
            <a:endParaRPr lang="en-CA" altLang="en-US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DFE0D8E7-1219-4386-8C1D-77E5E521D414}" type="slidenum">
              <a:rPr lang="en-CA" altLang="en-US"/>
              <a:pPr algn="r" eaLnBrk="1" hangingPunct="1">
                <a:spcBef>
                  <a:spcPct val="0"/>
                </a:spcBef>
              </a:pPr>
              <a:t>124</a:t>
            </a:fld>
            <a:endParaRPr lang="en-CA" altLang="en-US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5ECFF29-0EBF-4431-AE12-662D07DD87F6}" type="slidenum">
              <a:rPr lang="en-CA" altLang="en-US"/>
              <a:pPr algn="r" eaLnBrk="1" hangingPunct="1">
                <a:spcBef>
                  <a:spcPct val="0"/>
                </a:spcBef>
              </a:pPr>
              <a:t>125</a:t>
            </a:fld>
            <a:endParaRPr lang="en-CA" altLang="en-US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C792C79-43B2-46F7-A900-DF7988B717CF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127</a:t>
            </a:fld>
            <a:endParaRPr lang="en-CA" altLang="en-US" smtClean="0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A7FAE28-099A-468C-8EB9-820C532E625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128</a:t>
            </a:fld>
            <a:endParaRPr lang="en-CA" altLang="en-US" smtClean="0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353B469E-0653-4F5D-A7EE-054F54821B3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8</a:t>
            </a:fld>
            <a:endParaRPr lang="en-CA" altLang="en-US" smtClean="0"/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875324E-F952-4331-ADF6-7FFC3479D34C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129</a:t>
            </a:fld>
            <a:endParaRPr lang="en-CA" altLang="en-US" smtClean="0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0202C29-3863-4E6A-A929-75E41226BC2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130</a:t>
            </a:fld>
            <a:endParaRPr lang="en-CA" altLang="en-US" smtClean="0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1B1B3CE1-8854-40B4-973E-D96C5F46AEC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131</a:t>
            </a:fld>
            <a:endParaRPr lang="en-CA" altLang="en-US" smtClean="0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EA442AA-0A5A-4406-93EF-E6A5FC91DFB2}" type="slidenum">
              <a:rPr lang="en-CA" altLang="en-US"/>
              <a:pPr algn="r" eaLnBrk="1" hangingPunct="1">
                <a:spcBef>
                  <a:spcPct val="0"/>
                </a:spcBef>
              </a:pPr>
              <a:t>132</a:t>
            </a:fld>
            <a:endParaRPr lang="en-CA" altLang="en-US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C0573ADF-002D-4475-8724-9BD3CF9BB85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133</a:t>
            </a:fld>
            <a:endParaRPr lang="en-CA" altLang="en-US" smtClean="0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8F9EEF8-D112-45C0-8529-0681A28B903D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134</a:t>
            </a:fld>
            <a:endParaRPr lang="en-CA" altLang="en-US" smtClean="0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8B579D4-1345-4020-99F6-0CE13F360DA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135</a:t>
            </a:fld>
            <a:endParaRPr lang="en-CA" altLang="en-US" smtClean="0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3A2EFDF-F1C0-4986-A923-8E702CB500C8}" type="slidenum">
              <a:rPr lang="en-CA" altLang="en-US"/>
              <a:pPr algn="r" eaLnBrk="1" hangingPunct="1">
                <a:spcBef>
                  <a:spcPct val="0"/>
                </a:spcBef>
              </a:pPr>
              <a:t>136</a:t>
            </a:fld>
            <a:endParaRPr lang="en-CA" alt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7AB6D06E-2E4F-4CFC-A0A7-56B39AF63B87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137</a:t>
            </a:fld>
            <a:endParaRPr lang="en-CA" altLang="en-US" smtClean="0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44D7F6A-32AE-41EE-BF40-3EC22E232CE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138</a:t>
            </a:fld>
            <a:endParaRPr lang="en-CA" altLang="en-US" smtClean="0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A54C846-0E5C-48B4-AFB7-05A60AF1EDE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9</a:t>
            </a:fld>
            <a:endParaRPr lang="en-CA" altLang="en-US" smtClean="0"/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9E759B42-19A8-441F-B6FA-3C1126C450D2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139</a:t>
            </a:fld>
            <a:endParaRPr lang="en-CA" altLang="en-US" smtClean="0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4613C7A2-37AA-4499-8D27-B9672734488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140</a:t>
            </a:fld>
            <a:endParaRPr lang="en-CA" altLang="en-US" smtClean="0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5FE4F8E-F8E7-425D-945C-2E5FAFE6ABDB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141</a:t>
            </a:fld>
            <a:endParaRPr lang="en-CA" altLang="en-US" smtClean="0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5450402C-8720-4681-89F2-1743D72BB680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142</a:t>
            </a:fld>
            <a:endParaRPr lang="en-CA" altLang="en-US" smtClean="0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A3F8DF99-5CFA-4010-953C-B940C60DFCD8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143</a:t>
            </a:fld>
            <a:endParaRPr lang="en-CA" altLang="en-US" smtClean="0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B2A98AF-8B8C-4B0C-B3C4-87F79512C466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144</a:t>
            </a:fld>
            <a:endParaRPr lang="en-CA" altLang="en-US" smtClean="0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EBDDE4DA-36F6-45CE-812F-BC643A3D8354}" type="slidenum">
              <a:rPr lang="en-CA" altLang="en-US" smtClean="0"/>
              <a:pPr algn="r" eaLnBrk="1" hangingPunct="1">
                <a:spcBef>
                  <a:spcPct val="0"/>
                </a:spcBef>
              </a:pPr>
              <a:t>145</a:t>
            </a:fld>
            <a:endParaRPr lang="en-CA" altLang="en-US" smtClean="0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F17A6CDE-BB70-4E1A-B8FE-86030D101FE5}" type="slidenum">
              <a:rPr lang="en-CA" altLang="en-US"/>
              <a:pPr algn="r" eaLnBrk="1" hangingPunct="1">
                <a:spcBef>
                  <a:spcPct val="0"/>
                </a:spcBef>
              </a:pPr>
              <a:t>146</a:t>
            </a:fld>
            <a:endParaRPr lang="en-CA" altLang="en-US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16ACC7E-37C2-4CA8-9731-795C399D7C00}" type="slidenum">
              <a:rPr lang="en-CA" altLang="en-US"/>
              <a:pPr algn="r" eaLnBrk="1" hangingPunct="1">
                <a:spcBef>
                  <a:spcPct val="0"/>
                </a:spcBef>
              </a:pPr>
              <a:t>147</a:t>
            </a:fld>
            <a:endParaRPr lang="en-CA" altLang="en-US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 txBox="1">
            <a:spLocks noGrp="1" noChangeArrowheads="1"/>
          </p:cNvSpPr>
          <p:nvPr/>
        </p:nvSpPr>
        <p:spPr bwMode="auto">
          <a:xfrm>
            <a:off x="3927475" y="8662988"/>
            <a:ext cx="3005138" cy="455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</a:pPr>
            <a:fld id="{BD2ABB49-EF51-4500-81BE-F3B29F7C85E6}" type="slidenum">
              <a:rPr lang="en-CA" altLang="en-US"/>
              <a:pPr algn="r" eaLnBrk="1" hangingPunct="1">
                <a:spcBef>
                  <a:spcPct val="0"/>
                </a:spcBef>
              </a:pPr>
              <a:t>148</a:t>
            </a:fld>
            <a:endParaRPr lang="en-CA" altLang="en-US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81100" y="685800"/>
            <a:ext cx="4572000" cy="3429000"/>
          </a:xfrm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105400" cy="41148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BC66C8B-1568-4FA8-9E10-1737434DEB7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587127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8A81D0-7FB6-43E7-84F6-61060593283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666360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EE9D8-709B-4F34-AC03-9BB59599EFE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4635311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xAndObj" preserve="1">
  <p:cSld name="Title, Text,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3F8B4A2-59BC-4B2E-9DD5-BA980AD03E6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805409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E9E52A-E609-4DBB-A8B1-F9B62A1B57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9573065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DAFFE8C-87A8-4908-916D-49B645F0888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65025631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6CC3E5-2826-40B6-B6AF-FE3ACBD734C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7934276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2F5E01D-F22B-44F4-AA78-74B1328DFDEE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0592795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1F8C6-B39E-4859-AE79-3E0987999547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8886901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825AF03-9CA0-4962-8F62-70D57257A12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3807724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E723CDE-6F5B-4242-B5A2-E1B6B6E4CFD4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804424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DF3D88-B323-433D-82D2-822AF8BEC202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3990994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 smtClean="0"/>
              <a:t>Click to edit Master text styles</a:t>
            </a:r>
          </a:p>
          <a:p>
            <a:pPr lvl="1"/>
            <a:r>
              <a:rPr lang="en-CA" altLang="en-US" smtClean="0"/>
              <a:t>Second level</a:t>
            </a:r>
          </a:p>
          <a:p>
            <a:pPr lvl="2"/>
            <a:r>
              <a:rPr lang="en-CA" altLang="en-US" smtClean="0"/>
              <a:t>Third level</a:t>
            </a:r>
          </a:p>
          <a:p>
            <a:pPr lvl="3"/>
            <a:r>
              <a:rPr lang="en-CA" altLang="en-US" smtClean="0"/>
              <a:t>Fourth level</a:t>
            </a:r>
          </a:p>
          <a:p>
            <a:pPr lvl="4"/>
            <a:r>
              <a:rPr lang="en-CA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pPr>
              <a:defRPr/>
            </a:pPr>
            <a:fld id="{6D0BEDCD-A305-4E47-B6D0-E608F18D276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13" Type="http://schemas.openxmlformats.org/officeDocument/2006/relationships/slide" Target="slide51.xml"/><Relationship Id="rId3" Type="http://schemas.openxmlformats.org/officeDocument/2006/relationships/notesSlide" Target="../notesSlides/notesSlide1.xml"/><Relationship Id="rId7" Type="http://schemas.openxmlformats.org/officeDocument/2006/relationships/slide" Target="slide3.xml"/><Relationship Id="rId12" Type="http://schemas.openxmlformats.org/officeDocument/2006/relationships/slide" Target="slide42.xml"/><Relationship Id="rId2" Type="http://schemas.openxmlformats.org/officeDocument/2006/relationships/slideLayout" Target="../slideLayouts/slideLayout1.xml"/><Relationship Id="rId16" Type="http://schemas.openxmlformats.org/officeDocument/2006/relationships/slide" Target="slide74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png"/><Relationship Id="rId11" Type="http://schemas.openxmlformats.org/officeDocument/2006/relationships/slide" Target="slide37.xml"/><Relationship Id="rId5" Type="http://schemas.openxmlformats.org/officeDocument/2006/relationships/image" Target="../media/image1.wmf"/><Relationship Id="rId15" Type="http://schemas.openxmlformats.org/officeDocument/2006/relationships/slide" Target="slide36.xml"/><Relationship Id="rId10" Type="http://schemas.openxmlformats.org/officeDocument/2006/relationships/slide" Target="slide24.xml"/><Relationship Id="rId4" Type="http://schemas.openxmlformats.org/officeDocument/2006/relationships/oleObject" Target="../embeddings/oleObject1.bin"/><Relationship Id="rId9" Type="http://schemas.openxmlformats.org/officeDocument/2006/relationships/slide" Target="slide22.xml"/><Relationship Id="rId14" Type="http://schemas.openxmlformats.org/officeDocument/2006/relationships/slide" Target="slide73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20.png"/><Relationship Id="rId3" Type="http://schemas.openxmlformats.org/officeDocument/2006/relationships/image" Target="../media/image18.jpeg"/><Relationship Id="rId7" Type="http://schemas.openxmlformats.org/officeDocument/2006/relationships/image" Target="../media/image7.wmf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Relationship Id="rId14" Type="http://schemas.openxmlformats.org/officeDocument/2006/relationships/image" Target="../media/image21.png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0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0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image" Target="../media/image21.wmf"/><Relationship Id="rId7" Type="http://schemas.openxmlformats.org/officeDocument/2006/relationships/image" Target="../media/image7.wmf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6.wmf"/><Relationship Id="rId11" Type="http://schemas.openxmlformats.org/officeDocument/2006/relationships/image" Target="../media/image20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7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22.png"/><Relationship Id="rId3" Type="http://schemas.openxmlformats.org/officeDocument/2006/relationships/image" Target="../media/image18.jpeg"/><Relationship Id="rId7" Type="http://schemas.openxmlformats.org/officeDocument/2006/relationships/image" Target="../media/image7.wmf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4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4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4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4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4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69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53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4.bin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0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53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5.bin"/></Relationships>
</file>

<file path=ppt/slides/_rels/slide1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52.wmf"/><Relationship Id="rId3" Type="http://schemas.openxmlformats.org/officeDocument/2006/relationships/notesSlide" Target="../notesSlides/notesSlide71.xml"/><Relationship Id="rId7" Type="http://schemas.openxmlformats.org/officeDocument/2006/relationships/oleObject" Target="../embeddings/oleObject7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image" Target="../media/image53.png"/><Relationship Id="rId5" Type="http://schemas.openxmlformats.org/officeDocument/2006/relationships/image" Target="../media/image74.wmf"/><Relationship Id="rId4" Type="http://schemas.openxmlformats.org/officeDocument/2006/relationships/oleObject" Target="../embeddings/oleObject6.bin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23.png"/><Relationship Id="rId3" Type="http://schemas.openxmlformats.org/officeDocument/2006/relationships/image" Target="../media/image18.jpeg"/><Relationship Id="rId7" Type="http://schemas.openxmlformats.org/officeDocument/2006/relationships/image" Target="../media/image7.wmf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Relationship Id="rId14" Type="http://schemas.openxmlformats.org/officeDocument/2006/relationships/image" Target="../media/image24.png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25.png"/><Relationship Id="rId3" Type="http://schemas.openxmlformats.org/officeDocument/2006/relationships/image" Target="../media/image18.jpeg"/><Relationship Id="rId7" Type="http://schemas.openxmlformats.org/officeDocument/2006/relationships/image" Target="../media/image7.wmf"/><Relationship Id="rId12" Type="http://schemas.openxmlformats.org/officeDocument/2006/relationships/image" Target="../media/image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5" Type="http://schemas.openxmlformats.org/officeDocument/2006/relationships/image" Target="../media/image27.png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Relationship Id="rId14" Type="http://schemas.openxmlformats.org/officeDocument/2006/relationships/image" Target="../media/image26.png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7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25.png"/><Relationship Id="rId3" Type="http://schemas.openxmlformats.org/officeDocument/2006/relationships/image" Target="../media/image19.png"/><Relationship Id="rId7" Type="http://schemas.openxmlformats.org/officeDocument/2006/relationships/image" Target="../media/image7.wmf"/><Relationship Id="rId12" Type="http://schemas.openxmlformats.org/officeDocument/2006/relationships/image" Target="../media/image15.jpeg"/><Relationship Id="rId17" Type="http://schemas.openxmlformats.org/officeDocument/2006/relationships/image" Target="../media/image29.png"/><Relationship Id="rId2" Type="http://schemas.openxmlformats.org/officeDocument/2006/relationships/notesSlide" Target="../notesSlides/notesSlide14.xml"/><Relationship Id="rId16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5" Type="http://schemas.openxmlformats.org/officeDocument/2006/relationships/image" Target="../media/image27.png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Relationship Id="rId14" Type="http://schemas.openxmlformats.org/officeDocument/2006/relationships/image" Target="../media/image26.png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6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7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png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11" Type="http://schemas.openxmlformats.org/officeDocument/2006/relationships/image" Target="../media/image21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11" Type="http://schemas.openxmlformats.org/officeDocument/2006/relationships/image" Target="../media/image21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7.xml"/></Relationships>
</file>

<file path=ppt/slides/_rels/slide1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7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8.wmf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6.jpeg"/><Relationship Id="rId3" Type="http://schemas.openxmlformats.org/officeDocument/2006/relationships/image" Target="../media/image7.wmf"/><Relationship Id="rId7" Type="http://schemas.openxmlformats.org/officeDocument/2006/relationships/image" Target="../media/image85.jpeg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.wmf"/><Relationship Id="rId5" Type="http://schemas.openxmlformats.org/officeDocument/2006/relationships/image" Target="../media/image9.wmf"/><Relationship Id="rId4" Type="http://schemas.openxmlformats.org/officeDocument/2006/relationships/image" Target="../media/image8.wm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11" Type="http://schemas.openxmlformats.org/officeDocument/2006/relationships/image" Target="../media/image21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11" Type="http://schemas.openxmlformats.org/officeDocument/2006/relationships/image" Target="../media/image21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5" Type="http://schemas.openxmlformats.org/officeDocument/2006/relationships/image" Target="../media/image6.wmf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wmf"/><Relationship Id="rId3" Type="http://schemas.openxmlformats.org/officeDocument/2006/relationships/image" Target="../media/image4.wmf"/><Relationship Id="rId7" Type="http://schemas.openxmlformats.org/officeDocument/2006/relationships/image" Target="../media/image8.wmf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7.wmf"/><Relationship Id="rId11" Type="http://schemas.openxmlformats.org/officeDocument/2006/relationships/image" Target="../media/image21.wmf"/><Relationship Id="rId5" Type="http://schemas.openxmlformats.org/officeDocument/2006/relationships/image" Target="../media/image6.wmf"/><Relationship Id="rId10" Type="http://schemas.openxmlformats.org/officeDocument/2006/relationships/image" Target="../media/image20.jpeg"/><Relationship Id="rId4" Type="http://schemas.openxmlformats.org/officeDocument/2006/relationships/image" Target="../media/image5.wmf"/><Relationship Id="rId9" Type="http://schemas.openxmlformats.org/officeDocument/2006/relationships/image" Target="../media/image10.wmf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19.png"/><Relationship Id="rId7" Type="http://schemas.openxmlformats.org/officeDocument/2006/relationships/image" Target="../media/image33.png"/><Relationship Id="rId12" Type="http://schemas.openxmlformats.org/officeDocument/2006/relationships/image" Target="../media/image38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32.png"/><Relationship Id="rId11" Type="http://schemas.openxmlformats.org/officeDocument/2006/relationships/image" Target="../media/image37.png"/><Relationship Id="rId5" Type="http://schemas.openxmlformats.org/officeDocument/2006/relationships/image" Target="../media/image31.png"/><Relationship Id="rId10" Type="http://schemas.openxmlformats.org/officeDocument/2006/relationships/image" Target="../media/image36.png"/><Relationship Id="rId4" Type="http://schemas.openxmlformats.org/officeDocument/2006/relationships/image" Target="../media/image30.png"/><Relationship Id="rId9" Type="http://schemas.openxmlformats.org/officeDocument/2006/relationships/image" Target="../media/image35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19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10" Type="http://schemas.openxmlformats.org/officeDocument/2006/relationships/image" Target="../media/image45.png"/><Relationship Id="rId4" Type="http://schemas.openxmlformats.org/officeDocument/2006/relationships/image" Target="../media/image39.png"/><Relationship Id="rId9" Type="http://schemas.openxmlformats.org/officeDocument/2006/relationships/image" Target="../media/image44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7" Type="http://schemas.openxmlformats.org/officeDocument/2006/relationships/image" Target="../media/image49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8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0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7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53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2.bin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8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53.png"/><Relationship Id="rId5" Type="http://schemas.openxmlformats.org/officeDocument/2006/relationships/image" Target="../media/image52.wmf"/><Relationship Id="rId4" Type="http://schemas.openxmlformats.org/officeDocument/2006/relationships/oleObject" Target="../embeddings/oleObject3.bin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image" Target="../media/image3.jpeg"/><Relationship Id="rId7" Type="http://schemas.openxmlformats.org/officeDocument/2006/relationships/image" Target="../media/image7.wmf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1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55.png"/><Relationship Id="rId4" Type="http://schemas.openxmlformats.org/officeDocument/2006/relationships/image" Target="../media/image5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6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6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6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wmf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3" Type="http://schemas.openxmlformats.org/officeDocument/2006/relationships/image" Target="../media/image12.jpeg"/><Relationship Id="rId7" Type="http://schemas.openxmlformats.org/officeDocument/2006/relationships/image" Target="../media/image7.wmf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1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16.png"/><Relationship Id="rId3" Type="http://schemas.openxmlformats.org/officeDocument/2006/relationships/image" Target="../media/image13.png"/><Relationship Id="rId7" Type="http://schemas.openxmlformats.org/officeDocument/2006/relationships/image" Target="../media/image7.wmf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9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7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17.png"/><Relationship Id="rId3" Type="http://schemas.openxmlformats.org/officeDocument/2006/relationships/image" Target="../media/image13.png"/><Relationship Id="rId7" Type="http://schemas.openxmlformats.org/officeDocument/2006/relationships/image" Target="../media/image7.wmf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wmf"/><Relationship Id="rId13" Type="http://schemas.openxmlformats.org/officeDocument/2006/relationships/image" Target="../media/image17.png"/><Relationship Id="rId3" Type="http://schemas.openxmlformats.org/officeDocument/2006/relationships/image" Target="../media/image18.jpeg"/><Relationship Id="rId7" Type="http://schemas.openxmlformats.org/officeDocument/2006/relationships/image" Target="../media/image7.wmf"/><Relationship Id="rId12" Type="http://schemas.openxmlformats.org/officeDocument/2006/relationships/image" Target="../media/image15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wmf"/><Relationship Id="rId11" Type="http://schemas.openxmlformats.org/officeDocument/2006/relationships/image" Target="../media/image14.jpeg"/><Relationship Id="rId5" Type="http://schemas.openxmlformats.org/officeDocument/2006/relationships/image" Target="../media/image5.wmf"/><Relationship Id="rId10" Type="http://schemas.openxmlformats.org/officeDocument/2006/relationships/image" Target="../media/image10.wmf"/><Relationship Id="rId4" Type="http://schemas.openxmlformats.org/officeDocument/2006/relationships/image" Target="../media/image4.wmf"/><Relationship Id="rId9" Type="http://schemas.openxmlformats.org/officeDocument/2006/relationships/image" Target="../media/image9.wmf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6858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 smtClean="0">
                <a:latin typeface="Comic Sans MS" pitchFamily="66" charset="0"/>
              </a:rPr>
              <a:t>First Order Logic</a:t>
            </a:r>
            <a:endParaRPr lang="en-US" altLang="en-US" smtClean="0"/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867400"/>
            <a:ext cx="6272212" cy="990600"/>
          </a:xfrm>
        </p:spPr>
        <p:txBody>
          <a:bodyPr/>
          <a:lstStyle/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 smtClean="0">
                <a:solidFill>
                  <a:schemeClr val="tx2"/>
                </a:solidFill>
              </a:rPr>
              <a:t>York University</a:t>
            </a:r>
            <a:endParaRPr lang="en-US" altLang="en-US" sz="2400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>
              <a:solidFill>
                <a:schemeClr val="accent2"/>
              </a:solidFill>
            </a:endParaRPr>
          </a:p>
          <a:p>
            <a:pPr eaLnBrk="1" hangingPunct="1"/>
            <a:endParaRPr lang="en-US" altLang="en-US" smtClean="0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114" name="Equation" r:id="rId4" imgW="114151" imgH="215619" progId="Equation.3">
                  <p:embed/>
                </p:oleObj>
              </mc:Choice>
              <mc:Fallback>
                <p:oleObj name="Equation" r:id="rId4" imgW="114151" imgH="215619" progId="Equation.3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6705600" y="6397625"/>
            <a:ext cx="25923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  <a:latin typeface="Comic Sans MS" pitchFamily="66" charset="0"/>
              </a:rPr>
              <a:t>Many Courses</a:t>
            </a:r>
            <a:endParaRPr lang="en-US" altLang="en-US" sz="2400">
              <a:solidFill>
                <a:schemeClr val="accent2"/>
              </a:solidFill>
              <a:latin typeface="Arial Rounded MT Bold" pitchFamily="34" charset="0"/>
            </a:endParaRPr>
          </a:p>
        </p:txBody>
      </p:sp>
      <p:sp>
        <p:nvSpPr>
          <p:cNvPr id="32774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algn="ctr" eaLnBrk="0" hangingPunct="0">
              <a:defRPr/>
            </a:pP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Lecture</a:t>
            </a:r>
            <a:r>
              <a:rPr lang="en-US" sz="24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 </a:t>
            </a:r>
            <a:r>
              <a:rPr lang="en-US" sz="2400" b="1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omic Sans MS" pitchFamily="66" charset="0"/>
              </a:rPr>
              <a:t>0</a:t>
            </a:r>
            <a:endParaRPr lang="en-US" sz="24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Comic Sans MS" pitchFamily="66" charset="0"/>
            </a:endParaRPr>
          </a:p>
        </p:txBody>
      </p:sp>
      <p:pic>
        <p:nvPicPr>
          <p:cNvPr id="2055" name="Picture 8" descr="pooh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333625"/>
            <a:ext cx="1597025" cy="2619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6" name="WordArt 7"/>
          <p:cNvSpPr>
            <a:spLocks noChangeArrowheads="1" noChangeShapeType="1" noTextEdit="1"/>
          </p:cNvSpPr>
          <p:nvPr/>
        </p:nvSpPr>
        <p:spPr bwMode="auto">
          <a:xfrm>
            <a:off x="533400" y="457200"/>
            <a:ext cx="7924800" cy="609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319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Key to Many Courses</a:t>
            </a:r>
          </a:p>
        </p:txBody>
      </p:sp>
      <p:sp>
        <p:nvSpPr>
          <p:cNvPr id="2057" name="Text Box 9"/>
          <p:cNvSpPr txBox="1">
            <a:spLocks noChangeArrowheads="1"/>
          </p:cNvSpPr>
          <p:nvPr/>
        </p:nvSpPr>
        <p:spPr bwMode="auto">
          <a:xfrm>
            <a:off x="2352675" y="2157413"/>
            <a:ext cx="4506362" cy="440120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hlinkClick r:id="rId7" action="ppaction://hlinksldjump"/>
              </a:rPr>
              <a:t>Predicates, </a:t>
            </a:r>
            <a:r>
              <a:rPr lang="en-US" altLang="en-US" sz="2800" dirty="0" err="1">
                <a:hlinkClick r:id="rId7" action="ppaction://hlinksldjump"/>
              </a:rPr>
              <a:t>Forall</a:t>
            </a:r>
            <a:r>
              <a:rPr lang="en-US" altLang="en-US" sz="2800" dirty="0">
                <a:hlinkClick r:id="rId7" action="ppaction://hlinksldjump"/>
              </a:rPr>
              <a:t>, &amp; Exists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ym typeface="Symbol" pitchFamily="18" charset="2"/>
                <a:hlinkClick r:id="rId8" action="ppaction://hlinksldjump"/>
              </a:rPr>
              <a:t> </a:t>
            </a:r>
            <a:r>
              <a:rPr lang="en-US" altLang="en-US" sz="2800" dirty="0" err="1">
                <a:sym typeface="Symbol" pitchFamily="18" charset="2"/>
                <a:hlinkClick r:id="rId8" action="ppaction://hlinksldjump"/>
              </a:rPr>
              <a:t>vs</a:t>
            </a:r>
            <a:r>
              <a:rPr lang="en-US" altLang="en-US" sz="2800" dirty="0">
                <a:sym typeface="Symbol" pitchFamily="18" charset="2"/>
                <a:hlinkClick r:id="rId8" action="ppaction://hlinksldjump"/>
              </a:rPr>
              <a:t> </a:t>
            </a:r>
            <a:endParaRPr lang="en-US" altLang="en-US" sz="2800" dirty="0">
              <a:sym typeface="Symbol" pitchFamily="18" charset="2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hlinkClick r:id="rId8" action="ppaction://hlinksldjump"/>
              </a:rPr>
              <a:t>The Proof Game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hlinkClick r:id="rId9" action="ppaction://hlinksldjump"/>
              </a:rPr>
              <a:t>Negations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hlinkClick r:id="rId10" action="ppaction://hlinksldjump"/>
              </a:rPr>
              <a:t>Reals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 smtClean="0">
                <a:hlinkClick r:id="rId11" action="ppaction://hlinksldjump"/>
              </a:rPr>
              <a:t>Games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hlinkClick r:id="rId12" action="ppaction://hlinksldjump"/>
              </a:rPr>
              <a:t>Classifying </a:t>
            </a:r>
            <a:r>
              <a:rPr lang="en-US" altLang="en-US" sz="2800" dirty="0">
                <a:hlinkClick r:id="rId12" action="ppaction://hlinksldjump"/>
              </a:rPr>
              <a:t>Functions</a:t>
            </a:r>
            <a:endParaRPr lang="en-US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>
                <a:hlinkClick r:id="rId13" action="ppaction://hlinksldjump"/>
              </a:rPr>
              <a:t>Computable &amp; </a:t>
            </a:r>
            <a:r>
              <a:rPr lang="en-CA" altLang="en-US" sz="2800" dirty="0" err="1">
                <a:hlinkClick r:id="rId13" action="ppaction://hlinksldjump"/>
              </a:rPr>
              <a:t>Uncomputable</a:t>
            </a:r>
            <a:endParaRPr lang="en-CA" altLang="en-US" sz="2800" dirty="0"/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>
                <a:hlinkClick r:id="rId14" action="ppaction://hlinksldjump"/>
              </a:rPr>
              <a:t>Time Complexity</a:t>
            </a:r>
            <a:endParaRPr lang="en-CA" altLang="en-US" sz="2800" dirty="0">
              <a:hlinkClick r:id="rId15" action="ppaction://hlinksldjump"/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>
                <a:hlinkClick r:id="rId16" action="ppaction://hlinksldjump"/>
              </a:rPr>
              <a:t>Church's Thesis</a:t>
            </a:r>
            <a:endParaRPr lang="en-CA" altLang="en-US" sz="28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pic>
        <p:nvPicPr>
          <p:cNvPr id="10251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2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10314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315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316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317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318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319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320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321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322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26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7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8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29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0331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2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3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4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330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154" name="Text Box 74"/>
          <p:cNvSpPr txBox="1">
            <a:spLocks noChangeArrowheads="1"/>
          </p:cNvSpPr>
          <p:nvPr/>
        </p:nvSpPr>
        <p:spPr bwMode="auto">
          <a:xfrm>
            <a:off x="1219200" y="764540"/>
            <a:ext cx="71846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g</a:t>
            </a:r>
            <a:r>
              <a:rPr lang="en-US" altLang="en-US" dirty="0" smtClean="0">
                <a:solidFill>
                  <a:schemeClr val="accent2"/>
                </a:solidFill>
              </a:rPr>
              <a:t>,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856842" y="762000"/>
            <a:ext cx="360066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b</a:t>
            </a:r>
            <a:r>
              <a:rPr lang="en-US" altLang="en-US" dirty="0">
                <a:solidFill>
                  <a:schemeClr val="accent2"/>
                </a:solidFill>
              </a:rPr>
              <a:t>, Loves(b, </a:t>
            </a:r>
            <a:r>
              <a:rPr lang="en-US" altLang="en-US" dirty="0" smtClean="0">
                <a:solidFill>
                  <a:schemeClr val="accent2"/>
                </a:solidFill>
              </a:rPr>
              <a:t>g,       )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7" name="AutoShape 8"/>
          <p:cNvSpPr>
            <a:spLocks noChangeArrowheads="1"/>
          </p:cNvSpPr>
          <p:nvPr/>
        </p:nvSpPr>
        <p:spPr bwMode="auto">
          <a:xfrm>
            <a:off x="1411606" y="1837400"/>
            <a:ext cx="4317386" cy="610808"/>
          </a:xfrm>
          <a:prstGeom prst="wedgeRectCallout">
            <a:avLst>
              <a:gd name="adj1" fmla="val -56599"/>
              <a:gd name="adj2" fmla="val 1704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 smtClean="0"/>
              <a:t>Let’s understand this deeply</a:t>
            </a:r>
            <a:endParaRPr lang="en-US" altLang="en-US" sz="2800" dirty="0"/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754795"/>
            <a:ext cx="965133" cy="988405"/>
          </a:xfrm>
          <a:prstGeom prst="rect">
            <a:avLst/>
          </a:prstGeom>
        </p:spPr>
      </p:pic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1447800" y="2514600"/>
            <a:ext cx="5943600" cy="1828800"/>
          </a:xfrm>
          <a:prstGeom prst="wedgeRectCallout">
            <a:avLst>
              <a:gd name="adj1" fmla="val -56503"/>
              <a:gd name="adj2" fmla="val -2763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 smtClean="0"/>
              <a:t>Which variable is this statement about?: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 smtClean="0"/>
              <a:t>boy </a:t>
            </a:r>
            <a:r>
              <a:rPr lang="en-CA" altLang="en-US" dirty="0" smtClean="0">
                <a:solidFill>
                  <a:schemeClr val="accent6"/>
                </a:solidFill>
              </a:rPr>
              <a:t>b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/>
              <a:t>g</a:t>
            </a:r>
            <a:r>
              <a:rPr lang="en-CA" altLang="en-US" dirty="0" smtClean="0"/>
              <a:t>irl </a:t>
            </a:r>
            <a:r>
              <a:rPr lang="en-CA" altLang="en-US" dirty="0" smtClean="0">
                <a:solidFill>
                  <a:schemeClr val="accent6"/>
                </a:solidFill>
              </a:rPr>
              <a:t>g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/>
              <a:t>t</a:t>
            </a:r>
            <a:r>
              <a:rPr lang="en-CA" altLang="en-US" dirty="0" smtClean="0"/>
              <a:t>ime </a:t>
            </a:r>
            <a:r>
              <a:rPr lang="en-CA" altLang="en-US" dirty="0" smtClean="0">
                <a:solidFill>
                  <a:schemeClr val="accent6"/>
                </a:solidFill>
              </a:rPr>
              <a:t>date</a:t>
            </a:r>
            <a:endParaRPr lang="en-US" altLang="en-US" dirty="0">
              <a:solidFill>
                <a:schemeClr val="accent6"/>
              </a:solidFill>
            </a:endParaRPr>
          </a:p>
        </p:txBody>
      </p:sp>
      <p:sp>
        <p:nvSpPr>
          <p:cNvPr id="38" name="AutoShape 8"/>
          <p:cNvSpPr>
            <a:spLocks noChangeArrowheads="1"/>
          </p:cNvSpPr>
          <p:nvPr/>
        </p:nvSpPr>
        <p:spPr bwMode="auto">
          <a:xfrm>
            <a:off x="1219200" y="4495800"/>
            <a:ext cx="7511721" cy="1447800"/>
          </a:xfrm>
          <a:prstGeom prst="wedgeRectCallout">
            <a:avLst>
              <a:gd name="adj1" fmla="val -56264"/>
              <a:gd name="adj2" fmla="val -50928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Here the </a:t>
            </a:r>
            <a:r>
              <a:rPr lang="en-CA" altLang="en-US" sz="2800" dirty="0">
                <a:solidFill>
                  <a:srgbClr val="FF0000"/>
                </a:solidFill>
              </a:rPr>
              <a:t>date</a:t>
            </a:r>
            <a:r>
              <a:rPr lang="en-CA" altLang="en-US" sz="2800" dirty="0"/>
              <a:t> is considered </a:t>
            </a:r>
            <a:r>
              <a:rPr lang="en-CA" altLang="en-US" sz="2800" dirty="0" smtClean="0">
                <a:solidFill>
                  <a:srgbClr val="FFC000"/>
                </a:solidFill>
              </a:rPr>
              <a:t>free variable </a:t>
            </a:r>
            <a:r>
              <a:rPr lang="en-CA" altLang="en-US" sz="2800" dirty="0" smtClean="0"/>
              <a:t/>
            </a:r>
            <a:br>
              <a:rPr lang="en-CA" altLang="en-US" sz="2800" dirty="0" smtClean="0"/>
            </a:br>
            <a:r>
              <a:rPr lang="en-CA" altLang="en-US" sz="2800" dirty="0" smtClean="0"/>
              <a:t>because </a:t>
            </a:r>
            <a:r>
              <a:rPr lang="en-CA" altLang="en-US" sz="2800" dirty="0"/>
              <a:t>it is not bounded by a </a:t>
            </a: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 </a:t>
            </a:r>
            <a:r>
              <a:rPr lang="en-CA" altLang="en-US" sz="2800" dirty="0" smtClean="0"/>
              <a:t>or a </a:t>
            </a: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" </a:t>
            </a:r>
            <a:r>
              <a:rPr lang="en-CA" altLang="en-US" sz="2800" dirty="0" smtClean="0"/>
              <a:t>quantifier</a:t>
            </a:r>
            <a:r>
              <a:rPr lang="en-CA" altLang="en-US" sz="2800" dirty="0"/>
              <a:t>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/>
              <a:t>Hence, the sentence says something about </a:t>
            </a:r>
            <a:r>
              <a:rPr lang="en-CA" altLang="en-US" sz="2800" dirty="0">
                <a:solidFill>
                  <a:srgbClr val="FF0000"/>
                </a:solidFill>
              </a:rPr>
              <a:t>date</a:t>
            </a:r>
            <a:r>
              <a:rPr lang="en-CA" altLang="en-US" sz="2800" dirty="0"/>
              <a:t>.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 Box 74"/>
              <p:cNvSpPr txBox="1">
                <a:spLocks noChangeArrowheads="1"/>
              </p:cNvSpPr>
              <p:nvPr/>
            </p:nvSpPr>
            <p:spPr bwMode="auto">
              <a:xfrm>
                <a:off x="1318724" y="1196915"/>
                <a:ext cx="340567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</m:t>
                      </m:r>
                      <m:r>
                        <a:rPr lang="en-CA" altLang="en-US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Property</m:t>
                      </m:r>
                      <m:r>
                        <a:rPr lang="en-US" altLang="en-US" i="1" dirty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m:rPr>
                          <m:sty m:val="p"/>
                        </m:rPr>
                        <a:rPr lang="en-US" altLang="en-US" i="1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date</m:t>
                      </m:r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1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318724" y="1196915"/>
                <a:ext cx="3405676" cy="58477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" name="Rectangle 2"/>
          <p:cNvSpPr/>
          <p:nvPr/>
        </p:nvSpPr>
        <p:spPr>
          <a:xfrm>
            <a:off x="4419131" y="779145"/>
            <a:ext cx="86914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dirty="0">
                <a:solidFill>
                  <a:schemeClr val="accent2"/>
                </a:solidFill>
              </a:rPr>
              <a:t>date</a:t>
            </a:r>
            <a:endParaRPr lang="en-CA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3" name="Text Box 74"/>
              <p:cNvSpPr txBox="1">
                <a:spLocks noChangeArrowheads="1"/>
              </p:cNvSpPr>
              <p:nvPr/>
            </p:nvSpPr>
            <p:spPr bwMode="auto">
              <a:xfrm>
                <a:off x="1759327" y="5791200"/>
                <a:ext cx="4206601" cy="9541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CA" altLang="en-US" sz="2800" b="0" i="0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Property</m:t>
                    </m:r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CA" altLang="en-US" sz="2800" b="0" i="0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Monday</m:t>
                    </m:r>
                    <m:r>
                      <a:rPr lang="en-US" altLang="en-US" sz="280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 = true</a:t>
                </a:r>
              </a:p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CA" altLang="en-US" sz="2800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Property</m:t>
                    </m:r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(</m:t>
                    </m:r>
                    <m:r>
                      <m:rPr>
                        <m:sty m:val="p"/>
                      </m:rPr>
                      <a:rPr lang="en-CA" altLang="en-US" sz="2800" b="0" i="0" dirty="0" smtClean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Tues</m:t>
                    </m:r>
                    <m:r>
                      <m:rPr>
                        <m:sty m:val="p"/>
                      </m:rPr>
                      <a:rPr lang="en-CA" altLang="en-US" sz="2800" dirty="0">
                        <a:solidFill>
                          <a:srgbClr val="FF0000"/>
                        </a:solidFill>
                        <a:latin typeface="Cambria Math" panose="02040503050406030204" pitchFamily="18" charset="0"/>
                      </a:rPr>
                      <m:t>day</m:t>
                    </m:r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= 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false</a:t>
                </a:r>
                <a:endParaRPr lang="en-US" altLang="en-US" sz="2800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3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759327" y="5791200"/>
                <a:ext cx="4206601" cy="954107"/>
              </a:xfrm>
              <a:prstGeom prst="rect">
                <a:avLst/>
              </a:prstGeom>
              <a:blipFill>
                <a:blip r:embed="rId14"/>
                <a:stretch>
                  <a:fillRect t="-6369" r="-1739" b="-1656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323677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3" presetClass="emph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3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FF0000"/>
                                      </p:to>
                                    </p:animClr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95" grpId="0"/>
      <p:bldP spid="97" grpId="0" animBg="1"/>
      <p:bldP spid="36" grpId="0" animBg="1"/>
      <p:bldP spid="38" grpId="0" animBg="1"/>
      <p:bldP spid="41" grpId="0"/>
      <p:bldP spid="3" grpId="0"/>
      <p:bldP spid="3" grpId="1"/>
      <p:bldP spid="43" grpId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782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782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157413" y="641350"/>
            <a:ext cx="2232025" cy="28575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831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598613" y="4318000"/>
            <a:ext cx="4725987" cy="177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7833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3992563" y="609600"/>
            <a:ext cx="785812" cy="392113"/>
            <a:chOff x="3993194" y="609600"/>
            <a:chExt cx="785033" cy="392595"/>
          </a:xfrm>
        </p:grpSpPr>
        <p:cxnSp>
          <p:nvCxnSpPr>
            <p:cNvPr id="77835" name="Straight Connector 16"/>
            <p:cNvCxnSpPr>
              <a:cxnSpLocks noChangeShapeType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7836" name="Oval 17"/>
            <p:cNvSpPr>
              <a:spLocks noChangeArrowheads="1"/>
            </p:cNvSpPr>
            <p:nvPr/>
          </p:nvSpPr>
          <p:spPr bwMode="auto">
            <a:xfrm>
              <a:off x="3993194" y="609600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" grpId="0" animBg="1"/>
    </p:bld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85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885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4398963" y="641350"/>
            <a:ext cx="2459037" cy="2921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855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906838" y="319088"/>
            <a:ext cx="2428875" cy="304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8857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78858" name="Group 1"/>
          <p:cNvGrpSpPr>
            <a:grpSpLocks/>
          </p:cNvGrpSpPr>
          <p:nvPr/>
        </p:nvGrpSpPr>
        <p:grpSpPr bwMode="auto">
          <a:xfrm>
            <a:off x="3992563" y="609600"/>
            <a:ext cx="785812" cy="392113"/>
            <a:chOff x="3993194" y="609600"/>
            <a:chExt cx="785033" cy="392595"/>
          </a:xfrm>
        </p:grpSpPr>
        <p:cxnSp>
          <p:nvCxnSpPr>
            <p:cNvPr id="78860" name="Straight Connector 16"/>
            <p:cNvCxnSpPr>
              <a:cxnSpLocks noChangeShapeType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8861" name="Oval 17"/>
            <p:cNvSpPr>
              <a:spLocks noChangeArrowheads="1"/>
            </p:cNvSpPr>
            <p:nvPr/>
          </p:nvSpPr>
          <p:spPr bwMode="auto">
            <a:xfrm>
              <a:off x="3993194" y="609600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5105400" y="990600"/>
            <a:ext cx="2459038" cy="2921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" grpId="0" animBg="1"/>
      <p:bldP spid="19" grpId="0" animBg="1"/>
    </p:bld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987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pic>
        <p:nvPicPr>
          <p:cNvPr id="7987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746125" y="990600"/>
            <a:ext cx="6873875" cy="2921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1209675" y="5867400"/>
            <a:ext cx="1533525" cy="2921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089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pic>
        <p:nvPicPr>
          <p:cNvPr id="8090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746125" y="152400"/>
            <a:ext cx="7635875" cy="11303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889000" y="6083300"/>
            <a:ext cx="1533525" cy="2921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</p:bld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 smtClean="0"/>
              <a:t>End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82947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82982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82983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82984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82985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82986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82987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82988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82989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82990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1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2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3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94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82995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996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2997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2998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83000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01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02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3003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2999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2948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8296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297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8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296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7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297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297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297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297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2949" name="Group 42"/>
          <p:cNvGrpSpPr>
            <a:grpSpLocks/>
          </p:cNvGrpSpPr>
          <p:nvPr/>
        </p:nvGrpSpPr>
        <p:grpSpPr bwMode="auto">
          <a:xfrm>
            <a:off x="77788" y="2819400"/>
            <a:ext cx="912812" cy="1905000"/>
            <a:chOff x="2593" y="768"/>
            <a:chExt cx="849" cy="1475"/>
          </a:xfrm>
        </p:grpSpPr>
        <p:sp>
          <p:nvSpPr>
            <p:cNvPr id="82958" name="Freeform 43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59" name="Freeform 44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0" name="Freeform 45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1" name="Freeform 46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2" name="Freeform 47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3" name="Freeform 48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4" name="Freeform 49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965" name="Group 50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82966" name="Freeform 5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67" name="Freeform 5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2950" name="Group 56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82956" name="Text Box 57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82957" name="Text Box 58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Loves(b, g)</a:t>
              </a:r>
            </a:p>
          </p:txBody>
        </p:sp>
      </p:grpSp>
      <p:sp>
        <p:nvSpPr>
          <p:cNvPr id="82951" name="Line 59"/>
          <p:cNvSpPr>
            <a:spLocks noChangeShapeType="1"/>
          </p:cNvSpPr>
          <p:nvPr/>
        </p:nvSpPr>
        <p:spPr bwMode="auto">
          <a:xfrm>
            <a:off x="6629400" y="4038600"/>
            <a:ext cx="533400" cy="1600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2" name="Line 60"/>
          <p:cNvSpPr>
            <a:spLocks noChangeShapeType="1"/>
          </p:cNvSpPr>
          <p:nvPr/>
        </p:nvSpPr>
        <p:spPr bwMode="auto">
          <a:xfrm flipH="1">
            <a:off x="6629400" y="5562600"/>
            <a:ext cx="533400" cy="76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53" name="AutoShape 54"/>
          <p:cNvSpPr>
            <a:spLocks noChangeArrowheads="1"/>
          </p:cNvSpPr>
          <p:nvPr/>
        </p:nvSpPr>
        <p:spPr bwMode="auto">
          <a:xfrm>
            <a:off x="1295400" y="1447800"/>
            <a:ext cx="3886200" cy="762000"/>
          </a:xfrm>
          <a:prstGeom prst="wedgeRoundRectCallout">
            <a:avLst>
              <a:gd name="adj1" fmla="val -61736"/>
              <a:gd name="adj2" fmla="val 1894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produce girl </a:t>
            </a:r>
            <a:r>
              <a:rPr lang="en-US" altLang="en-US">
                <a:solidFill>
                  <a:schemeClr val="accent2"/>
                </a:solidFill>
              </a:rPr>
              <a:t>MM</a:t>
            </a:r>
            <a:r>
              <a:rPr lang="en-US" altLang="en-US"/>
              <a:t>.</a:t>
            </a:r>
          </a:p>
        </p:txBody>
      </p:sp>
      <p:sp>
        <p:nvSpPr>
          <p:cNvPr id="65" name="AutoShape 55"/>
          <p:cNvSpPr>
            <a:spLocks noChangeArrowheads="1"/>
          </p:cNvSpPr>
          <p:nvPr/>
        </p:nvSpPr>
        <p:spPr bwMode="auto">
          <a:xfrm>
            <a:off x="1295400" y="2362200"/>
            <a:ext cx="5715000" cy="685800"/>
          </a:xfrm>
          <a:prstGeom prst="wedgeRoundRectCallout">
            <a:avLst>
              <a:gd name="adj1" fmla="val -57106"/>
              <a:gd name="adj2" fmla="val 13525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 be an arbitrary boy.</a:t>
            </a:r>
          </a:p>
        </p:txBody>
      </p:sp>
      <p:sp>
        <p:nvSpPr>
          <p:cNvPr id="66" name="AutoShape 60"/>
          <p:cNvSpPr>
            <a:spLocks noChangeArrowheads="1"/>
          </p:cNvSpPr>
          <p:nvPr/>
        </p:nvSpPr>
        <p:spPr bwMode="auto">
          <a:xfrm>
            <a:off x="1066800" y="3429000"/>
            <a:ext cx="3657600" cy="2667000"/>
          </a:xfrm>
          <a:prstGeom prst="wedgeRoundRectCallout">
            <a:avLst>
              <a:gd name="adj1" fmla="val -44236"/>
              <a:gd name="adj2" fmla="val -5862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give an “alg”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with input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and output </a:t>
            </a:r>
            <a:br>
              <a:rPr lang="en-US" altLang="en-US"/>
            </a:br>
            <a:r>
              <a:rPr lang="en-US" altLang="en-US"/>
              <a:t>a proof that </a:t>
            </a:r>
            <a:br>
              <a:rPr lang="en-US" altLang="en-US"/>
            </a:br>
            <a:r>
              <a:rPr lang="en-US" altLang="en-US">
                <a:solidFill>
                  <a:schemeClr val="accent2"/>
                </a:solidFill>
              </a:rPr>
              <a:t>Loves(b,MM</a:t>
            </a:r>
            <a:r>
              <a:rPr lang="en-US" altLang="en-US"/>
              <a:t>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66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83971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84006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84007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84008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84009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84010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84011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84012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84013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84014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5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6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7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8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84019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20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4021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84022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84024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025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026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4027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84023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8397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83992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84000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1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2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3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4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05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83993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4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5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3996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3997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3998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83999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83973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83990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83991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Loves(b, g)</a:t>
              </a:r>
            </a:p>
          </p:txBody>
        </p:sp>
      </p:grpSp>
      <p:grpSp>
        <p:nvGrpSpPr>
          <p:cNvPr id="83974" name="Group 45"/>
          <p:cNvGrpSpPr>
            <a:grpSpLocks/>
          </p:cNvGrpSpPr>
          <p:nvPr/>
        </p:nvGrpSpPr>
        <p:grpSpPr bwMode="auto">
          <a:xfrm>
            <a:off x="76200" y="2819400"/>
            <a:ext cx="912813" cy="1905000"/>
            <a:chOff x="2593" y="768"/>
            <a:chExt cx="849" cy="1475"/>
          </a:xfrm>
        </p:grpSpPr>
        <p:sp>
          <p:nvSpPr>
            <p:cNvPr id="83980" name="Freeform 46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1" name="Freeform 47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2" name="Freeform 48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3" name="Freeform 49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4" name="Freeform 50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5" name="Freeform 51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86" name="Freeform 52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3987" name="Group 53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83988" name="Freeform 54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89" name="Freeform 55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1" name="AutoShape 55"/>
          <p:cNvSpPr>
            <a:spLocks noChangeArrowheads="1"/>
          </p:cNvSpPr>
          <p:nvPr/>
        </p:nvSpPr>
        <p:spPr bwMode="auto">
          <a:xfrm>
            <a:off x="1295400" y="1447800"/>
            <a:ext cx="5715000" cy="685800"/>
          </a:xfrm>
          <a:prstGeom prst="wedgeRoundRectCallout">
            <a:avLst>
              <a:gd name="adj1" fmla="val -31852"/>
              <a:gd name="adj2" fmla="val 711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 be an arbitrary boy.</a:t>
            </a:r>
          </a:p>
        </p:txBody>
      </p:sp>
      <p:sp>
        <p:nvSpPr>
          <p:cNvPr id="59" name="AutoShape 58"/>
          <p:cNvSpPr>
            <a:spLocks noChangeArrowheads="1"/>
          </p:cNvSpPr>
          <p:nvPr/>
        </p:nvSpPr>
        <p:spPr bwMode="auto">
          <a:xfrm>
            <a:off x="1295400" y="2362200"/>
            <a:ext cx="3657600" cy="2667000"/>
          </a:xfrm>
          <a:prstGeom prst="wedgeRoundRectCallout">
            <a:avLst>
              <a:gd name="adj1" fmla="val -42278"/>
              <a:gd name="adj2" fmla="val -5579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give an “alg”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with input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and output an </a:t>
            </a:r>
            <a:r>
              <a:rPr lang="en-US" altLang="en-US">
                <a:solidFill>
                  <a:schemeClr val="accent2"/>
                </a:solidFill>
              </a:rPr>
              <a:t>g </a:t>
            </a:r>
            <a:r>
              <a:rPr lang="en-US" altLang="en-US"/>
              <a:t/>
            </a:r>
            <a:br>
              <a:rPr lang="en-US" altLang="en-US"/>
            </a:br>
            <a:r>
              <a:rPr lang="en-US" altLang="en-US"/>
              <a:t>and a proof that </a:t>
            </a:r>
            <a:br>
              <a:rPr lang="en-US" altLang="en-US"/>
            </a:br>
            <a:r>
              <a:rPr lang="en-US" altLang="en-US">
                <a:solidFill>
                  <a:schemeClr val="accent2"/>
                </a:solidFill>
              </a:rPr>
              <a:t> Loves(b, g)</a:t>
            </a:r>
            <a:r>
              <a:rPr lang="en-US" altLang="en-US"/>
              <a:t>.</a:t>
            </a:r>
          </a:p>
        </p:txBody>
      </p:sp>
      <p:sp>
        <p:nvSpPr>
          <p:cNvPr id="60" name="AutoShape 56"/>
          <p:cNvSpPr>
            <a:spLocks noChangeArrowheads="1"/>
          </p:cNvSpPr>
          <p:nvPr/>
        </p:nvSpPr>
        <p:spPr bwMode="auto">
          <a:xfrm>
            <a:off x="304800" y="5105400"/>
            <a:ext cx="5029200" cy="1676400"/>
          </a:xfrm>
          <a:prstGeom prst="wedgeRoundRectCallout">
            <a:avLst>
              <a:gd name="adj1" fmla="val -34315"/>
              <a:gd name="adj2" fmla="val -5001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give Sam, I give Beth.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2" name="Text Box 57"/>
          <p:cNvSpPr txBox="1">
            <a:spLocks noChangeArrowheads="1"/>
          </p:cNvSpPr>
          <p:nvPr/>
        </p:nvSpPr>
        <p:spPr bwMode="auto">
          <a:xfrm>
            <a:off x="493713" y="5638800"/>
            <a:ext cx="46116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give Bob, I give MM.</a:t>
            </a:r>
          </a:p>
        </p:txBody>
      </p:sp>
      <p:sp>
        <p:nvSpPr>
          <p:cNvPr id="63" name="Text Box 58"/>
          <p:cNvSpPr txBox="1">
            <a:spLocks noChangeArrowheads="1"/>
          </p:cNvSpPr>
          <p:nvPr/>
        </p:nvSpPr>
        <p:spPr bwMode="auto">
          <a:xfrm>
            <a:off x="2438400" y="6059488"/>
            <a:ext cx="59055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 animBg="1"/>
      <p:bldP spid="59" grpId="0" animBg="1"/>
      <p:bldP spid="60" grpId="0" animBg="1"/>
      <p:bldP spid="62" grpId="0"/>
      <p:bldP spid="63" grpId="0"/>
    </p:bld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2" name="Group 57"/>
          <p:cNvGrpSpPr>
            <a:grpSpLocks/>
          </p:cNvGrpSpPr>
          <p:nvPr/>
        </p:nvGrpSpPr>
        <p:grpSpPr bwMode="auto">
          <a:xfrm>
            <a:off x="304800" y="792163"/>
            <a:ext cx="4572000" cy="625475"/>
            <a:chOff x="192" y="499"/>
            <a:chExt cx="2880" cy="394"/>
          </a:xfrm>
        </p:grpSpPr>
        <p:sp>
          <p:nvSpPr>
            <p:cNvPr id="85039" name="Text Box 58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85040" name="Text Box 59"/>
            <p:cNvSpPr txBox="1">
              <a:spLocks noChangeArrowheads="1"/>
            </p:cNvSpPr>
            <p:nvPr/>
          </p:nvSpPr>
          <p:spPr bwMode="auto">
            <a:xfrm>
              <a:off x="945" y="499"/>
              <a:ext cx="2127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Loves(b, MM)</a:t>
              </a:r>
            </a:p>
          </p:txBody>
        </p:sp>
      </p:grpSp>
      <p:grpSp>
        <p:nvGrpSpPr>
          <p:cNvPr id="3" name="Group 61"/>
          <p:cNvGrpSpPr>
            <a:grpSpLocks/>
          </p:cNvGrpSpPr>
          <p:nvPr/>
        </p:nvGrpSpPr>
        <p:grpSpPr bwMode="auto">
          <a:xfrm>
            <a:off x="0" y="1295400"/>
            <a:ext cx="7391400" cy="2046288"/>
            <a:chOff x="0" y="1371600"/>
            <a:chExt cx="7391400" cy="2046186"/>
          </a:xfrm>
        </p:grpSpPr>
        <p:pic>
          <p:nvPicPr>
            <p:cNvPr id="85037" name="Picture 5" descr="j011617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0" y="1447800"/>
              <a:ext cx="1447800" cy="196998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5038" name="AutoShape 42"/>
            <p:cNvSpPr>
              <a:spLocks noChangeArrowheads="1"/>
            </p:cNvSpPr>
            <p:nvPr/>
          </p:nvSpPr>
          <p:spPr bwMode="auto">
            <a:xfrm>
              <a:off x="1143000" y="1371600"/>
              <a:ext cx="6248400" cy="1142943"/>
            </a:xfrm>
            <a:prstGeom prst="wedgeRoundRectCallout">
              <a:avLst>
                <a:gd name="adj1" fmla="val -55620"/>
                <a:gd name="adj2" fmla="val 28704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I don’t like proving universal (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/>
                <a:t>) statements by contradiction.</a:t>
              </a:r>
            </a:p>
          </p:txBody>
        </p:sp>
      </p:grpSp>
      <p:grpSp>
        <p:nvGrpSpPr>
          <p:cNvPr id="4" name="Group 62"/>
          <p:cNvGrpSpPr>
            <a:grpSpLocks/>
          </p:cNvGrpSpPr>
          <p:nvPr/>
        </p:nvGrpSpPr>
        <p:grpSpPr bwMode="auto">
          <a:xfrm>
            <a:off x="77788" y="2514600"/>
            <a:ext cx="5332412" cy="4267200"/>
            <a:chOff x="77788" y="2362200"/>
            <a:chExt cx="5332412" cy="4267200"/>
          </a:xfrm>
        </p:grpSpPr>
        <p:grpSp>
          <p:nvGrpSpPr>
            <p:cNvPr id="85025" name="Group 44"/>
            <p:cNvGrpSpPr>
              <a:grpSpLocks/>
            </p:cNvGrpSpPr>
            <p:nvPr/>
          </p:nvGrpSpPr>
          <p:grpSpPr bwMode="auto">
            <a:xfrm>
              <a:off x="77788" y="2819400"/>
              <a:ext cx="912812" cy="1905000"/>
              <a:chOff x="2593" y="768"/>
              <a:chExt cx="849" cy="1475"/>
            </a:xfrm>
          </p:grpSpPr>
          <p:sp>
            <p:nvSpPr>
              <p:cNvPr id="85027" name="Freeform 45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8" name="Freeform 46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9" name="Freeform 47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0" name="Freeform 48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1" name="Freeform 49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2" name="Freeform 50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33" name="Freeform 51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5034" name="Group 52"/>
              <p:cNvGrpSpPr>
                <a:grpSpLocks/>
              </p:cNvGrpSpPr>
              <p:nvPr/>
            </p:nvGrpSpPr>
            <p:grpSpPr bwMode="auto">
              <a:xfrm>
                <a:off x="2720" y="768"/>
                <a:ext cx="230" cy="1456"/>
                <a:chOff x="2720" y="768"/>
                <a:chExt cx="230" cy="1456"/>
              </a:xfrm>
            </p:grpSpPr>
            <p:sp>
              <p:nvSpPr>
                <p:cNvPr id="85035" name="Freeform 53"/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36" name="Freeform 54"/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85026" name="AutoShape 55"/>
            <p:cNvSpPr>
              <a:spLocks noChangeArrowheads="1"/>
            </p:cNvSpPr>
            <p:nvPr/>
          </p:nvSpPr>
          <p:spPr bwMode="auto">
            <a:xfrm>
              <a:off x="914400" y="2362200"/>
              <a:ext cx="4495800" cy="4267200"/>
            </a:xfrm>
            <a:prstGeom prst="wedgeRoundRectCallout">
              <a:avLst>
                <a:gd name="adj1" fmla="val -51838"/>
                <a:gd name="adj2" fmla="val -17315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By way of contradiction assume</a:t>
              </a:r>
            </a:p>
            <a:p>
              <a:pPr algn="ctr" eaLnBrk="1" hangingPunct="1">
                <a:spcBef>
                  <a:spcPct val="0"/>
                </a:spcBef>
                <a:buFont typeface="Symbol" pitchFamily="18" charset="2"/>
                <a:buChar char="$"/>
              </a:pPr>
              <a:r>
                <a:rPr lang="en-US" altLang="en-US">
                  <a:solidFill>
                    <a:schemeClr val="accent2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Ø</a:t>
              </a:r>
              <a:r>
                <a:rPr lang="en-US" altLang="en-US">
                  <a:solidFill>
                    <a:schemeClr val="accent2"/>
                  </a:solidFill>
                </a:rPr>
                <a:t>Loves(b, MM)</a:t>
              </a:r>
              <a:br>
                <a:rPr lang="en-US" altLang="en-US">
                  <a:solidFill>
                    <a:schemeClr val="accent2"/>
                  </a:solidFill>
                </a:rPr>
              </a:br>
              <a:r>
                <a:rPr lang="en-US" altLang="en-US"/>
                <a:t>Let </a:t>
              </a:r>
              <a:r>
                <a:rPr lang="en-US" altLang="en-US">
                  <a:solidFill>
                    <a:schemeClr val="accent2"/>
                  </a:solidFill>
                </a:rPr>
                <a:t>b’ </a:t>
              </a:r>
              <a:r>
                <a:rPr lang="en-US" altLang="en-US"/>
                <a:t>be the object that is assumed to exist.</a:t>
              </a:r>
              <a:br>
                <a:rPr lang="en-US" altLang="en-US"/>
              </a:br>
              <a:r>
                <a:rPr lang="en-US" altLang="en-US"/>
                <a:t>Prove </a:t>
              </a:r>
              <a:r>
                <a:rPr lang="en-US" altLang="en-US">
                  <a:solidFill>
                    <a:schemeClr val="accent2"/>
                  </a:solidFill>
                </a:rPr>
                <a:t>Loves(b’,MM)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Contradiction.</a:t>
              </a:r>
              <a:br>
                <a:rPr lang="en-US" altLang="en-US"/>
              </a:br>
              <a:r>
                <a:rPr lang="en-US" altLang="en-US"/>
                <a:t>Hence, true.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grpSp>
        <p:nvGrpSpPr>
          <p:cNvPr id="84998" name="Group 132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5105400" y="3651250"/>
            <a:chExt cx="4038600" cy="3206750"/>
          </a:xfrm>
        </p:grpSpPr>
        <p:grpSp>
          <p:nvGrpSpPr>
            <p:cNvPr id="85000" name="Group 3"/>
            <p:cNvGrpSpPr>
              <a:grpSpLocks/>
            </p:cNvGrpSpPr>
            <p:nvPr/>
          </p:nvGrpSpPr>
          <p:grpSpPr bwMode="auto">
            <a:xfrm>
              <a:off x="5105400" y="3651252"/>
              <a:ext cx="4038600" cy="3206752"/>
              <a:chOff x="3216" y="1680"/>
              <a:chExt cx="2544" cy="2020"/>
            </a:xfrm>
          </p:grpSpPr>
          <p:sp>
            <p:nvSpPr>
              <p:cNvPr id="85003" name="Rectangle 4"/>
              <p:cNvSpPr>
                <a:spLocks noChangeArrowheads="1"/>
              </p:cNvSpPr>
              <p:nvPr/>
            </p:nvSpPr>
            <p:spPr bwMode="auto">
              <a:xfrm>
                <a:off x="441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Ann</a:t>
                </a:r>
                <a:endParaRPr lang="en-CA" altLang="en-US" sz="2800"/>
              </a:p>
            </p:txBody>
          </p:sp>
          <p:sp>
            <p:nvSpPr>
              <p:cNvPr id="85004" name="Rectangle 5"/>
              <p:cNvSpPr>
                <a:spLocks noChangeArrowheads="1"/>
              </p:cNvSpPr>
              <p:nvPr/>
            </p:nvSpPr>
            <p:spPr bwMode="auto">
              <a:xfrm>
                <a:off x="345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Fred</a:t>
                </a:r>
                <a:endParaRPr lang="en-CA" altLang="en-US" sz="2800"/>
              </a:p>
            </p:txBody>
          </p:sp>
          <p:sp>
            <p:nvSpPr>
              <p:cNvPr id="85005" name="Rectangle 6"/>
              <p:cNvSpPr>
                <a:spLocks noChangeArrowheads="1"/>
              </p:cNvSpPr>
              <p:nvPr/>
            </p:nvSpPr>
            <p:spPr bwMode="auto">
              <a:xfrm>
                <a:off x="441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Marilin Monro</a:t>
                </a:r>
                <a:endParaRPr lang="en-CA" altLang="en-US" sz="2800"/>
              </a:p>
            </p:txBody>
          </p:sp>
          <p:sp>
            <p:nvSpPr>
              <p:cNvPr id="85006" name="Rectangle 7"/>
              <p:cNvSpPr>
                <a:spLocks noChangeArrowheads="1"/>
              </p:cNvSpPr>
              <p:nvPr/>
            </p:nvSpPr>
            <p:spPr bwMode="auto">
              <a:xfrm>
                <a:off x="345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John</a:t>
                </a:r>
                <a:endParaRPr lang="en-CA" altLang="en-US" sz="2800"/>
              </a:p>
            </p:txBody>
          </p:sp>
          <p:sp>
            <p:nvSpPr>
              <p:cNvPr id="85007" name="Rectangle 8"/>
              <p:cNvSpPr>
                <a:spLocks noChangeArrowheads="1"/>
              </p:cNvSpPr>
              <p:nvPr/>
            </p:nvSpPr>
            <p:spPr bwMode="auto">
              <a:xfrm>
                <a:off x="441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Beth</a:t>
                </a:r>
                <a:endParaRPr lang="en-CA" altLang="en-US" sz="2800"/>
              </a:p>
            </p:txBody>
          </p:sp>
          <p:sp>
            <p:nvSpPr>
              <p:cNvPr id="85008" name="Rectangle 9"/>
              <p:cNvSpPr>
                <a:spLocks noChangeArrowheads="1"/>
              </p:cNvSpPr>
              <p:nvPr/>
            </p:nvSpPr>
            <p:spPr bwMode="auto">
              <a:xfrm>
                <a:off x="345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Bob</a:t>
                </a:r>
                <a:endParaRPr lang="en-CA" altLang="en-US" sz="2800"/>
              </a:p>
            </p:txBody>
          </p:sp>
          <p:sp>
            <p:nvSpPr>
              <p:cNvPr id="85009" name="Rectangle 10"/>
              <p:cNvSpPr>
                <a:spLocks noChangeArrowheads="1"/>
              </p:cNvSpPr>
              <p:nvPr/>
            </p:nvSpPr>
            <p:spPr bwMode="auto">
              <a:xfrm>
                <a:off x="441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Mary</a:t>
                </a:r>
                <a:endParaRPr lang="en-CA" altLang="en-US" sz="2800"/>
              </a:p>
            </p:txBody>
          </p:sp>
          <p:sp>
            <p:nvSpPr>
              <p:cNvPr id="85010" name="Rectangle 11"/>
              <p:cNvSpPr>
                <a:spLocks noChangeArrowheads="1"/>
              </p:cNvSpPr>
              <p:nvPr/>
            </p:nvSpPr>
            <p:spPr bwMode="auto">
              <a:xfrm>
                <a:off x="345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Sam</a:t>
                </a:r>
                <a:endParaRPr lang="en-CA" altLang="en-US" sz="2800"/>
              </a:p>
            </p:txBody>
          </p:sp>
          <p:sp>
            <p:nvSpPr>
              <p:cNvPr id="85011" name="Freeform 12"/>
              <p:cNvSpPr>
                <a:spLocks/>
              </p:cNvSpPr>
              <p:nvPr/>
            </p:nvSpPr>
            <p:spPr bwMode="auto">
              <a:xfrm>
                <a:off x="4176" y="1920"/>
                <a:ext cx="490" cy="515"/>
              </a:xfrm>
              <a:custGeom>
                <a:avLst/>
                <a:gdLst>
                  <a:gd name="T0" fmla="*/ 0 w 490"/>
                  <a:gd name="T1" fmla="*/ 0 h 515"/>
                  <a:gd name="T2" fmla="*/ 490 w 490"/>
                  <a:gd name="T3" fmla="*/ 515 h 515"/>
                  <a:gd name="T4" fmla="*/ 0 60000 65536"/>
                  <a:gd name="T5" fmla="*/ 0 60000 65536"/>
                  <a:gd name="T6" fmla="*/ 0 w 490"/>
                  <a:gd name="T7" fmla="*/ 0 h 515"/>
                  <a:gd name="T8" fmla="*/ 490 w 490"/>
                  <a:gd name="T9" fmla="*/ 515 h 5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0" h="515">
                    <a:moveTo>
                      <a:pt x="0" y="0"/>
                    </a:moveTo>
                    <a:lnTo>
                      <a:pt x="490" y="515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2" name="Line 13"/>
              <p:cNvSpPr>
                <a:spLocks noChangeShapeType="1"/>
              </p:cNvSpPr>
              <p:nvPr/>
            </p:nvSpPr>
            <p:spPr bwMode="auto">
              <a:xfrm>
                <a:off x="4128" y="2400"/>
                <a:ext cx="384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3" name="Freeform 14"/>
              <p:cNvSpPr>
                <a:spLocks/>
              </p:cNvSpPr>
              <p:nvPr/>
            </p:nvSpPr>
            <p:spPr bwMode="auto">
              <a:xfrm>
                <a:off x="4176" y="1961"/>
                <a:ext cx="432" cy="967"/>
              </a:xfrm>
              <a:custGeom>
                <a:avLst/>
                <a:gdLst>
                  <a:gd name="T0" fmla="*/ 0 w 432"/>
                  <a:gd name="T1" fmla="*/ 967 h 967"/>
                  <a:gd name="T2" fmla="*/ 432 w 432"/>
                  <a:gd name="T3" fmla="*/ 0 h 967"/>
                  <a:gd name="T4" fmla="*/ 0 60000 65536"/>
                  <a:gd name="T5" fmla="*/ 0 60000 65536"/>
                  <a:gd name="T6" fmla="*/ 0 w 432"/>
                  <a:gd name="T7" fmla="*/ 0 h 967"/>
                  <a:gd name="T8" fmla="*/ 432 w 432"/>
                  <a:gd name="T9" fmla="*/ 967 h 9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967">
                    <a:moveTo>
                      <a:pt x="0" y="967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4" name="Line 15"/>
              <p:cNvSpPr>
                <a:spLocks noChangeShapeType="1"/>
              </p:cNvSpPr>
              <p:nvPr/>
            </p:nvSpPr>
            <p:spPr bwMode="auto">
              <a:xfrm flipV="1">
                <a:off x="4176" y="2928"/>
                <a:ext cx="336" cy="576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15" name="Line 16"/>
              <p:cNvSpPr>
                <a:spLocks noChangeShapeType="1"/>
              </p:cNvSpPr>
              <p:nvPr/>
            </p:nvSpPr>
            <p:spPr bwMode="auto">
              <a:xfrm>
                <a:off x="4176" y="3504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85016" name="Picture 17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017" name="Picture 18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85018" name="Picture 19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5019" name="Group 20"/>
              <p:cNvGrpSpPr>
                <a:grpSpLocks/>
              </p:cNvGrpSpPr>
              <p:nvPr/>
            </p:nvGrpSpPr>
            <p:grpSpPr bwMode="auto">
              <a:xfrm>
                <a:off x="3216" y="1728"/>
                <a:ext cx="478" cy="1920"/>
                <a:chOff x="3330" y="1728"/>
                <a:chExt cx="478" cy="1920"/>
              </a:xfrm>
            </p:grpSpPr>
            <p:pic>
              <p:nvPicPr>
                <p:cNvPr id="85021" name="Picture 21" descr="j0232906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22" y="1728"/>
                  <a:ext cx="232" cy="4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5022" name="Picture 22" descr="j0232139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30" y="2256"/>
                  <a:ext cx="475" cy="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5023" name="Picture 23" descr="j0397518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2688"/>
                  <a:ext cx="382" cy="3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5024" name="Picture 24" descr="j0334220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3120"/>
                  <a:ext cx="333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85020" name="Picture 25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6" y="2688"/>
                <a:ext cx="320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85001" name="Line 68"/>
            <p:cNvSpPr>
              <a:spLocks noChangeShapeType="1"/>
            </p:cNvSpPr>
            <p:nvPr/>
          </p:nvSpPr>
          <p:spPr bwMode="auto">
            <a:xfrm>
              <a:off x="6629400" y="4038600"/>
              <a:ext cx="533400" cy="1600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02" name="Line 69"/>
            <p:cNvSpPr>
              <a:spLocks noChangeShapeType="1"/>
            </p:cNvSpPr>
            <p:nvPr/>
          </p:nvSpPr>
          <p:spPr bwMode="auto">
            <a:xfrm flipH="1">
              <a:off x="6629400" y="5562600"/>
              <a:ext cx="533400" cy="76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48" name="Rectangle 47"/>
          <p:cNvSpPr>
            <a:spLocks noChangeArrowheads="1"/>
          </p:cNvSpPr>
          <p:nvPr/>
        </p:nvSpPr>
        <p:spPr bwMode="auto">
          <a:xfrm>
            <a:off x="5086350" y="2921000"/>
            <a:ext cx="3981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1"/>
                </a:solidFill>
              </a:rPr>
              <a:t>Instead play the game.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8" grpId="0"/>
    </p:bld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Rectangle 3"/>
          <p:cNvSpPr>
            <a:spLocks noChangeArrowheads="1"/>
          </p:cNvSpPr>
          <p:nvPr/>
        </p:nvSpPr>
        <p:spPr bwMode="auto">
          <a:xfrm>
            <a:off x="457200" y="838200"/>
            <a:ext cx="18526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Negations:</a:t>
            </a:r>
          </a:p>
        </p:txBody>
      </p:sp>
      <p:grpSp>
        <p:nvGrpSpPr>
          <p:cNvPr id="2" name="Group 58"/>
          <p:cNvGrpSpPr>
            <a:grpSpLocks/>
          </p:cNvGrpSpPr>
          <p:nvPr/>
        </p:nvGrpSpPr>
        <p:grpSpPr bwMode="auto">
          <a:xfrm>
            <a:off x="685800" y="1447800"/>
            <a:ext cx="6781800" cy="1219200"/>
            <a:chOff x="685800" y="1447800"/>
            <a:chExt cx="6781800" cy="1219200"/>
          </a:xfrm>
        </p:grpSpPr>
        <p:sp>
          <p:nvSpPr>
            <p:cNvPr id="86025" name="AutoShape 38"/>
            <p:cNvSpPr>
              <a:spLocks noChangeArrowheads="1"/>
            </p:cNvSpPr>
            <p:nvPr/>
          </p:nvSpPr>
          <p:spPr bwMode="auto">
            <a:xfrm>
              <a:off x="2590800" y="1447800"/>
              <a:ext cx="4876800" cy="609600"/>
            </a:xfrm>
            <a:prstGeom prst="wedgeRoundRectCallout">
              <a:avLst>
                <a:gd name="adj1" fmla="val -78060"/>
                <a:gd name="adj2" fmla="val -9801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What is the negation of this?</a:t>
              </a:r>
              <a:endParaRPr lang="en-US" altLang="en-US"/>
            </a:p>
          </p:txBody>
        </p:sp>
        <p:grpSp>
          <p:nvGrpSpPr>
            <p:cNvPr id="86026" name="Group 16"/>
            <p:cNvGrpSpPr>
              <a:grpSpLocks/>
            </p:cNvGrpSpPr>
            <p:nvPr/>
          </p:nvGrpSpPr>
          <p:grpSpPr bwMode="auto">
            <a:xfrm flipH="1">
              <a:off x="685800" y="1524000"/>
              <a:ext cx="401638" cy="1143000"/>
              <a:chOff x="5760" y="720"/>
              <a:chExt cx="1021" cy="2477"/>
            </a:xfrm>
          </p:grpSpPr>
          <p:grpSp>
            <p:nvGrpSpPr>
              <p:cNvPr id="86027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86031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2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3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4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5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6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6028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86029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30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sp>
        <p:nvSpPr>
          <p:cNvPr id="58" name="Text Box 3"/>
          <p:cNvSpPr txBox="1">
            <a:spLocks noChangeArrowheads="1"/>
          </p:cNvSpPr>
          <p:nvPr/>
        </p:nvSpPr>
        <p:spPr bwMode="auto">
          <a:xfrm>
            <a:off x="2743200" y="820738"/>
            <a:ext cx="36099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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Boys,</a:t>
            </a:r>
            <a:r>
              <a:rPr lang="en-US" altLang="en-US">
                <a:solidFill>
                  <a:schemeClr val="accent2"/>
                </a:solidFill>
              </a:rPr>
              <a:t> Loves(g)</a:t>
            </a:r>
          </a:p>
        </p:txBody>
      </p:sp>
      <p:sp>
        <p:nvSpPr>
          <p:cNvPr id="60" name="Text Box 7"/>
          <p:cNvSpPr txBox="1">
            <a:spLocks noChangeArrowheads="1"/>
          </p:cNvSpPr>
          <p:nvPr/>
        </p:nvSpPr>
        <p:spPr bwMode="auto">
          <a:xfrm>
            <a:off x="2590800" y="2286000"/>
            <a:ext cx="42465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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Boys</a:t>
            </a:r>
            <a:r>
              <a:rPr lang="en-US" altLang="en-US">
                <a:solidFill>
                  <a:schemeClr val="accent2"/>
                </a:solidFill>
              </a:rPr>
              <a:t>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accent2"/>
                </a:solidFill>
              </a:rPr>
              <a:t>Loves(b, g) </a:t>
            </a:r>
            <a:endParaRPr lang="en-US" altLang="en-US">
              <a:solidFill>
                <a:schemeClr val="tx2"/>
              </a:solidFill>
            </a:endParaRPr>
          </a:p>
        </p:txBody>
      </p:sp>
      <p:cxnSp>
        <p:nvCxnSpPr>
          <p:cNvPr id="62" name="Straight Connector 61"/>
          <p:cNvCxnSpPr>
            <a:cxnSpLocks noChangeShapeType="1"/>
          </p:cNvCxnSpPr>
          <p:nvPr/>
        </p:nvCxnSpPr>
        <p:spPr bwMode="auto">
          <a:xfrm flipH="1">
            <a:off x="3132138" y="2400300"/>
            <a:ext cx="228600" cy="457200"/>
          </a:xfrm>
          <a:prstGeom prst="lin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" name="AutoShape 38"/>
          <p:cNvSpPr>
            <a:spLocks noChangeArrowheads="1"/>
          </p:cNvSpPr>
          <p:nvPr/>
        </p:nvSpPr>
        <p:spPr bwMode="auto">
          <a:xfrm>
            <a:off x="2590800" y="3124200"/>
            <a:ext cx="4800600" cy="1447800"/>
          </a:xfrm>
          <a:prstGeom prst="wedgeRoundRectCallout">
            <a:avLst>
              <a:gd name="adj1" fmla="val -52847"/>
              <a:gd name="adj2" fmla="val -69245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No, we are still talking about </a:t>
            </a:r>
            <a:br>
              <a:rPr lang="en-US" altLang="en-US" sz="3000"/>
            </a:br>
            <a:r>
              <a:rPr lang="en-US" altLang="en-US" sz="3000"/>
              <a:t>properties of the </a:t>
            </a:r>
            <a:r>
              <a:rPr lang="en-US" altLang="en-US" sz="3000">
                <a:solidFill>
                  <a:schemeClr val="accent2"/>
                </a:solidFill>
              </a:rPr>
              <a:t>b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in the set </a:t>
            </a:r>
            <a:r>
              <a:rPr lang="en-US" altLang="en-US" sz="3000">
                <a:solidFill>
                  <a:schemeClr val="accent2"/>
                </a:solidFill>
              </a:rPr>
              <a:t>Boys</a:t>
            </a:r>
            <a:r>
              <a:rPr lang="en-US" altLang="en-US" sz="3000"/>
              <a:t>.</a:t>
            </a:r>
            <a:endParaRPr lang="en-US" altLang="en-US"/>
          </a:p>
        </p:txBody>
      </p:sp>
      <p:sp>
        <p:nvSpPr>
          <p:cNvPr id="76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Understand Quantifiers!!!</a:t>
            </a:r>
            <a:endParaRPr lang="en-CA" sz="4400" kern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60" grpId="0"/>
      <p:bldP spid="64" grpId="0" animBg="1"/>
    </p:bld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Rectangle 3"/>
          <p:cNvSpPr>
            <a:spLocks noChangeArrowheads="1"/>
          </p:cNvSpPr>
          <p:nvPr/>
        </p:nvSpPr>
        <p:spPr bwMode="auto">
          <a:xfrm>
            <a:off x="457200" y="838200"/>
            <a:ext cx="18526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Negations:</a:t>
            </a:r>
          </a:p>
        </p:txBody>
      </p:sp>
      <p:grpSp>
        <p:nvGrpSpPr>
          <p:cNvPr id="87043" name="Group 58"/>
          <p:cNvGrpSpPr>
            <a:grpSpLocks/>
          </p:cNvGrpSpPr>
          <p:nvPr/>
        </p:nvGrpSpPr>
        <p:grpSpPr bwMode="auto">
          <a:xfrm>
            <a:off x="685800" y="1447800"/>
            <a:ext cx="6781800" cy="1219200"/>
            <a:chOff x="685800" y="1447800"/>
            <a:chExt cx="6781800" cy="1219200"/>
          </a:xfrm>
        </p:grpSpPr>
        <p:sp>
          <p:nvSpPr>
            <p:cNvPr id="87050" name="AutoShape 38"/>
            <p:cNvSpPr>
              <a:spLocks noChangeArrowheads="1"/>
            </p:cNvSpPr>
            <p:nvPr/>
          </p:nvSpPr>
          <p:spPr bwMode="auto">
            <a:xfrm>
              <a:off x="2590800" y="1447800"/>
              <a:ext cx="4876800" cy="609600"/>
            </a:xfrm>
            <a:prstGeom prst="wedgeRoundRectCallout">
              <a:avLst>
                <a:gd name="adj1" fmla="val -78060"/>
                <a:gd name="adj2" fmla="val -9801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What is the negation of this?</a:t>
              </a:r>
              <a:endParaRPr lang="en-US" altLang="en-US"/>
            </a:p>
          </p:txBody>
        </p:sp>
        <p:grpSp>
          <p:nvGrpSpPr>
            <p:cNvPr id="87051" name="Group 16"/>
            <p:cNvGrpSpPr>
              <a:grpSpLocks/>
            </p:cNvGrpSpPr>
            <p:nvPr/>
          </p:nvGrpSpPr>
          <p:grpSpPr bwMode="auto">
            <a:xfrm flipH="1">
              <a:off x="685800" y="1524000"/>
              <a:ext cx="401638" cy="1143000"/>
              <a:chOff x="5760" y="720"/>
              <a:chExt cx="1021" cy="2477"/>
            </a:xfrm>
          </p:grpSpPr>
          <p:grpSp>
            <p:nvGrpSpPr>
              <p:cNvPr id="87052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87056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57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58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59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60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61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7053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87054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7055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sp>
        <p:nvSpPr>
          <p:cNvPr id="58" name="Text Box 3"/>
          <p:cNvSpPr txBox="1">
            <a:spLocks noChangeArrowheads="1"/>
          </p:cNvSpPr>
          <p:nvPr/>
        </p:nvSpPr>
        <p:spPr bwMode="auto">
          <a:xfrm>
            <a:off x="2743200" y="820738"/>
            <a:ext cx="27003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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x,</a:t>
            </a:r>
            <a:r>
              <a:rPr lang="en-US" altLang="en-US">
                <a:solidFill>
                  <a:schemeClr val="accent2"/>
                </a:solidFill>
              </a:rPr>
              <a:t> y=2x</a:t>
            </a:r>
          </a:p>
        </p:txBody>
      </p:sp>
      <p:sp>
        <p:nvSpPr>
          <p:cNvPr id="64" name="AutoShape 38"/>
          <p:cNvSpPr>
            <a:spLocks noChangeArrowheads="1"/>
          </p:cNvSpPr>
          <p:nvPr/>
        </p:nvSpPr>
        <p:spPr bwMode="auto">
          <a:xfrm>
            <a:off x="2590800" y="3200400"/>
            <a:ext cx="4800600" cy="1447800"/>
          </a:xfrm>
          <a:prstGeom prst="wedgeRoundRectCallout">
            <a:avLst>
              <a:gd name="adj1" fmla="val -52847"/>
              <a:gd name="adj2" fmla="val -69245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No, we are still talking about </a:t>
            </a:r>
            <a:br>
              <a:rPr lang="en-US" altLang="en-US" sz="3000"/>
            </a:br>
            <a:r>
              <a:rPr lang="en-US" altLang="en-US" sz="3000"/>
              <a:t>properties of the </a:t>
            </a:r>
            <a:r>
              <a:rPr lang="en-US" altLang="en-US" sz="3000">
                <a:solidFill>
                  <a:schemeClr val="accent2"/>
                </a:solidFill>
              </a:rPr>
              <a:t>y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that are bigger than </a:t>
            </a:r>
            <a:r>
              <a:rPr lang="en-US" altLang="en-US" sz="3000">
                <a:solidFill>
                  <a:schemeClr val="accent2"/>
                </a:solidFill>
              </a:rPr>
              <a:t>x</a:t>
            </a:r>
            <a:r>
              <a:rPr lang="en-US" altLang="en-US" sz="3000"/>
              <a:t>.</a:t>
            </a:r>
            <a:endParaRPr lang="en-US" altLang="en-US"/>
          </a:p>
        </p:txBody>
      </p:sp>
      <p:sp>
        <p:nvSpPr>
          <p:cNvPr id="21" name="Text Box 3"/>
          <p:cNvSpPr txBox="1">
            <a:spLocks noChangeArrowheads="1"/>
          </p:cNvSpPr>
          <p:nvPr/>
        </p:nvSpPr>
        <p:spPr bwMode="auto">
          <a:xfrm>
            <a:off x="2792413" y="2082800"/>
            <a:ext cx="270033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x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&lt;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x,</a:t>
            </a:r>
            <a:r>
              <a:rPr lang="en-US" altLang="en-US">
                <a:solidFill>
                  <a:schemeClr val="accent2"/>
                </a:solidFill>
              </a:rPr>
              <a:t> y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</a:t>
            </a:r>
            <a:r>
              <a:rPr lang="en-US" altLang="en-US">
                <a:solidFill>
                  <a:schemeClr val="accent2"/>
                </a:solidFill>
              </a:rPr>
              <a:t>2x</a:t>
            </a:r>
          </a:p>
        </p:txBody>
      </p:sp>
      <p:sp>
        <p:nvSpPr>
          <p:cNvPr id="22" name="Text Box 3"/>
          <p:cNvSpPr txBox="1">
            <a:spLocks noChangeArrowheads="1"/>
          </p:cNvSpPr>
          <p:nvPr/>
        </p:nvSpPr>
        <p:spPr bwMode="auto">
          <a:xfrm>
            <a:off x="2809875" y="2463800"/>
            <a:ext cx="27971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x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>
                <a:solidFill>
                  <a:srgbClr val="FF0000"/>
                </a:solidFill>
                <a:sym typeface="Symbol" pitchFamily="18" charset="2"/>
              </a:rPr>
              <a:t>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x,</a:t>
            </a:r>
            <a:r>
              <a:rPr lang="en-US" altLang="en-US">
                <a:solidFill>
                  <a:schemeClr val="accent2"/>
                </a:solidFill>
              </a:rPr>
              <a:t> y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</a:t>
            </a:r>
            <a:r>
              <a:rPr lang="en-US" altLang="en-US">
                <a:solidFill>
                  <a:schemeClr val="accent2"/>
                </a:solidFill>
              </a:rPr>
              <a:t>2x</a:t>
            </a:r>
          </a:p>
        </p:txBody>
      </p:sp>
      <p:cxnSp>
        <p:nvCxnSpPr>
          <p:cNvPr id="24" name="Straight Connector 23"/>
          <p:cNvCxnSpPr>
            <a:cxnSpLocks noChangeShapeType="1"/>
          </p:cNvCxnSpPr>
          <p:nvPr/>
        </p:nvCxnSpPr>
        <p:spPr bwMode="auto">
          <a:xfrm>
            <a:off x="2743200" y="2379663"/>
            <a:ext cx="3200400" cy="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5" name="Rectangle 2"/>
          <p:cNvSpPr txBox="1">
            <a:spLocks noChangeArrowheads="1"/>
          </p:cNvSpPr>
          <p:nvPr/>
        </p:nvSpPr>
        <p:spPr>
          <a:xfrm>
            <a:off x="685800" y="-228600"/>
            <a:ext cx="7772400" cy="1143000"/>
          </a:xfrm>
          <a:prstGeom prst="rect">
            <a:avLst/>
          </a:prstGeom>
        </p:spPr>
        <p:txBody>
          <a:bodyPr/>
          <a:lstStyle/>
          <a:p>
            <a:pPr algn="ctr">
              <a:defRPr/>
            </a:pP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Understand Quantifiers!!!</a:t>
            </a:r>
            <a:endParaRPr lang="en-CA" sz="4400" kern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64" grpId="0" animBg="1"/>
      <p:bldP spid="21" grpId="0"/>
      <p:bldP spid="2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pic>
        <p:nvPicPr>
          <p:cNvPr id="10251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2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10314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315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316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317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318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319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320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321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322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26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7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8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29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0331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2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3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4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330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154" name="Text Box 74"/>
          <p:cNvSpPr txBox="1">
            <a:spLocks noChangeArrowheads="1"/>
          </p:cNvSpPr>
          <p:nvPr/>
        </p:nvSpPr>
        <p:spPr bwMode="auto">
          <a:xfrm>
            <a:off x="1219200" y="764540"/>
            <a:ext cx="71846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g</a:t>
            </a:r>
            <a:r>
              <a:rPr lang="en-US" altLang="en-US" dirty="0" smtClean="0">
                <a:solidFill>
                  <a:schemeClr val="accent2"/>
                </a:solidFill>
              </a:rPr>
              <a:t>,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856842" y="762000"/>
            <a:ext cx="27799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b</a:t>
            </a:r>
            <a:r>
              <a:rPr lang="en-US" altLang="en-US" dirty="0">
                <a:solidFill>
                  <a:schemeClr val="accent2"/>
                </a:solidFill>
              </a:rPr>
              <a:t>, Loves(b, </a:t>
            </a:r>
            <a:r>
              <a:rPr lang="en-US" altLang="en-US" dirty="0" smtClean="0">
                <a:solidFill>
                  <a:schemeClr val="accent2"/>
                </a:solidFill>
              </a:rPr>
              <a:t>g)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7" name="AutoShape 8"/>
          <p:cNvSpPr>
            <a:spLocks noChangeArrowheads="1"/>
          </p:cNvSpPr>
          <p:nvPr/>
        </p:nvSpPr>
        <p:spPr bwMode="auto">
          <a:xfrm>
            <a:off x="1411606" y="1837400"/>
            <a:ext cx="4317386" cy="610808"/>
          </a:xfrm>
          <a:prstGeom prst="wedgeRectCallout">
            <a:avLst>
              <a:gd name="adj1" fmla="val -56599"/>
              <a:gd name="adj2" fmla="val 1704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 smtClean="0"/>
              <a:t>Let’s understand this deeply</a:t>
            </a:r>
            <a:endParaRPr lang="en-US" altLang="en-US" sz="2800" dirty="0"/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754795"/>
            <a:ext cx="965133" cy="988405"/>
          </a:xfrm>
          <a:prstGeom prst="rect">
            <a:avLst/>
          </a:prstGeom>
        </p:spPr>
      </p:pic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1447800" y="2514600"/>
            <a:ext cx="5991490" cy="1381408"/>
          </a:xfrm>
          <a:prstGeom prst="wedgeRectCallout">
            <a:avLst>
              <a:gd name="adj1" fmla="val -56503"/>
              <a:gd name="adj2" fmla="val -2763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 smtClean="0"/>
              <a:t>Which variable is this statement about?: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 smtClean="0"/>
              <a:t>boy </a:t>
            </a:r>
            <a:r>
              <a:rPr lang="en-CA" altLang="en-US" dirty="0" smtClean="0">
                <a:solidFill>
                  <a:schemeClr val="accent6"/>
                </a:solidFill>
              </a:rPr>
              <a:t>b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/>
              <a:t>g</a:t>
            </a:r>
            <a:r>
              <a:rPr lang="en-CA" altLang="en-US" dirty="0" smtClean="0"/>
              <a:t>irl </a:t>
            </a:r>
            <a:r>
              <a:rPr lang="en-CA" altLang="en-US" dirty="0" smtClean="0">
                <a:solidFill>
                  <a:schemeClr val="accent6"/>
                </a:solidFill>
              </a:rPr>
              <a:t>g</a:t>
            </a:r>
          </a:p>
        </p:txBody>
      </p:sp>
      <p:sp>
        <p:nvSpPr>
          <p:cNvPr id="38" name="AutoShape 8"/>
          <p:cNvSpPr>
            <a:spLocks noChangeArrowheads="1"/>
          </p:cNvSpPr>
          <p:nvPr/>
        </p:nvSpPr>
        <p:spPr bwMode="auto">
          <a:xfrm>
            <a:off x="1447800" y="3962400"/>
            <a:ext cx="7254512" cy="1066800"/>
          </a:xfrm>
          <a:prstGeom prst="wedgeRectCallout">
            <a:avLst>
              <a:gd name="adj1" fmla="val -56264"/>
              <a:gd name="adj2" fmla="val -50928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 smtClean="0"/>
              <a:t>There are no </a:t>
            </a:r>
            <a:r>
              <a:rPr lang="en-CA" altLang="en-US" sz="2800" dirty="0">
                <a:solidFill>
                  <a:srgbClr val="FFC000"/>
                </a:solidFill>
              </a:rPr>
              <a:t>free</a:t>
            </a:r>
            <a:r>
              <a:rPr lang="en-CA" altLang="en-US" sz="2800" dirty="0"/>
              <a:t> </a:t>
            </a:r>
            <a:r>
              <a:rPr lang="en-CA" altLang="en-US" sz="2800" dirty="0" smtClean="0"/>
              <a:t>variables and hence depending on the world, this is either true or false.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1" name="Text Box 74"/>
              <p:cNvSpPr txBox="1">
                <a:spLocks noChangeArrowheads="1"/>
              </p:cNvSpPr>
              <p:nvPr/>
            </p:nvSpPr>
            <p:spPr bwMode="auto">
              <a:xfrm>
                <a:off x="818499" y="1196915"/>
                <a:ext cx="338964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</m:t>
                      </m:r>
                      <m:r>
                        <m:rPr>
                          <m:nor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2"/>
                          </a:solidFill>
                          <a:latin typeface="Symbol" pitchFamily="18" charset="2"/>
                        </a:rPr>
                        <m:t>$</m:t>
                      </m:r>
                      <m:r>
                        <m:rPr>
                          <m:nor/>
                        </m:rPr>
                        <a:rPr lang="en-US" altLang="en-US" dirty="0" smtClean="0">
                          <a:solidFill>
                            <a:srgbClr val="FF0000"/>
                          </a:solidFill>
                        </a:rPr>
                        <m:t>g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2"/>
                          </a:solidFill>
                        </a:rPr>
                        <m:t>,</m:t>
                      </m:r>
                      <m: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   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Property</m:t>
                      </m:r>
                      <m:r>
                        <a:rPr lang="en-US" altLang="en-US" i="1" dirty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rgbClr val="FF0000"/>
                          </a:solidFill>
                          <a:latin typeface="Cambria Math" panose="02040503050406030204" pitchFamily="18" charset="0"/>
                        </a:rPr>
                        <m:t>g</m:t>
                      </m:r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1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18499" y="1196915"/>
                <a:ext cx="3389646" cy="584775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9" name="AutoShape 8"/>
          <p:cNvSpPr>
            <a:spLocks noChangeArrowheads="1"/>
          </p:cNvSpPr>
          <p:nvPr/>
        </p:nvSpPr>
        <p:spPr bwMode="auto">
          <a:xfrm>
            <a:off x="1447800" y="5181600"/>
            <a:ext cx="7754938" cy="1524000"/>
          </a:xfrm>
          <a:prstGeom prst="wedgeRectCallout">
            <a:avLst>
              <a:gd name="adj1" fmla="val -56264"/>
              <a:gd name="adj2" fmla="val -50928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g </a:t>
            </a:r>
            <a:r>
              <a:rPr lang="en-US" altLang="en-US" sz="2800" kern="0" dirty="0" smtClean="0"/>
              <a:t>i</a:t>
            </a:r>
            <a:r>
              <a:rPr lang="en-US" sz="2800" kern="0" dirty="0" smtClean="0"/>
              <a:t>s the left most quantifier. Hence,</a:t>
            </a:r>
          </a:p>
          <a:p>
            <a:pPr>
              <a:buNone/>
              <a:defRPr/>
            </a:pPr>
            <a:r>
              <a:rPr lang="en-US" sz="2800" kern="0" dirty="0"/>
              <a:t>t</a:t>
            </a:r>
            <a:r>
              <a:rPr lang="en-US" sz="2800" kern="0" dirty="0" smtClean="0"/>
              <a:t>his </a:t>
            </a:r>
            <a:r>
              <a:rPr lang="en-US" sz="2800" kern="0" dirty="0"/>
              <a:t>statement is “about” </a:t>
            </a:r>
            <a:r>
              <a:rPr lang="en-US" sz="2800" kern="0" dirty="0" smtClean="0"/>
              <a:t>the collection of girls,</a:t>
            </a:r>
            <a:endParaRPr lang="en-US" sz="2800" kern="0" dirty="0"/>
          </a:p>
          <a:p>
            <a:pPr>
              <a:buNone/>
              <a:defRPr/>
            </a:pPr>
            <a:r>
              <a:rPr lang="en-US" sz="2800" kern="0" dirty="0" smtClean="0"/>
              <a:t>i.e. </a:t>
            </a:r>
            <a:r>
              <a:rPr lang="en-US" sz="2800" kern="0" dirty="0"/>
              <a:t>t</a:t>
            </a:r>
            <a:r>
              <a:rPr lang="en-US" sz="2800" kern="0" dirty="0" smtClean="0"/>
              <a:t>he </a:t>
            </a:r>
            <a:r>
              <a:rPr lang="en-US" sz="2800" kern="0" dirty="0"/>
              <a:t>existence of </a:t>
            </a:r>
            <a:r>
              <a:rPr lang="en-US" sz="2800" kern="0" dirty="0" smtClean="0"/>
              <a:t>at least one </a:t>
            </a:r>
            <a:r>
              <a:rPr lang="en-US" sz="2800" kern="0" dirty="0"/>
              <a:t>with some property</a:t>
            </a:r>
            <a:r>
              <a:rPr lang="en-US" sz="2800" kern="0" dirty="0" smtClean="0"/>
              <a:t>.</a:t>
            </a:r>
            <a:endParaRPr lang="en-US" sz="2800" kern="0" dirty="0"/>
          </a:p>
        </p:txBody>
      </p:sp>
      <p:grpSp>
        <p:nvGrpSpPr>
          <p:cNvPr id="40" name="Group 39"/>
          <p:cNvGrpSpPr>
            <a:grpSpLocks/>
          </p:cNvGrpSpPr>
          <p:nvPr/>
        </p:nvGrpSpPr>
        <p:grpSpPr bwMode="auto">
          <a:xfrm>
            <a:off x="1752600" y="710883"/>
            <a:ext cx="2987846" cy="620712"/>
            <a:chOff x="2126591" y="2947416"/>
            <a:chExt cx="2988553" cy="621351"/>
          </a:xfrm>
        </p:grpSpPr>
        <p:sp>
          <p:nvSpPr>
            <p:cNvPr id="42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44" name="Text Box 74"/>
            <p:cNvSpPr txBox="1">
              <a:spLocks noChangeArrowheads="1"/>
            </p:cNvSpPr>
            <p:nvPr/>
          </p:nvSpPr>
          <p:spPr bwMode="auto">
            <a:xfrm>
              <a:off x="4794222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80590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95" grpId="0"/>
      <p:bldP spid="97" grpId="0" animBg="1"/>
      <p:bldP spid="36" grpId="0" animBg="1"/>
      <p:bldP spid="38" grpId="0" animBg="1"/>
      <p:bldP spid="41" grpId="0"/>
      <p:bldP spid="39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2" name="Group 37"/>
          <p:cNvGrpSpPr>
            <a:grpSpLocks/>
          </p:cNvGrpSpPr>
          <p:nvPr/>
        </p:nvGrpSpPr>
        <p:grpSpPr bwMode="auto">
          <a:xfrm>
            <a:off x="152400" y="2514600"/>
            <a:ext cx="6781800" cy="2667000"/>
            <a:chOff x="152400" y="3505200"/>
            <a:chExt cx="6781800" cy="2667000"/>
          </a:xfrm>
        </p:grpSpPr>
        <p:grpSp>
          <p:nvGrpSpPr>
            <p:cNvPr id="88103" name="Group 4"/>
            <p:cNvGrpSpPr>
              <a:grpSpLocks/>
            </p:cNvGrpSpPr>
            <p:nvPr/>
          </p:nvGrpSpPr>
          <p:grpSpPr bwMode="auto">
            <a:xfrm flipH="1">
              <a:off x="152400" y="3505200"/>
              <a:ext cx="947738" cy="1828800"/>
              <a:chOff x="2308" y="1513"/>
              <a:chExt cx="1162" cy="2570"/>
            </a:xfrm>
          </p:grpSpPr>
          <p:grpSp>
            <p:nvGrpSpPr>
              <p:cNvPr id="88105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88113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14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15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16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17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18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8106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07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8108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109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110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111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8112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8104" name="AutoShape 36"/>
            <p:cNvSpPr>
              <a:spLocks noChangeArrowheads="1"/>
            </p:cNvSpPr>
            <p:nvPr/>
          </p:nvSpPr>
          <p:spPr bwMode="auto">
            <a:xfrm>
              <a:off x="1600200" y="3962400"/>
              <a:ext cx="5334000" cy="2209800"/>
            </a:xfrm>
            <a:prstGeom prst="wedgeRoundRectCallout">
              <a:avLst>
                <a:gd name="adj1" fmla="val -59648"/>
                <a:gd name="adj2" fmla="val -348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How about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“Every </a:t>
              </a:r>
              <a:r>
                <a:rPr lang="en-US" altLang="en-US" dirty="0" smtClean="0"/>
                <a:t>real </a:t>
              </a:r>
              <a:r>
                <a:rPr lang="en-US" altLang="en-US" dirty="0"/>
                <a:t>number has a multiplicative inverse</a:t>
              </a:r>
              <a:br>
                <a:rPr lang="en-US" altLang="en-US" dirty="0"/>
              </a:br>
              <a:r>
                <a:rPr lang="en-US" altLang="en-US" dirty="0"/>
                <a:t>except for zero”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5" name="Group 36"/>
          <p:cNvGrpSpPr>
            <a:grpSpLocks/>
          </p:cNvGrpSpPr>
          <p:nvPr/>
        </p:nvGrpSpPr>
        <p:grpSpPr bwMode="auto">
          <a:xfrm>
            <a:off x="838200" y="5105400"/>
            <a:ext cx="7162800" cy="1676400"/>
            <a:chOff x="838200" y="5105400"/>
            <a:chExt cx="7162800" cy="1676400"/>
          </a:xfrm>
        </p:grpSpPr>
        <p:grpSp>
          <p:nvGrpSpPr>
            <p:cNvPr id="88091" name="Group 16"/>
            <p:cNvGrpSpPr>
              <a:grpSpLocks/>
            </p:cNvGrpSpPr>
            <p:nvPr/>
          </p:nvGrpSpPr>
          <p:grpSpPr bwMode="auto">
            <a:xfrm flipH="1">
              <a:off x="838200" y="5105400"/>
              <a:ext cx="401638" cy="1143000"/>
              <a:chOff x="5760" y="720"/>
              <a:chExt cx="1021" cy="2477"/>
            </a:xfrm>
          </p:grpSpPr>
          <p:grpSp>
            <p:nvGrpSpPr>
              <p:cNvPr id="88093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88097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8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9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0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1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102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88094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88095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8096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88092" name="AutoShape 38"/>
            <p:cNvSpPr>
              <a:spLocks noChangeArrowheads="1"/>
            </p:cNvSpPr>
            <p:nvPr/>
          </p:nvSpPr>
          <p:spPr bwMode="auto">
            <a:xfrm>
              <a:off x="1828800" y="5257800"/>
              <a:ext cx="6172200" cy="1524000"/>
            </a:xfrm>
            <a:prstGeom prst="wedgeRoundRectCallout">
              <a:avLst>
                <a:gd name="adj1" fmla="val -58944"/>
                <a:gd name="adj2" fmla="val -37167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This does correctly express it.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But </a:t>
              </a:r>
            </a:p>
          </p:txBody>
        </p:sp>
      </p:grpSp>
      <p:sp>
        <p:nvSpPr>
          <p:cNvPr id="88069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34" name="Text Box 22"/>
          <p:cNvSpPr txBox="1">
            <a:spLocks noChangeArrowheads="1"/>
          </p:cNvSpPr>
          <p:nvPr/>
        </p:nvSpPr>
        <p:spPr bwMode="auto">
          <a:xfrm>
            <a:off x="1512888" y="1244600"/>
            <a:ext cx="30114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&gt;0</a:t>
            </a:r>
            <a:r>
              <a:rPr lang="en-US" altLang="en-US">
                <a:solidFill>
                  <a:schemeClr val="accent2"/>
                </a:solidFill>
              </a:rPr>
              <a:t>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36" name="Rectangle 35"/>
          <p:cNvSpPr>
            <a:spLocks noChangeArrowheads="1"/>
          </p:cNvSpPr>
          <p:nvPr/>
        </p:nvSpPr>
        <p:spPr bwMode="auto">
          <a:xfrm>
            <a:off x="2563813" y="5791200"/>
            <a:ext cx="4697412" cy="1077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Symbol" pitchFamily="18" charset="2"/>
              </a:rPr>
              <a:t>changing the range of x,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is more like 2</a:t>
            </a:r>
            <a:r>
              <a:rPr lang="en-US" altLang="en-US" baseline="30000">
                <a:sym typeface="Symbol" pitchFamily="18" charset="2"/>
              </a:rPr>
              <a:t>nd</a:t>
            </a:r>
            <a:r>
              <a:rPr lang="en-US" altLang="en-US">
                <a:sym typeface="Symbol" pitchFamily="18" charset="2"/>
              </a:rPr>
              <a:t> order logic.</a:t>
            </a:r>
            <a:endParaRPr lang="en-CA" altLang="en-US"/>
          </a:p>
        </p:txBody>
      </p:sp>
      <p:cxnSp>
        <p:nvCxnSpPr>
          <p:cNvPr id="38" name="Straight Connector 37"/>
          <p:cNvCxnSpPr>
            <a:cxnSpLocks noChangeShapeType="1"/>
          </p:cNvCxnSpPr>
          <p:nvPr/>
        </p:nvCxnSpPr>
        <p:spPr bwMode="auto">
          <a:xfrm flipV="1">
            <a:off x="1524000" y="1447800"/>
            <a:ext cx="990600" cy="22860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9" name="Group 9"/>
          <p:cNvGrpSpPr>
            <a:grpSpLocks/>
          </p:cNvGrpSpPr>
          <p:nvPr/>
        </p:nvGrpSpPr>
        <p:grpSpPr bwMode="auto">
          <a:xfrm>
            <a:off x="1905000" y="1752600"/>
            <a:ext cx="381000" cy="609600"/>
            <a:chOff x="2065" y="1551"/>
            <a:chExt cx="1628" cy="1988"/>
          </a:xfrm>
        </p:grpSpPr>
        <p:sp>
          <p:nvSpPr>
            <p:cNvPr id="40" name="Freeform 10"/>
            <p:cNvSpPr>
              <a:spLocks/>
            </p:cNvSpPr>
            <p:nvPr/>
          </p:nvSpPr>
          <p:spPr bwMode="auto">
            <a:xfrm>
              <a:off x="2777" y="1976"/>
              <a:ext cx="332" cy="337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1" name="Freeform 11"/>
            <p:cNvSpPr>
              <a:spLocks/>
            </p:cNvSpPr>
            <p:nvPr/>
          </p:nvSpPr>
          <p:spPr bwMode="auto">
            <a:xfrm>
              <a:off x="2811" y="1929"/>
              <a:ext cx="305" cy="129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2" name="Freeform 12"/>
            <p:cNvSpPr>
              <a:spLocks/>
            </p:cNvSpPr>
            <p:nvPr/>
          </p:nvSpPr>
          <p:spPr bwMode="auto">
            <a:xfrm>
              <a:off x="2893" y="1841"/>
              <a:ext cx="516" cy="632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3" name="Freeform 13"/>
            <p:cNvSpPr>
              <a:spLocks/>
            </p:cNvSpPr>
            <p:nvPr/>
          </p:nvSpPr>
          <p:spPr bwMode="auto">
            <a:xfrm>
              <a:off x="3191" y="2048"/>
              <a:ext cx="41" cy="83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4" name="Freeform 14"/>
            <p:cNvSpPr>
              <a:spLocks/>
            </p:cNvSpPr>
            <p:nvPr/>
          </p:nvSpPr>
          <p:spPr bwMode="auto">
            <a:xfrm>
              <a:off x="3144" y="1561"/>
              <a:ext cx="549" cy="450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5" name="Freeform 15"/>
            <p:cNvSpPr>
              <a:spLocks/>
            </p:cNvSpPr>
            <p:nvPr/>
          </p:nvSpPr>
          <p:spPr bwMode="auto">
            <a:xfrm>
              <a:off x="3137" y="2058"/>
              <a:ext cx="27" cy="88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6" name="Freeform 16"/>
            <p:cNvSpPr>
              <a:spLocks/>
            </p:cNvSpPr>
            <p:nvPr/>
          </p:nvSpPr>
          <p:spPr bwMode="auto">
            <a:xfrm>
              <a:off x="3096" y="1810"/>
              <a:ext cx="27" cy="93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7" name="Freeform 17"/>
            <p:cNvSpPr>
              <a:spLocks/>
            </p:cNvSpPr>
            <p:nvPr/>
          </p:nvSpPr>
          <p:spPr bwMode="auto">
            <a:xfrm>
              <a:off x="3035" y="1831"/>
              <a:ext cx="68" cy="78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8" name="Freeform 18"/>
            <p:cNvSpPr>
              <a:spLocks/>
            </p:cNvSpPr>
            <p:nvPr/>
          </p:nvSpPr>
          <p:spPr bwMode="auto">
            <a:xfrm>
              <a:off x="2438" y="1820"/>
              <a:ext cx="421" cy="668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49" name="Freeform 19"/>
            <p:cNvSpPr>
              <a:spLocks/>
            </p:cNvSpPr>
            <p:nvPr/>
          </p:nvSpPr>
          <p:spPr bwMode="auto">
            <a:xfrm>
              <a:off x="2499" y="1551"/>
              <a:ext cx="346" cy="393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0" name="Freeform 20"/>
            <p:cNvSpPr>
              <a:spLocks/>
            </p:cNvSpPr>
            <p:nvPr/>
          </p:nvSpPr>
          <p:spPr bwMode="auto">
            <a:xfrm>
              <a:off x="2879" y="1820"/>
              <a:ext cx="68" cy="78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1" name="Freeform 21"/>
            <p:cNvSpPr>
              <a:spLocks/>
            </p:cNvSpPr>
            <p:nvPr/>
          </p:nvSpPr>
          <p:spPr bwMode="auto">
            <a:xfrm>
              <a:off x="2859" y="1784"/>
              <a:ext cx="41" cy="88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22"/>
            <p:cNvSpPr>
              <a:spLocks/>
            </p:cNvSpPr>
            <p:nvPr/>
          </p:nvSpPr>
          <p:spPr bwMode="auto">
            <a:xfrm>
              <a:off x="2669" y="1960"/>
              <a:ext cx="75" cy="67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Freeform 23"/>
            <p:cNvSpPr>
              <a:spLocks/>
            </p:cNvSpPr>
            <p:nvPr/>
          </p:nvSpPr>
          <p:spPr bwMode="auto">
            <a:xfrm>
              <a:off x="2689" y="1991"/>
              <a:ext cx="81" cy="72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24"/>
            <p:cNvSpPr>
              <a:spLocks/>
            </p:cNvSpPr>
            <p:nvPr/>
          </p:nvSpPr>
          <p:spPr bwMode="auto">
            <a:xfrm>
              <a:off x="2628" y="2364"/>
              <a:ext cx="326" cy="575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25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26"/>
            <p:cNvSpPr>
              <a:spLocks/>
            </p:cNvSpPr>
            <p:nvPr/>
          </p:nvSpPr>
          <p:spPr bwMode="auto">
            <a:xfrm>
              <a:off x="2065" y="2762"/>
              <a:ext cx="692" cy="357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  <p:bldP spid="36" grpId="0"/>
    </p:bld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89091" name="Group 16"/>
          <p:cNvGrpSpPr>
            <a:grpSpLocks/>
          </p:cNvGrpSpPr>
          <p:nvPr/>
        </p:nvGrpSpPr>
        <p:grpSpPr bwMode="auto">
          <a:xfrm flipH="1">
            <a:off x="838200" y="5105400"/>
            <a:ext cx="401638" cy="1143000"/>
            <a:chOff x="5760" y="720"/>
            <a:chExt cx="1021" cy="2477"/>
          </a:xfrm>
        </p:grpSpPr>
        <p:grpSp>
          <p:nvGrpSpPr>
            <p:cNvPr id="89131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89135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6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7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8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9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40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9132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89133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34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4825" name="AutoShape 38"/>
          <p:cNvSpPr>
            <a:spLocks noChangeArrowheads="1"/>
          </p:cNvSpPr>
          <p:nvPr/>
        </p:nvSpPr>
        <p:spPr bwMode="auto">
          <a:xfrm>
            <a:off x="1828800" y="5334000"/>
            <a:ext cx="6172200" cy="1066800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Symbol" pitchFamily="18" charset="2"/>
              </a:rPr>
              <a:t>If you say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>
                <a:sym typeface="Symbol" pitchFamily="18" charset="2"/>
              </a:rPr>
              <a:t>, 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then is </a:t>
            </a:r>
            <a:r>
              <a:rPr lang="en-US" altLang="en-US">
                <a:solidFill>
                  <a:schemeClr val="accent2"/>
                </a:solidFill>
              </a:rPr>
              <a:t>x=0 </a:t>
            </a:r>
            <a:r>
              <a:rPr lang="en-US" altLang="en-US">
                <a:sym typeface="Symbol" pitchFamily="18" charset="2"/>
              </a:rPr>
              <a:t>a possibility.</a:t>
            </a:r>
          </a:p>
        </p:txBody>
      </p:sp>
      <p:sp>
        <p:nvSpPr>
          <p:cNvPr id="89093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34" name="Text Box 22"/>
          <p:cNvSpPr txBox="1">
            <a:spLocks noChangeArrowheads="1"/>
          </p:cNvSpPr>
          <p:nvPr/>
        </p:nvSpPr>
        <p:spPr bwMode="auto">
          <a:xfrm>
            <a:off x="1512888" y="1244600"/>
            <a:ext cx="46482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[x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</a:t>
            </a:r>
            <a:r>
              <a:rPr lang="en-US" altLang="en-US">
                <a:solidFill>
                  <a:schemeClr val="accent2"/>
                </a:solidFill>
              </a:rPr>
              <a:t>0] and [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x×y=1]</a:t>
            </a:r>
          </a:p>
        </p:txBody>
      </p:sp>
      <p:cxnSp>
        <p:nvCxnSpPr>
          <p:cNvPr id="49" name="Straight Connector 48"/>
          <p:cNvCxnSpPr>
            <a:cxnSpLocks noChangeShapeType="1"/>
          </p:cNvCxnSpPr>
          <p:nvPr/>
        </p:nvCxnSpPr>
        <p:spPr bwMode="auto">
          <a:xfrm flipV="1">
            <a:off x="1746250" y="1555750"/>
            <a:ext cx="4354513" cy="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9"/>
          <p:cNvGrpSpPr>
            <a:grpSpLocks/>
          </p:cNvGrpSpPr>
          <p:nvPr/>
        </p:nvGrpSpPr>
        <p:grpSpPr bwMode="auto">
          <a:xfrm>
            <a:off x="6784975" y="1219200"/>
            <a:ext cx="987425" cy="1143000"/>
            <a:chOff x="2065" y="1551"/>
            <a:chExt cx="1628" cy="1988"/>
          </a:xfrm>
        </p:grpSpPr>
        <p:sp>
          <p:nvSpPr>
            <p:cNvPr id="51" name="Freeform 10"/>
            <p:cNvSpPr>
              <a:spLocks/>
            </p:cNvSpPr>
            <p:nvPr/>
          </p:nvSpPr>
          <p:spPr bwMode="auto">
            <a:xfrm>
              <a:off x="2777" y="1976"/>
              <a:ext cx="332" cy="337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2" name="Freeform 11"/>
            <p:cNvSpPr>
              <a:spLocks/>
            </p:cNvSpPr>
            <p:nvPr/>
          </p:nvSpPr>
          <p:spPr bwMode="auto">
            <a:xfrm>
              <a:off x="2811" y="1929"/>
              <a:ext cx="304" cy="130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3" name="Freeform 12"/>
            <p:cNvSpPr>
              <a:spLocks/>
            </p:cNvSpPr>
            <p:nvPr/>
          </p:nvSpPr>
          <p:spPr bwMode="auto">
            <a:xfrm>
              <a:off x="2889" y="1838"/>
              <a:ext cx="516" cy="635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4" name="Freeform 13"/>
            <p:cNvSpPr>
              <a:spLocks/>
            </p:cNvSpPr>
            <p:nvPr/>
          </p:nvSpPr>
          <p:spPr bwMode="auto">
            <a:xfrm>
              <a:off x="3188" y="2045"/>
              <a:ext cx="47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5" name="Freeform 14"/>
            <p:cNvSpPr>
              <a:spLocks/>
            </p:cNvSpPr>
            <p:nvPr/>
          </p:nvSpPr>
          <p:spPr bwMode="auto">
            <a:xfrm>
              <a:off x="3141" y="1562"/>
              <a:ext cx="552" cy="450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6" name="Freeform 15"/>
            <p:cNvSpPr>
              <a:spLocks/>
            </p:cNvSpPr>
            <p:nvPr/>
          </p:nvSpPr>
          <p:spPr bwMode="auto">
            <a:xfrm>
              <a:off x="3136" y="2056"/>
              <a:ext cx="31" cy="91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7" name="Freeform 16"/>
            <p:cNvSpPr>
              <a:spLocks/>
            </p:cNvSpPr>
            <p:nvPr/>
          </p:nvSpPr>
          <p:spPr bwMode="auto">
            <a:xfrm>
              <a:off x="3099" y="1813"/>
              <a:ext cx="26" cy="91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17"/>
            <p:cNvSpPr>
              <a:spLocks/>
            </p:cNvSpPr>
            <p:nvPr/>
          </p:nvSpPr>
          <p:spPr bwMode="auto">
            <a:xfrm>
              <a:off x="3036" y="1830"/>
              <a:ext cx="68" cy="77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18"/>
            <p:cNvSpPr>
              <a:spLocks/>
            </p:cNvSpPr>
            <p:nvPr/>
          </p:nvSpPr>
          <p:spPr bwMode="auto">
            <a:xfrm>
              <a:off x="2439" y="1819"/>
              <a:ext cx="421" cy="671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19"/>
            <p:cNvSpPr>
              <a:spLocks/>
            </p:cNvSpPr>
            <p:nvPr/>
          </p:nvSpPr>
          <p:spPr bwMode="auto">
            <a:xfrm>
              <a:off x="2499" y="1551"/>
              <a:ext cx="345" cy="395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Freeform 20"/>
            <p:cNvSpPr>
              <a:spLocks/>
            </p:cNvSpPr>
            <p:nvPr/>
          </p:nvSpPr>
          <p:spPr bwMode="auto">
            <a:xfrm>
              <a:off x="2879" y="1822"/>
              <a:ext cx="68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21"/>
            <p:cNvSpPr>
              <a:spLocks/>
            </p:cNvSpPr>
            <p:nvPr/>
          </p:nvSpPr>
          <p:spPr bwMode="auto">
            <a:xfrm>
              <a:off x="2858" y="1783"/>
              <a:ext cx="39" cy="88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22"/>
            <p:cNvSpPr>
              <a:spLocks/>
            </p:cNvSpPr>
            <p:nvPr/>
          </p:nvSpPr>
          <p:spPr bwMode="auto">
            <a:xfrm>
              <a:off x="2667" y="1960"/>
              <a:ext cx="79" cy="69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23"/>
            <p:cNvSpPr>
              <a:spLocks/>
            </p:cNvSpPr>
            <p:nvPr/>
          </p:nvSpPr>
          <p:spPr bwMode="auto">
            <a:xfrm>
              <a:off x="2688" y="1990"/>
              <a:ext cx="84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Freeform 24"/>
            <p:cNvSpPr>
              <a:spLocks/>
            </p:cNvSpPr>
            <p:nvPr/>
          </p:nvSpPr>
          <p:spPr bwMode="auto">
            <a:xfrm>
              <a:off x="2628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6" name="Freeform 25"/>
            <p:cNvSpPr>
              <a:spLocks/>
            </p:cNvSpPr>
            <p:nvPr/>
          </p:nvSpPr>
          <p:spPr bwMode="auto">
            <a:xfrm>
              <a:off x="2607" y="2860"/>
              <a:ext cx="366" cy="679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26"/>
            <p:cNvSpPr>
              <a:spLocks/>
            </p:cNvSpPr>
            <p:nvPr/>
          </p:nvSpPr>
          <p:spPr bwMode="auto">
            <a:xfrm>
              <a:off x="2065" y="2760"/>
              <a:ext cx="694" cy="362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89097" name="Group 37"/>
          <p:cNvGrpSpPr>
            <a:grpSpLocks/>
          </p:cNvGrpSpPr>
          <p:nvPr/>
        </p:nvGrpSpPr>
        <p:grpSpPr bwMode="auto">
          <a:xfrm>
            <a:off x="152400" y="2514600"/>
            <a:ext cx="6781800" cy="2667000"/>
            <a:chOff x="152400" y="3505200"/>
            <a:chExt cx="6781800" cy="2667000"/>
          </a:xfrm>
        </p:grpSpPr>
        <p:grpSp>
          <p:nvGrpSpPr>
            <p:cNvPr id="89098" name="Group 4"/>
            <p:cNvGrpSpPr>
              <a:grpSpLocks/>
            </p:cNvGrpSpPr>
            <p:nvPr/>
          </p:nvGrpSpPr>
          <p:grpSpPr bwMode="auto">
            <a:xfrm flipH="1">
              <a:off x="152400" y="3505200"/>
              <a:ext cx="947738" cy="1828800"/>
              <a:chOff x="2308" y="1513"/>
              <a:chExt cx="1162" cy="2570"/>
            </a:xfrm>
          </p:grpSpPr>
          <p:grpSp>
            <p:nvGrpSpPr>
              <p:cNvPr id="89100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89108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09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10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11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12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9113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9101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2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3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104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105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106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89107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89099" name="AutoShape 36"/>
            <p:cNvSpPr>
              <a:spLocks noChangeArrowheads="1"/>
            </p:cNvSpPr>
            <p:nvPr/>
          </p:nvSpPr>
          <p:spPr bwMode="auto">
            <a:xfrm>
              <a:off x="1600200" y="3962400"/>
              <a:ext cx="5334000" cy="2209800"/>
            </a:xfrm>
            <a:prstGeom prst="wedgeRoundRectCallout">
              <a:avLst>
                <a:gd name="adj1" fmla="val -59648"/>
                <a:gd name="adj2" fmla="val -348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How about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“Every </a:t>
              </a:r>
              <a:r>
                <a:rPr lang="en-US" altLang="en-US" dirty="0" smtClean="0"/>
                <a:t>real </a:t>
              </a:r>
              <a:r>
                <a:rPr lang="en-US" altLang="en-US" dirty="0"/>
                <a:t>number has a multiplicative inverse</a:t>
              </a:r>
              <a:br>
                <a:rPr lang="en-US" altLang="en-US" dirty="0"/>
              </a:br>
              <a:r>
                <a:rPr lang="en-US" altLang="en-US" dirty="0"/>
                <a:t>except for zero”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5" grpId="0" animBg="1"/>
      <p:bldP spid="34" grpId="0"/>
    </p:bld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grpSp>
        <p:nvGrpSpPr>
          <p:cNvPr id="90115" name="Group 16"/>
          <p:cNvGrpSpPr>
            <a:grpSpLocks/>
          </p:cNvGrpSpPr>
          <p:nvPr/>
        </p:nvGrpSpPr>
        <p:grpSpPr bwMode="auto">
          <a:xfrm flipH="1">
            <a:off x="838200" y="5105400"/>
            <a:ext cx="401638" cy="1143000"/>
            <a:chOff x="5760" y="720"/>
            <a:chExt cx="1021" cy="2477"/>
          </a:xfrm>
        </p:grpSpPr>
        <p:grpSp>
          <p:nvGrpSpPr>
            <p:cNvPr id="90138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90142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3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4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5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6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7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0139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0140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41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4825" name="AutoShape 38"/>
          <p:cNvSpPr>
            <a:spLocks noChangeArrowheads="1"/>
          </p:cNvSpPr>
          <p:nvPr/>
        </p:nvSpPr>
        <p:spPr bwMode="auto">
          <a:xfrm>
            <a:off x="1828800" y="5334000"/>
            <a:ext cx="6172200" cy="1066800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Symbol" pitchFamily="18" charset="2"/>
              </a:rPr>
              <a:t>We need this statement true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for every value of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x</a:t>
            </a:r>
            <a:r>
              <a:rPr lang="en-US" altLang="en-US">
                <a:sym typeface="Symbol" pitchFamily="18" charset="2"/>
              </a:rPr>
              <a:t>! </a:t>
            </a:r>
          </a:p>
        </p:txBody>
      </p:sp>
      <p:sp>
        <p:nvSpPr>
          <p:cNvPr id="90117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34" name="Text Box 22"/>
          <p:cNvSpPr txBox="1">
            <a:spLocks noChangeArrowheads="1"/>
          </p:cNvSpPr>
          <p:nvPr/>
        </p:nvSpPr>
        <p:spPr bwMode="auto">
          <a:xfrm>
            <a:off x="1512888" y="1244600"/>
            <a:ext cx="4479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[x=0]       [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x×y=1]</a:t>
            </a:r>
          </a:p>
        </p:txBody>
      </p:sp>
      <p:sp>
        <p:nvSpPr>
          <p:cNvPr id="68" name="Right Brace 67"/>
          <p:cNvSpPr>
            <a:spLocks/>
          </p:cNvSpPr>
          <p:nvPr/>
        </p:nvSpPr>
        <p:spPr bwMode="auto">
          <a:xfrm rot="5400000">
            <a:off x="4000500" y="190500"/>
            <a:ext cx="152400" cy="3429000"/>
          </a:xfrm>
          <a:prstGeom prst="rightBrace">
            <a:avLst>
              <a:gd name="adj1" fmla="val 8333"/>
              <a:gd name="adj2" fmla="val 50000"/>
            </a:avLst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69" name="Rectangle 68"/>
          <p:cNvSpPr>
            <a:spLocks noChangeArrowheads="1"/>
          </p:cNvSpPr>
          <p:nvPr/>
        </p:nvSpPr>
        <p:spPr bwMode="auto">
          <a:xfrm>
            <a:off x="3284538" y="1255713"/>
            <a:ext cx="525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or</a:t>
            </a:r>
            <a:endParaRPr lang="en-CA" altLang="en-US"/>
          </a:p>
        </p:txBody>
      </p:sp>
      <p:grpSp>
        <p:nvGrpSpPr>
          <p:cNvPr id="90121" name="Group 37"/>
          <p:cNvGrpSpPr>
            <a:grpSpLocks/>
          </p:cNvGrpSpPr>
          <p:nvPr/>
        </p:nvGrpSpPr>
        <p:grpSpPr bwMode="auto">
          <a:xfrm>
            <a:off x="152400" y="2514600"/>
            <a:ext cx="6781800" cy="2667000"/>
            <a:chOff x="152400" y="3505200"/>
            <a:chExt cx="6781800" cy="2667000"/>
          </a:xfrm>
        </p:grpSpPr>
        <p:grpSp>
          <p:nvGrpSpPr>
            <p:cNvPr id="90122" name="Group 4"/>
            <p:cNvGrpSpPr>
              <a:grpSpLocks/>
            </p:cNvGrpSpPr>
            <p:nvPr/>
          </p:nvGrpSpPr>
          <p:grpSpPr bwMode="auto">
            <a:xfrm flipH="1">
              <a:off x="152400" y="3505200"/>
              <a:ext cx="947738" cy="1828800"/>
              <a:chOff x="2308" y="1513"/>
              <a:chExt cx="1162" cy="2570"/>
            </a:xfrm>
          </p:grpSpPr>
          <p:grpSp>
            <p:nvGrpSpPr>
              <p:cNvPr id="90124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0132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33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34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35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36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0137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0125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6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0127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128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129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130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0131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0123" name="AutoShape 36"/>
            <p:cNvSpPr>
              <a:spLocks noChangeArrowheads="1"/>
            </p:cNvSpPr>
            <p:nvPr/>
          </p:nvSpPr>
          <p:spPr bwMode="auto">
            <a:xfrm>
              <a:off x="1600200" y="3962400"/>
              <a:ext cx="5334000" cy="2209800"/>
            </a:xfrm>
            <a:prstGeom prst="wedgeRoundRectCallout">
              <a:avLst>
                <a:gd name="adj1" fmla="val -59648"/>
                <a:gd name="adj2" fmla="val -348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How about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“Every </a:t>
              </a:r>
              <a:r>
                <a:rPr lang="en-US" altLang="en-US" dirty="0" smtClean="0"/>
                <a:t>real </a:t>
              </a:r>
              <a:r>
                <a:rPr lang="en-US" altLang="en-US" dirty="0"/>
                <a:t>number has a multiplicative inverse</a:t>
              </a:r>
              <a:br>
                <a:rPr lang="en-US" altLang="en-US" dirty="0"/>
              </a:br>
              <a:r>
                <a:rPr lang="en-US" altLang="en-US" dirty="0"/>
                <a:t>except for zero”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5" grpId="0" animBg="1"/>
      <p:bldP spid="34" grpId="0"/>
      <p:bldP spid="68" grpId="0" animBg="1"/>
      <p:bldP spid="69" grpId="0"/>
    </p:bld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91139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35" name="Text Box 22"/>
          <p:cNvSpPr txBox="1">
            <a:spLocks noChangeArrowheads="1"/>
          </p:cNvSpPr>
          <p:nvPr/>
        </p:nvSpPr>
        <p:spPr bwMode="auto">
          <a:xfrm>
            <a:off x="1484313" y="1701800"/>
            <a:ext cx="38655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 x=0 or x×y=1</a:t>
            </a:r>
          </a:p>
        </p:txBody>
      </p:sp>
      <p:grpSp>
        <p:nvGrpSpPr>
          <p:cNvPr id="91141" name="Group 16"/>
          <p:cNvGrpSpPr>
            <a:grpSpLocks/>
          </p:cNvGrpSpPr>
          <p:nvPr/>
        </p:nvGrpSpPr>
        <p:grpSpPr bwMode="auto">
          <a:xfrm flipH="1">
            <a:off x="838200" y="5105400"/>
            <a:ext cx="401638" cy="1143000"/>
            <a:chOff x="5760" y="720"/>
            <a:chExt cx="1021" cy="2477"/>
          </a:xfrm>
        </p:grpSpPr>
        <p:grpSp>
          <p:nvGrpSpPr>
            <p:cNvPr id="91162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91166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7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8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9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0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71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1163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1164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65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34825" name="AutoShape 38"/>
          <p:cNvSpPr>
            <a:spLocks noChangeArrowheads="1"/>
          </p:cNvSpPr>
          <p:nvPr/>
        </p:nvSpPr>
        <p:spPr bwMode="auto">
          <a:xfrm>
            <a:off x="1828800" y="5334000"/>
            <a:ext cx="6172200" cy="1066800"/>
          </a:xfrm>
          <a:prstGeom prst="wedgeRoundRectCallout">
            <a:avLst>
              <a:gd name="adj1" fmla="val -59440"/>
              <a:gd name="adj2" fmla="val -2050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ym typeface="Symbol" pitchFamily="18" charset="2"/>
              </a:rPr>
              <a:t>Usually we prefer the quantifiers</a:t>
            </a:r>
            <a:br>
              <a:rPr lang="en-US" altLang="en-US">
                <a:sym typeface="Symbol" pitchFamily="18" charset="2"/>
              </a:rPr>
            </a:br>
            <a:r>
              <a:rPr lang="en-US" altLang="en-US">
                <a:sym typeface="Symbol" pitchFamily="18" charset="2"/>
              </a:rPr>
              <a:t> to be on the outside.</a:t>
            </a:r>
          </a:p>
        </p:txBody>
      </p:sp>
      <p:sp>
        <p:nvSpPr>
          <p:cNvPr id="91143" name="Text Box 22"/>
          <p:cNvSpPr txBox="1">
            <a:spLocks noChangeArrowheads="1"/>
          </p:cNvSpPr>
          <p:nvPr/>
        </p:nvSpPr>
        <p:spPr bwMode="auto">
          <a:xfrm>
            <a:off x="1512888" y="1244600"/>
            <a:ext cx="4479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[x=0]       [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x×y=1]</a:t>
            </a:r>
          </a:p>
        </p:txBody>
      </p:sp>
      <p:sp>
        <p:nvSpPr>
          <p:cNvPr id="91144" name="Rectangle 36"/>
          <p:cNvSpPr>
            <a:spLocks noChangeArrowheads="1"/>
          </p:cNvSpPr>
          <p:nvPr/>
        </p:nvSpPr>
        <p:spPr bwMode="auto">
          <a:xfrm>
            <a:off x="3284538" y="1255713"/>
            <a:ext cx="525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or</a:t>
            </a:r>
            <a:endParaRPr lang="en-CA" altLang="en-US"/>
          </a:p>
        </p:txBody>
      </p:sp>
      <p:grpSp>
        <p:nvGrpSpPr>
          <p:cNvPr id="91145" name="Group 37"/>
          <p:cNvGrpSpPr>
            <a:grpSpLocks/>
          </p:cNvGrpSpPr>
          <p:nvPr/>
        </p:nvGrpSpPr>
        <p:grpSpPr bwMode="auto">
          <a:xfrm>
            <a:off x="152400" y="2514600"/>
            <a:ext cx="6781800" cy="2667000"/>
            <a:chOff x="152400" y="3505200"/>
            <a:chExt cx="6781800" cy="2667000"/>
          </a:xfrm>
        </p:grpSpPr>
        <p:grpSp>
          <p:nvGrpSpPr>
            <p:cNvPr id="91146" name="Group 4"/>
            <p:cNvGrpSpPr>
              <a:grpSpLocks/>
            </p:cNvGrpSpPr>
            <p:nvPr/>
          </p:nvGrpSpPr>
          <p:grpSpPr bwMode="auto">
            <a:xfrm flipH="1">
              <a:off x="152400" y="3505200"/>
              <a:ext cx="947738" cy="1828800"/>
              <a:chOff x="2308" y="1513"/>
              <a:chExt cx="1162" cy="2570"/>
            </a:xfrm>
          </p:grpSpPr>
          <p:grpSp>
            <p:nvGrpSpPr>
              <p:cNvPr id="91148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1156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57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58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59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60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1161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1149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0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1151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1152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1153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1154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1155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1147" name="AutoShape 36"/>
            <p:cNvSpPr>
              <a:spLocks noChangeArrowheads="1"/>
            </p:cNvSpPr>
            <p:nvPr/>
          </p:nvSpPr>
          <p:spPr bwMode="auto">
            <a:xfrm>
              <a:off x="1600200" y="3962400"/>
              <a:ext cx="5334000" cy="2209800"/>
            </a:xfrm>
            <a:prstGeom prst="wedgeRoundRectCallout">
              <a:avLst>
                <a:gd name="adj1" fmla="val -59648"/>
                <a:gd name="adj2" fmla="val -348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How about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“Every </a:t>
              </a:r>
              <a:r>
                <a:rPr lang="en-US" altLang="en-US" dirty="0" smtClean="0"/>
                <a:t>real </a:t>
              </a:r>
              <a:r>
                <a:rPr lang="en-US" altLang="en-US" dirty="0"/>
                <a:t>number has a multiplicative inverse</a:t>
              </a:r>
              <a:br>
                <a:rPr lang="en-US" altLang="en-US" dirty="0"/>
              </a:br>
              <a:r>
                <a:rPr lang="en-US" altLang="en-US" dirty="0"/>
                <a:t>except for zero”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/>
      <p:bldP spid="34825" grpId="0" animBg="1"/>
    </p:bld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92163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92164" name="Text Box 22"/>
          <p:cNvSpPr txBox="1">
            <a:spLocks noChangeArrowheads="1"/>
          </p:cNvSpPr>
          <p:nvPr/>
        </p:nvSpPr>
        <p:spPr bwMode="auto">
          <a:xfrm>
            <a:off x="1484313" y="1701800"/>
            <a:ext cx="38655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 x=0 or x×y=1</a:t>
            </a:r>
          </a:p>
        </p:txBody>
      </p:sp>
      <p:sp>
        <p:nvSpPr>
          <p:cNvPr id="38" name="Text Box 22"/>
          <p:cNvSpPr txBox="1">
            <a:spLocks noChangeArrowheads="1"/>
          </p:cNvSpPr>
          <p:nvPr/>
        </p:nvSpPr>
        <p:spPr bwMode="auto">
          <a:xfrm>
            <a:off x="1457325" y="2235200"/>
            <a:ext cx="37401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 x=a or x×y=1</a:t>
            </a:r>
          </a:p>
        </p:txBody>
      </p:sp>
      <p:sp>
        <p:nvSpPr>
          <p:cNvPr id="39" name="Rectangle 38"/>
          <p:cNvSpPr>
            <a:spLocks noChangeArrowheads="1"/>
          </p:cNvSpPr>
          <p:nvPr/>
        </p:nvSpPr>
        <p:spPr bwMode="auto">
          <a:xfrm>
            <a:off x="825500" y="2192338"/>
            <a:ext cx="695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a,</a:t>
            </a:r>
            <a:endParaRPr lang="en-CA" altLang="en-US"/>
          </a:p>
        </p:txBody>
      </p:sp>
      <p:sp>
        <p:nvSpPr>
          <p:cNvPr id="92167" name="Text Box 22"/>
          <p:cNvSpPr txBox="1">
            <a:spLocks noChangeArrowheads="1"/>
          </p:cNvSpPr>
          <p:nvPr/>
        </p:nvSpPr>
        <p:spPr bwMode="auto">
          <a:xfrm>
            <a:off x="1512888" y="1244600"/>
            <a:ext cx="4479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[x=0]       [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x×y=1]</a:t>
            </a:r>
          </a:p>
        </p:txBody>
      </p:sp>
      <p:sp>
        <p:nvSpPr>
          <p:cNvPr id="92168" name="Rectangle 24"/>
          <p:cNvSpPr>
            <a:spLocks noChangeArrowheads="1"/>
          </p:cNvSpPr>
          <p:nvPr/>
        </p:nvSpPr>
        <p:spPr bwMode="auto">
          <a:xfrm>
            <a:off x="3284538" y="1255713"/>
            <a:ext cx="5254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or</a:t>
            </a:r>
            <a:endParaRPr lang="en-CA" altLang="en-US"/>
          </a:p>
        </p:txBody>
      </p:sp>
      <p:grpSp>
        <p:nvGrpSpPr>
          <p:cNvPr id="92169" name="Group 37"/>
          <p:cNvGrpSpPr>
            <a:grpSpLocks/>
          </p:cNvGrpSpPr>
          <p:nvPr/>
        </p:nvGrpSpPr>
        <p:grpSpPr bwMode="auto">
          <a:xfrm>
            <a:off x="152400" y="2514600"/>
            <a:ext cx="6781800" cy="2667000"/>
            <a:chOff x="152400" y="3505200"/>
            <a:chExt cx="6781800" cy="2667000"/>
          </a:xfrm>
        </p:grpSpPr>
        <p:grpSp>
          <p:nvGrpSpPr>
            <p:cNvPr id="92170" name="Group 4"/>
            <p:cNvGrpSpPr>
              <a:grpSpLocks/>
            </p:cNvGrpSpPr>
            <p:nvPr/>
          </p:nvGrpSpPr>
          <p:grpSpPr bwMode="auto">
            <a:xfrm flipH="1">
              <a:off x="152400" y="3505200"/>
              <a:ext cx="947738" cy="1828800"/>
              <a:chOff x="2308" y="1513"/>
              <a:chExt cx="1162" cy="2570"/>
            </a:xfrm>
          </p:grpSpPr>
          <p:grpSp>
            <p:nvGrpSpPr>
              <p:cNvPr id="92172" name="Group 5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92180" name="Freeform 6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81" name="Freeform 7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82" name="Freeform 8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83" name="Freeform 9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84" name="Freeform 10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92185" name="Freeform 11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92173" name="Freeform 12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4" name="Freeform 13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2175" name="Oval 14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2176" name="Oval 15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2177" name="Oval 16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2178" name="Oval 17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92179" name="Oval 18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sp>
          <p:nvSpPr>
            <p:cNvPr id="92171" name="AutoShape 36"/>
            <p:cNvSpPr>
              <a:spLocks noChangeArrowheads="1"/>
            </p:cNvSpPr>
            <p:nvPr/>
          </p:nvSpPr>
          <p:spPr bwMode="auto">
            <a:xfrm>
              <a:off x="1600200" y="3962400"/>
              <a:ext cx="5334000" cy="2209800"/>
            </a:xfrm>
            <a:prstGeom prst="wedgeRoundRectCallout">
              <a:avLst>
                <a:gd name="adj1" fmla="val -59648"/>
                <a:gd name="adj2" fmla="val -34847"/>
                <a:gd name="adj3" fmla="val 16667"/>
              </a:avLst>
            </a:prstGeom>
            <a:noFill/>
            <a:ln w="38100">
              <a:solidFill>
                <a:schemeClr val="accent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How about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/>
                <a:t>“Every </a:t>
              </a:r>
              <a:r>
                <a:rPr lang="en-US" altLang="en-US" dirty="0" smtClean="0"/>
                <a:t>real </a:t>
              </a:r>
              <a:r>
                <a:rPr lang="en-US" altLang="en-US" dirty="0"/>
                <a:t>number has a multiplicative inverse</a:t>
              </a:r>
              <a:br>
                <a:rPr lang="en-US" altLang="en-US" dirty="0"/>
              </a:br>
              <a:r>
                <a:rPr lang="en-US" altLang="en-US" dirty="0"/>
                <a:t>except for zero”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9" grpId="0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93187" name="Line 3"/>
          <p:cNvSpPr>
            <a:spLocks noChangeShapeType="1"/>
          </p:cNvSpPr>
          <p:nvPr/>
        </p:nvSpPr>
        <p:spPr bwMode="auto">
          <a:xfrm>
            <a:off x="685800" y="26368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88" name="Line 4"/>
          <p:cNvSpPr>
            <a:spLocks noChangeShapeType="1"/>
          </p:cNvSpPr>
          <p:nvPr/>
        </p:nvSpPr>
        <p:spPr bwMode="auto">
          <a:xfrm>
            <a:off x="685800" y="584358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89" name="Line 5"/>
          <p:cNvSpPr>
            <a:spLocks noChangeShapeType="1"/>
          </p:cNvSpPr>
          <p:nvPr/>
        </p:nvSpPr>
        <p:spPr bwMode="auto">
          <a:xfrm>
            <a:off x="685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0" name="Line 6"/>
          <p:cNvSpPr>
            <a:spLocks noChangeShapeType="1"/>
          </p:cNvSpPr>
          <p:nvPr/>
        </p:nvSpPr>
        <p:spPr bwMode="auto">
          <a:xfrm>
            <a:off x="3733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1" name="Line 7"/>
          <p:cNvSpPr>
            <a:spLocks noChangeShapeType="1"/>
          </p:cNvSpPr>
          <p:nvPr/>
        </p:nvSpPr>
        <p:spPr bwMode="auto">
          <a:xfrm>
            <a:off x="2209800" y="26368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2" name="Line 8"/>
          <p:cNvSpPr>
            <a:spLocks noChangeShapeType="1"/>
          </p:cNvSpPr>
          <p:nvPr/>
        </p:nvSpPr>
        <p:spPr bwMode="auto">
          <a:xfrm>
            <a:off x="685800" y="33909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3" name="Line 9"/>
          <p:cNvSpPr>
            <a:spLocks noChangeShapeType="1"/>
          </p:cNvSpPr>
          <p:nvPr/>
        </p:nvSpPr>
        <p:spPr bwMode="auto">
          <a:xfrm>
            <a:off x="3733800" y="33909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4" name="Line 10"/>
          <p:cNvSpPr>
            <a:spLocks noChangeShapeType="1"/>
          </p:cNvSpPr>
          <p:nvPr/>
        </p:nvSpPr>
        <p:spPr bwMode="auto">
          <a:xfrm>
            <a:off x="685800" y="4144963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5" name="Line 11"/>
          <p:cNvSpPr>
            <a:spLocks noChangeShapeType="1"/>
          </p:cNvSpPr>
          <p:nvPr/>
        </p:nvSpPr>
        <p:spPr bwMode="auto">
          <a:xfrm>
            <a:off x="3733800" y="4144963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6" name="Line 12"/>
          <p:cNvSpPr>
            <a:spLocks noChangeShapeType="1"/>
          </p:cNvSpPr>
          <p:nvPr/>
        </p:nvSpPr>
        <p:spPr bwMode="auto">
          <a:xfrm>
            <a:off x="685800" y="508952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7" name="Line 14"/>
          <p:cNvSpPr>
            <a:spLocks noChangeShapeType="1"/>
          </p:cNvSpPr>
          <p:nvPr/>
        </p:nvSpPr>
        <p:spPr bwMode="auto">
          <a:xfrm>
            <a:off x="2209800" y="58674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8" name="Line 15"/>
          <p:cNvSpPr>
            <a:spLocks noChangeShapeType="1"/>
          </p:cNvSpPr>
          <p:nvPr/>
        </p:nvSpPr>
        <p:spPr bwMode="auto">
          <a:xfrm>
            <a:off x="5486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199" name="Line 16"/>
          <p:cNvSpPr>
            <a:spLocks noChangeShapeType="1"/>
          </p:cNvSpPr>
          <p:nvPr/>
        </p:nvSpPr>
        <p:spPr bwMode="auto">
          <a:xfrm>
            <a:off x="5486400" y="58674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0" name="Line 17"/>
          <p:cNvSpPr>
            <a:spLocks noChangeShapeType="1"/>
          </p:cNvSpPr>
          <p:nvPr/>
        </p:nvSpPr>
        <p:spPr bwMode="auto">
          <a:xfrm>
            <a:off x="5486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1" name="Line 18"/>
          <p:cNvSpPr>
            <a:spLocks noChangeShapeType="1"/>
          </p:cNvSpPr>
          <p:nvPr/>
        </p:nvSpPr>
        <p:spPr bwMode="auto">
          <a:xfrm>
            <a:off x="8534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2" name="Line 19"/>
          <p:cNvSpPr>
            <a:spLocks noChangeShapeType="1"/>
          </p:cNvSpPr>
          <p:nvPr/>
        </p:nvSpPr>
        <p:spPr bwMode="auto">
          <a:xfrm>
            <a:off x="7010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3" name="Line 20"/>
          <p:cNvSpPr>
            <a:spLocks noChangeShapeType="1"/>
          </p:cNvSpPr>
          <p:nvPr/>
        </p:nvSpPr>
        <p:spPr bwMode="auto">
          <a:xfrm>
            <a:off x="5486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4" name="Line 21"/>
          <p:cNvSpPr>
            <a:spLocks noChangeShapeType="1"/>
          </p:cNvSpPr>
          <p:nvPr/>
        </p:nvSpPr>
        <p:spPr bwMode="auto">
          <a:xfrm>
            <a:off x="8534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5" name="Line 22"/>
          <p:cNvSpPr>
            <a:spLocks noChangeShapeType="1"/>
          </p:cNvSpPr>
          <p:nvPr/>
        </p:nvSpPr>
        <p:spPr bwMode="auto">
          <a:xfrm>
            <a:off x="5486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6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7" name="Line 25"/>
          <p:cNvSpPr>
            <a:spLocks noChangeShapeType="1"/>
          </p:cNvSpPr>
          <p:nvPr/>
        </p:nvSpPr>
        <p:spPr bwMode="auto">
          <a:xfrm>
            <a:off x="8534400" y="51196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3208" name="Text Box 26"/>
          <p:cNvSpPr txBox="1">
            <a:spLocks noChangeArrowheads="1"/>
          </p:cNvSpPr>
          <p:nvPr/>
        </p:nvSpPr>
        <p:spPr bwMode="auto">
          <a:xfrm>
            <a:off x="890588" y="906463"/>
            <a:ext cx="2855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Loves(b, g)</a:t>
            </a:r>
          </a:p>
        </p:txBody>
      </p:sp>
      <p:sp>
        <p:nvSpPr>
          <p:cNvPr id="93209" name="Text Box 27"/>
          <p:cNvSpPr txBox="1">
            <a:spLocks noChangeArrowheads="1"/>
          </p:cNvSpPr>
          <p:nvPr/>
        </p:nvSpPr>
        <p:spPr bwMode="auto">
          <a:xfrm>
            <a:off x="914400" y="1600200"/>
            <a:ext cx="34925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“Every boy loves g”</a:t>
            </a:r>
          </a:p>
        </p:txBody>
      </p:sp>
      <p:sp>
        <p:nvSpPr>
          <p:cNvPr id="959518" name="Text Box 30"/>
          <p:cNvSpPr txBox="1">
            <a:spLocks noChangeArrowheads="1"/>
          </p:cNvSpPr>
          <p:nvPr/>
        </p:nvSpPr>
        <p:spPr bwMode="auto">
          <a:xfrm>
            <a:off x="3857625" y="2590800"/>
            <a:ext cx="14382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>
                <a:solidFill>
                  <a:schemeClr val="tx2"/>
                </a:solidFill>
              </a:rPr>
              <a:t> vs </a:t>
            </a:r>
            <a:r>
              <a:rPr lang="en-US" altLang="en-US">
                <a:solidFill>
                  <a:schemeClr val="accent2"/>
                </a:solidFill>
              </a:rPr>
              <a:t>g</a:t>
            </a:r>
            <a:r>
              <a:rPr lang="en-US" altLang="en-US">
                <a:solidFill>
                  <a:schemeClr val="tx2"/>
                </a:solidFill>
              </a:rPr>
              <a:t>? </a:t>
            </a:r>
          </a:p>
        </p:txBody>
      </p:sp>
      <p:sp>
        <p:nvSpPr>
          <p:cNvPr id="959519" name="Text Box 31"/>
          <p:cNvSpPr txBox="1">
            <a:spLocks noChangeArrowheads="1"/>
          </p:cNvSpPr>
          <p:nvPr/>
        </p:nvSpPr>
        <p:spPr bwMode="auto">
          <a:xfrm>
            <a:off x="152400" y="3387725"/>
            <a:ext cx="4419600" cy="186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b</a:t>
            </a:r>
            <a:r>
              <a:rPr lang="en-US" altLang="en-US" sz="2800">
                <a:solidFill>
                  <a:schemeClr val="tx2"/>
                </a:solidFill>
              </a:rPr>
              <a:t> is a </a:t>
            </a:r>
            <a:r>
              <a:rPr lang="en-US" altLang="en-US" sz="2800" i="1">
                <a:solidFill>
                  <a:schemeClr val="hlink"/>
                </a:solidFill>
              </a:rPr>
              <a:t>bound</a:t>
            </a:r>
            <a:r>
              <a:rPr lang="en-US" altLang="en-US" sz="2800">
                <a:solidFill>
                  <a:schemeClr val="tx2"/>
                </a:solidFill>
              </a:rPr>
              <a:t> variable.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tx2"/>
                </a:solidFill>
              </a:rPr>
              <a:t>(appears in </a:t>
            </a:r>
            <a:r>
              <a:rPr lang="en-US" altLang="en-US" sz="20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000">
                <a:solidFill>
                  <a:schemeClr val="tx2"/>
                </a:solidFill>
                <a:sym typeface="Symbol" pitchFamily="18" charset="2"/>
              </a:rPr>
              <a:t>or</a:t>
            </a:r>
            <a:r>
              <a:rPr lang="en-US" altLang="en-US" sz="2000">
                <a:solidFill>
                  <a:schemeClr val="accent2"/>
                </a:solidFill>
                <a:sym typeface="Symbol" pitchFamily="18" charset="2"/>
              </a:rPr>
              <a:t> </a:t>
            </a:r>
            <a:r>
              <a:rPr lang="en-US" altLang="en-US">
                <a:solidFill>
                  <a:schemeClr val="tx2"/>
                </a:solidFill>
              </a:rPr>
              <a:t>) </a:t>
            </a:r>
            <a:br>
              <a:rPr lang="en-US" altLang="en-US">
                <a:solidFill>
                  <a:schemeClr val="tx2"/>
                </a:solidFill>
              </a:rPr>
            </a:br>
            <a:r>
              <a:rPr lang="en-US" altLang="en-US" sz="2800">
                <a:solidFill>
                  <a:schemeClr val="tx2"/>
                </a:solidFill>
              </a:rPr>
              <a:t>The statement is about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tx2"/>
                </a:solidFill>
              </a:rPr>
              <a:t>the</a:t>
            </a:r>
            <a:r>
              <a:rPr lang="en-US" altLang="en-US" sz="2800">
                <a:solidFill>
                  <a:schemeClr val="hlink"/>
                </a:solidFill>
              </a:rPr>
              <a:t> set </a:t>
            </a:r>
            <a:r>
              <a:rPr lang="en-US" altLang="en-US" sz="2800">
                <a:solidFill>
                  <a:schemeClr val="tx2"/>
                </a:solidFill>
              </a:rPr>
              <a:t>of all boys.</a:t>
            </a:r>
          </a:p>
        </p:txBody>
      </p:sp>
      <p:sp>
        <p:nvSpPr>
          <p:cNvPr id="93212" name="Text Box 32"/>
          <p:cNvSpPr txBox="1">
            <a:spLocks noChangeArrowheads="1"/>
          </p:cNvSpPr>
          <p:nvPr/>
        </p:nvSpPr>
        <p:spPr bwMode="auto">
          <a:xfrm>
            <a:off x="3200400" y="5334000"/>
            <a:ext cx="367347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959521" name="Text Box 33"/>
          <p:cNvSpPr txBox="1">
            <a:spLocks noChangeArrowheads="1"/>
          </p:cNvSpPr>
          <p:nvPr/>
        </p:nvSpPr>
        <p:spPr bwMode="auto">
          <a:xfrm>
            <a:off x="3124200" y="5562600"/>
            <a:ext cx="1447800" cy="1058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CA" altLang="en-US" sz="1800"/>
              <a:t>x=5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CA" altLang="en-US" sz="1800"/>
              <a:t>loop i = 1..9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CA" altLang="en-US" sz="1800"/>
              <a:t>    ++x</a:t>
            </a:r>
          </a:p>
          <a:p>
            <a:pPr eaLnBrk="1" hangingPunct="1">
              <a:lnSpc>
                <a:spcPct val="50000"/>
              </a:lnSpc>
              <a:spcBef>
                <a:spcPct val="50000"/>
              </a:spcBef>
              <a:buFontTx/>
              <a:buNone/>
            </a:pPr>
            <a:r>
              <a:rPr lang="en-CA" altLang="en-US" sz="1800"/>
              <a:t>end loop</a:t>
            </a:r>
          </a:p>
        </p:txBody>
      </p:sp>
      <p:grpSp>
        <p:nvGrpSpPr>
          <p:cNvPr id="2" name="Group 42"/>
          <p:cNvGrpSpPr>
            <a:grpSpLocks/>
          </p:cNvGrpSpPr>
          <p:nvPr/>
        </p:nvGrpSpPr>
        <p:grpSpPr bwMode="auto">
          <a:xfrm>
            <a:off x="3276600" y="5029200"/>
            <a:ext cx="2819400" cy="979488"/>
            <a:chOff x="2064" y="3177"/>
            <a:chExt cx="1776" cy="617"/>
          </a:xfrm>
        </p:grpSpPr>
        <p:sp>
          <p:nvSpPr>
            <p:cNvPr id="93216" name="Line 13"/>
            <p:cNvSpPr>
              <a:spLocks noChangeShapeType="1"/>
            </p:cNvSpPr>
            <p:nvPr/>
          </p:nvSpPr>
          <p:spPr bwMode="auto">
            <a:xfrm>
              <a:off x="2352" y="3206"/>
              <a:ext cx="0" cy="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93217" name="Line 24"/>
            <p:cNvSpPr>
              <a:spLocks noChangeShapeType="1"/>
            </p:cNvSpPr>
            <p:nvPr/>
          </p:nvSpPr>
          <p:spPr bwMode="auto">
            <a:xfrm>
              <a:off x="3456" y="3225"/>
              <a:ext cx="0" cy="475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93218" name="Text Box 35"/>
            <p:cNvSpPr txBox="1">
              <a:spLocks noChangeArrowheads="1"/>
            </p:cNvSpPr>
            <p:nvPr/>
          </p:nvSpPr>
          <p:spPr bwMode="auto">
            <a:xfrm>
              <a:off x="2831" y="3561"/>
              <a:ext cx="1009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hlink"/>
                  </a:solidFill>
                </a:rPr>
                <a:t>Bound variable</a:t>
              </a:r>
            </a:p>
          </p:txBody>
        </p:sp>
        <p:sp>
          <p:nvSpPr>
            <p:cNvPr id="93219" name="Text Box 36"/>
            <p:cNvSpPr txBox="1">
              <a:spLocks noChangeArrowheads="1"/>
            </p:cNvSpPr>
            <p:nvPr/>
          </p:nvSpPr>
          <p:spPr bwMode="auto">
            <a:xfrm>
              <a:off x="2860" y="3372"/>
              <a:ext cx="500" cy="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>
                  <a:solidFill>
                    <a:schemeClr val="hlink"/>
                  </a:solidFill>
                </a:rPr>
                <a:t>Object</a:t>
              </a:r>
            </a:p>
          </p:txBody>
        </p:sp>
        <p:sp>
          <p:nvSpPr>
            <p:cNvPr id="93220" name="Line 37"/>
            <p:cNvSpPr>
              <a:spLocks noChangeShapeType="1"/>
            </p:cNvSpPr>
            <p:nvPr/>
          </p:nvSpPr>
          <p:spPr bwMode="auto">
            <a:xfrm flipH="1">
              <a:off x="2304" y="3504"/>
              <a:ext cx="576" cy="48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1" name="Line 38"/>
            <p:cNvSpPr>
              <a:spLocks noChangeShapeType="1"/>
            </p:cNvSpPr>
            <p:nvPr/>
          </p:nvSpPr>
          <p:spPr bwMode="auto">
            <a:xfrm flipH="1">
              <a:off x="2448" y="3696"/>
              <a:ext cx="480" cy="48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222" name="Text Box 40"/>
            <p:cNvSpPr txBox="1">
              <a:spLocks noChangeArrowheads="1"/>
            </p:cNvSpPr>
            <p:nvPr/>
          </p:nvSpPr>
          <p:spPr bwMode="auto">
            <a:xfrm>
              <a:off x="2768" y="3177"/>
              <a:ext cx="88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CA" altLang="en-US" sz="1800" dirty="0">
                  <a:solidFill>
                    <a:schemeClr val="hlink"/>
                  </a:solidFill>
                </a:rPr>
                <a:t>Free variable</a:t>
              </a:r>
            </a:p>
          </p:txBody>
        </p:sp>
        <p:sp>
          <p:nvSpPr>
            <p:cNvPr id="93223" name="Line 41"/>
            <p:cNvSpPr>
              <a:spLocks noChangeShapeType="1"/>
            </p:cNvSpPr>
            <p:nvPr/>
          </p:nvSpPr>
          <p:spPr bwMode="auto">
            <a:xfrm flipH="1">
              <a:off x="2064" y="3321"/>
              <a:ext cx="576" cy="183"/>
            </a:xfrm>
            <a:prstGeom prst="line">
              <a:avLst/>
            </a:prstGeom>
            <a:noFill/>
            <a:ln w="127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959531" name="Text Box 43"/>
          <p:cNvSpPr txBox="1">
            <a:spLocks noChangeArrowheads="1"/>
          </p:cNvSpPr>
          <p:nvPr/>
        </p:nvSpPr>
        <p:spPr bwMode="auto">
          <a:xfrm>
            <a:off x="4724400" y="3443288"/>
            <a:ext cx="4419600" cy="143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>
                <a:solidFill>
                  <a:schemeClr val="tx2"/>
                </a:solidFill>
              </a:rPr>
              <a:t> is a </a:t>
            </a:r>
            <a:r>
              <a:rPr lang="en-US" altLang="en-US" sz="2800" i="1" dirty="0">
                <a:solidFill>
                  <a:schemeClr val="hlink"/>
                </a:solidFill>
              </a:rPr>
              <a:t>free </a:t>
            </a:r>
            <a:r>
              <a:rPr lang="en-US" altLang="en-US" sz="2800" dirty="0">
                <a:solidFill>
                  <a:schemeClr val="tx2"/>
                </a:solidFill>
              </a:rPr>
              <a:t>variable.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solidFill>
                  <a:schemeClr val="tx2"/>
                </a:solidFill>
              </a:rPr>
              <a:t>(does not appear in </a:t>
            </a:r>
            <a:r>
              <a:rPr lang="en-US" altLang="en-US" sz="2000" dirty="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000" dirty="0">
                <a:solidFill>
                  <a:schemeClr val="tx2"/>
                </a:solidFill>
                <a:sym typeface="Symbol" pitchFamily="18" charset="2"/>
              </a:rPr>
              <a:t>or</a:t>
            </a:r>
            <a:r>
              <a:rPr lang="en-US" altLang="en-US" sz="2000" dirty="0">
                <a:solidFill>
                  <a:schemeClr val="accent2"/>
                </a:solidFill>
                <a:sym typeface="Symbol" pitchFamily="18" charset="2"/>
              </a:rPr>
              <a:t> </a:t>
            </a:r>
            <a:r>
              <a:rPr lang="en-US" altLang="en-US" dirty="0">
                <a:solidFill>
                  <a:schemeClr val="tx2"/>
                </a:solidFill>
              </a:rPr>
              <a:t>) </a:t>
            </a:r>
            <a:br>
              <a:rPr lang="en-US" altLang="en-US" dirty="0">
                <a:solidFill>
                  <a:schemeClr val="tx2"/>
                </a:solidFill>
              </a:rPr>
            </a:br>
            <a:r>
              <a:rPr lang="en-US" altLang="en-US" sz="2800" dirty="0">
                <a:solidFill>
                  <a:schemeClr val="tx2"/>
                </a:solidFill>
              </a:rPr>
              <a:t>The statement is </a:t>
            </a:r>
            <a:r>
              <a:rPr lang="en-US" altLang="en-US" sz="2800" dirty="0">
                <a:solidFill>
                  <a:schemeClr val="hlink"/>
                </a:solidFill>
              </a:rPr>
              <a:t>about</a:t>
            </a:r>
            <a:r>
              <a:rPr lang="en-US" altLang="en-US" sz="2800" dirty="0">
                <a:solidFill>
                  <a:schemeClr val="tx2"/>
                </a:solidFill>
              </a:rPr>
              <a:t> </a:t>
            </a: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>
                <a:solidFill>
                  <a:schemeClr val="tx2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5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95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95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5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595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595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59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59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95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595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595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9518" grpId="0"/>
      <p:bldP spid="959519" grpId="0"/>
      <p:bldP spid="959521" grpId="0"/>
      <p:bldP spid="959531" grpId="0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94211" name="Line 3"/>
          <p:cNvSpPr>
            <a:spLocks noChangeShapeType="1"/>
          </p:cNvSpPr>
          <p:nvPr/>
        </p:nvSpPr>
        <p:spPr bwMode="auto">
          <a:xfrm>
            <a:off x="685800" y="26368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2" name="Line 4"/>
          <p:cNvSpPr>
            <a:spLocks noChangeShapeType="1"/>
          </p:cNvSpPr>
          <p:nvPr/>
        </p:nvSpPr>
        <p:spPr bwMode="auto">
          <a:xfrm>
            <a:off x="685800" y="584358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3" name="Line 5"/>
          <p:cNvSpPr>
            <a:spLocks noChangeShapeType="1"/>
          </p:cNvSpPr>
          <p:nvPr/>
        </p:nvSpPr>
        <p:spPr bwMode="auto">
          <a:xfrm>
            <a:off x="685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4" name="Line 6"/>
          <p:cNvSpPr>
            <a:spLocks noChangeShapeType="1"/>
          </p:cNvSpPr>
          <p:nvPr/>
        </p:nvSpPr>
        <p:spPr bwMode="auto">
          <a:xfrm>
            <a:off x="3733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5" name="Line 7"/>
          <p:cNvSpPr>
            <a:spLocks noChangeShapeType="1"/>
          </p:cNvSpPr>
          <p:nvPr/>
        </p:nvSpPr>
        <p:spPr bwMode="auto">
          <a:xfrm>
            <a:off x="2209800" y="26368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6" name="Line 8"/>
          <p:cNvSpPr>
            <a:spLocks noChangeShapeType="1"/>
          </p:cNvSpPr>
          <p:nvPr/>
        </p:nvSpPr>
        <p:spPr bwMode="auto">
          <a:xfrm>
            <a:off x="685800" y="33909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7" name="Line 9"/>
          <p:cNvSpPr>
            <a:spLocks noChangeShapeType="1"/>
          </p:cNvSpPr>
          <p:nvPr/>
        </p:nvSpPr>
        <p:spPr bwMode="auto">
          <a:xfrm>
            <a:off x="3733800" y="33909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8" name="Line 10"/>
          <p:cNvSpPr>
            <a:spLocks noChangeShapeType="1"/>
          </p:cNvSpPr>
          <p:nvPr/>
        </p:nvSpPr>
        <p:spPr bwMode="auto">
          <a:xfrm>
            <a:off x="685800" y="4144963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19" name="Line 11"/>
          <p:cNvSpPr>
            <a:spLocks noChangeShapeType="1"/>
          </p:cNvSpPr>
          <p:nvPr/>
        </p:nvSpPr>
        <p:spPr bwMode="auto">
          <a:xfrm>
            <a:off x="3733800" y="4144963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0" name="Line 12"/>
          <p:cNvSpPr>
            <a:spLocks noChangeShapeType="1"/>
          </p:cNvSpPr>
          <p:nvPr/>
        </p:nvSpPr>
        <p:spPr bwMode="auto">
          <a:xfrm>
            <a:off x="685800" y="508952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1" name="Line 14"/>
          <p:cNvSpPr>
            <a:spLocks noChangeShapeType="1"/>
          </p:cNvSpPr>
          <p:nvPr/>
        </p:nvSpPr>
        <p:spPr bwMode="auto">
          <a:xfrm>
            <a:off x="2209800" y="58674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2" name="Line 15"/>
          <p:cNvSpPr>
            <a:spLocks noChangeShapeType="1"/>
          </p:cNvSpPr>
          <p:nvPr/>
        </p:nvSpPr>
        <p:spPr bwMode="auto">
          <a:xfrm>
            <a:off x="5486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3" name="Line 17"/>
          <p:cNvSpPr>
            <a:spLocks noChangeShapeType="1"/>
          </p:cNvSpPr>
          <p:nvPr/>
        </p:nvSpPr>
        <p:spPr bwMode="auto">
          <a:xfrm>
            <a:off x="5486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4" name="Line 18"/>
          <p:cNvSpPr>
            <a:spLocks noChangeShapeType="1"/>
          </p:cNvSpPr>
          <p:nvPr/>
        </p:nvSpPr>
        <p:spPr bwMode="auto">
          <a:xfrm>
            <a:off x="8534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5" name="Line 20"/>
          <p:cNvSpPr>
            <a:spLocks noChangeShapeType="1"/>
          </p:cNvSpPr>
          <p:nvPr/>
        </p:nvSpPr>
        <p:spPr bwMode="auto">
          <a:xfrm>
            <a:off x="5486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6" name="Line 21"/>
          <p:cNvSpPr>
            <a:spLocks noChangeShapeType="1"/>
          </p:cNvSpPr>
          <p:nvPr/>
        </p:nvSpPr>
        <p:spPr bwMode="auto">
          <a:xfrm>
            <a:off x="8534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7" name="Line 22"/>
          <p:cNvSpPr>
            <a:spLocks noChangeShapeType="1"/>
          </p:cNvSpPr>
          <p:nvPr/>
        </p:nvSpPr>
        <p:spPr bwMode="auto">
          <a:xfrm>
            <a:off x="5486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8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29" name="Line 25"/>
          <p:cNvSpPr>
            <a:spLocks noChangeShapeType="1"/>
          </p:cNvSpPr>
          <p:nvPr/>
        </p:nvSpPr>
        <p:spPr bwMode="auto">
          <a:xfrm>
            <a:off x="8534400" y="51054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4230" name="Text Box 26"/>
          <p:cNvSpPr txBox="1">
            <a:spLocks noChangeArrowheads="1"/>
          </p:cNvSpPr>
          <p:nvPr/>
        </p:nvSpPr>
        <p:spPr bwMode="auto">
          <a:xfrm>
            <a:off x="890588" y="906463"/>
            <a:ext cx="285591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Loves(b, g)</a:t>
            </a:r>
          </a:p>
        </p:txBody>
      </p:sp>
      <p:sp>
        <p:nvSpPr>
          <p:cNvPr id="94231" name="Text Box 29"/>
          <p:cNvSpPr txBox="1">
            <a:spLocks noChangeArrowheads="1"/>
          </p:cNvSpPr>
          <p:nvPr/>
        </p:nvSpPr>
        <p:spPr bwMode="auto">
          <a:xfrm>
            <a:off x="4724400" y="3443288"/>
            <a:ext cx="4419600" cy="1433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>
                <a:solidFill>
                  <a:schemeClr val="tx2"/>
                </a:solidFill>
              </a:rPr>
              <a:t> is a </a:t>
            </a:r>
            <a:r>
              <a:rPr lang="en-US" altLang="en-US" sz="2800" i="1" dirty="0">
                <a:solidFill>
                  <a:schemeClr val="hlink"/>
                </a:solidFill>
              </a:rPr>
              <a:t>free </a:t>
            </a:r>
            <a:r>
              <a:rPr lang="en-US" altLang="en-US" sz="2800" dirty="0">
                <a:solidFill>
                  <a:schemeClr val="tx2"/>
                </a:solidFill>
              </a:rPr>
              <a:t>variable.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000" dirty="0">
                <a:solidFill>
                  <a:schemeClr val="tx2"/>
                </a:solidFill>
              </a:rPr>
              <a:t>(does not appear in </a:t>
            </a:r>
            <a:r>
              <a:rPr lang="en-US" altLang="en-US" sz="2000" dirty="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000" dirty="0">
                <a:solidFill>
                  <a:schemeClr val="tx2"/>
                </a:solidFill>
                <a:sym typeface="Symbol" pitchFamily="18" charset="2"/>
              </a:rPr>
              <a:t>or</a:t>
            </a:r>
            <a:r>
              <a:rPr lang="en-US" altLang="en-US" sz="2000" dirty="0">
                <a:solidFill>
                  <a:schemeClr val="accent2"/>
                </a:solidFill>
                <a:sym typeface="Symbol" pitchFamily="18" charset="2"/>
              </a:rPr>
              <a:t> </a:t>
            </a:r>
            <a:r>
              <a:rPr lang="en-US" altLang="en-US" dirty="0">
                <a:solidFill>
                  <a:schemeClr val="tx2"/>
                </a:solidFill>
              </a:rPr>
              <a:t>) </a:t>
            </a:r>
            <a:br>
              <a:rPr lang="en-US" altLang="en-US" dirty="0">
                <a:solidFill>
                  <a:schemeClr val="tx2"/>
                </a:solidFill>
              </a:rPr>
            </a:br>
            <a:r>
              <a:rPr lang="en-US" altLang="en-US" sz="2800" dirty="0">
                <a:solidFill>
                  <a:schemeClr val="tx2"/>
                </a:solidFill>
              </a:rPr>
              <a:t>The statement is </a:t>
            </a:r>
            <a:r>
              <a:rPr lang="en-US" altLang="en-US" sz="2800" dirty="0">
                <a:solidFill>
                  <a:schemeClr val="hlink"/>
                </a:solidFill>
              </a:rPr>
              <a:t>about</a:t>
            </a:r>
            <a:r>
              <a:rPr lang="en-US" altLang="en-US" sz="2800" dirty="0">
                <a:solidFill>
                  <a:schemeClr val="tx2"/>
                </a:solidFill>
              </a:rPr>
              <a:t> </a:t>
            </a: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>
                <a:solidFill>
                  <a:schemeClr val="tx2"/>
                </a:solidFill>
              </a:rPr>
              <a:t>.</a:t>
            </a:r>
          </a:p>
        </p:txBody>
      </p:sp>
      <p:sp>
        <p:nvSpPr>
          <p:cNvPr id="957480" name="Text Box 40"/>
          <p:cNvSpPr txBox="1">
            <a:spLocks noChangeArrowheads="1"/>
          </p:cNvSpPr>
          <p:nvPr/>
        </p:nvSpPr>
        <p:spPr bwMode="auto">
          <a:xfrm>
            <a:off x="2027238" y="5943600"/>
            <a:ext cx="55165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VeryLoved(g) =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Loves(b, g)</a:t>
            </a:r>
          </a:p>
        </p:txBody>
      </p:sp>
      <p:grpSp>
        <p:nvGrpSpPr>
          <p:cNvPr id="2" name="Group 44"/>
          <p:cNvGrpSpPr>
            <a:grpSpLocks/>
          </p:cNvGrpSpPr>
          <p:nvPr/>
        </p:nvGrpSpPr>
        <p:grpSpPr bwMode="auto">
          <a:xfrm>
            <a:off x="228600" y="4067175"/>
            <a:ext cx="4713288" cy="2028825"/>
            <a:chOff x="144" y="2562"/>
            <a:chExt cx="2969" cy="1278"/>
          </a:xfrm>
        </p:grpSpPr>
        <p:sp>
          <p:nvSpPr>
            <p:cNvPr id="94234" name="Text Box 42"/>
            <p:cNvSpPr txBox="1">
              <a:spLocks noChangeArrowheads="1"/>
            </p:cNvSpPr>
            <p:nvPr/>
          </p:nvSpPr>
          <p:spPr bwMode="auto">
            <a:xfrm>
              <a:off x="144" y="2562"/>
              <a:ext cx="2969" cy="1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/>
                <a:t>A relation/predicate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2800"/>
                <a:t>returns </a:t>
              </a:r>
              <a:r>
                <a:rPr lang="en-US" altLang="en-US" sz="2800">
                  <a:solidFill>
                    <a:schemeClr val="accent2"/>
                  </a:solidFill>
                </a:rPr>
                <a:t>True/False</a:t>
              </a:r>
            </a:p>
            <a:p>
              <a:pPr eaLnBrk="1" hangingPunct="1">
                <a:spcBef>
                  <a:spcPct val="0"/>
                </a:spcBef>
              </a:pPr>
              <a:r>
                <a:rPr lang="en-US" altLang="en-US" sz="2800"/>
                <a:t>depending whether object </a:t>
              </a:r>
              <a:br>
                <a:rPr lang="en-US" altLang="en-US" sz="2800"/>
              </a:br>
              <a:r>
                <a:rPr lang="en-US" altLang="en-US" sz="2800"/>
                <a:t>  </a:t>
              </a:r>
              <a:r>
                <a:rPr lang="en-US" altLang="en-US" sz="2800">
                  <a:solidFill>
                    <a:schemeClr val="accent2"/>
                  </a:solidFill>
                </a:rPr>
                <a:t>g</a:t>
              </a:r>
              <a:r>
                <a:rPr lang="en-US" altLang="en-US" sz="2800"/>
                <a:t> has the property </a:t>
              </a:r>
              <a:r>
                <a:rPr lang="en-US" altLang="en-US" sz="2800">
                  <a:solidFill>
                    <a:schemeClr val="accent2"/>
                  </a:solidFill>
                </a:rPr>
                <a:t>VeryLoved</a:t>
              </a:r>
              <a:r>
                <a:rPr lang="en-US" altLang="en-US" sz="2800"/>
                <a:t>.</a:t>
              </a:r>
            </a:p>
          </p:txBody>
        </p:sp>
        <p:sp>
          <p:nvSpPr>
            <p:cNvPr id="94235" name="AutoShape 43"/>
            <p:cNvSpPr>
              <a:spLocks/>
            </p:cNvSpPr>
            <p:nvPr/>
          </p:nvSpPr>
          <p:spPr bwMode="auto">
            <a:xfrm rot="5400000" flipV="1">
              <a:off x="1856" y="3288"/>
              <a:ext cx="96" cy="1008"/>
            </a:xfrm>
            <a:prstGeom prst="leftBrace">
              <a:avLst>
                <a:gd name="adj1" fmla="val 87500"/>
                <a:gd name="adj2" fmla="val 48694"/>
              </a:avLst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7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574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574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57480" grpId="0"/>
    </p:bld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95235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5313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5236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7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533400" y="5181600"/>
            <a:ext cx="1727200" cy="1001713"/>
            <a:chOff x="336" y="3264"/>
            <a:chExt cx="1088" cy="631"/>
          </a:xfrm>
        </p:grpSpPr>
        <p:sp>
          <p:nvSpPr>
            <p:cNvPr id="95255" name="Text Box 7"/>
            <p:cNvSpPr txBox="1">
              <a:spLocks noChangeArrowheads="1"/>
            </p:cNvSpPr>
            <p:nvPr/>
          </p:nvSpPr>
          <p:spPr bwMode="auto">
            <a:xfrm>
              <a:off x="336" y="3568"/>
              <a:ext cx="2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3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95256" name="Text Box 8"/>
            <p:cNvSpPr txBox="1">
              <a:spLocks noChangeArrowheads="1"/>
            </p:cNvSpPr>
            <p:nvPr/>
          </p:nvSpPr>
          <p:spPr bwMode="auto">
            <a:xfrm>
              <a:off x="672" y="3568"/>
              <a:ext cx="2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4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95257" name="Text Box 9"/>
            <p:cNvSpPr txBox="1">
              <a:spLocks noChangeArrowheads="1"/>
            </p:cNvSpPr>
            <p:nvPr/>
          </p:nvSpPr>
          <p:spPr bwMode="auto">
            <a:xfrm>
              <a:off x="1196" y="3568"/>
              <a:ext cx="22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8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95258" name="Line 10"/>
            <p:cNvSpPr>
              <a:spLocks noChangeShapeType="1"/>
            </p:cNvSpPr>
            <p:nvPr/>
          </p:nvSpPr>
          <p:spPr bwMode="auto">
            <a:xfrm>
              <a:off x="480" y="3264"/>
              <a:ext cx="0" cy="33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59" name="Line 11"/>
            <p:cNvSpPr>
              <a:spLocks noChangeShapeType="1"/>
            </p:cNvSpPr>
            <p:nvPr/>
          </p:nvSpPr>
          <p:spPr bwMode="auto">
            <a:xfrm>
              <a:off x="816" y="3264"/>
              <a:ext cx="0" cy="33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260" name="Line 12"/>
            <p:cNvSpPr>
              <a:spLocks noChangeShapeType="1"/>
            </p:cNvSpPr>
            <p:nvPr/>
          </p:nvSpPr>
          <p:spPr bwMode="auto">
            <a:xfrm>
              <a:off x="1296" y="3264"/>
              <a:ext cx="0" cy="33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 type="stealth" w="med" len="med"/>
              <a:tailEnd type="stealth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30"/>
          <p:cNvGrpSpPr>
            <a:grpSpLocks/>
          </p:cNvGrpSpPr>
          <p:nvPr/>
        </p:nvGrpSpPr>
        <p:grpSpPr bwMode="auto">
          <a:xfrm>
            <a:off x="3276600" y="5334000"/>
            <a:ext cx="5867400" cy="1143000"/>
            <a:chOff x="2064" y="3360"/>
            <a:chExt cx="3696" cy="720"/>
          </a:xfrm>
        </p:grpSpPr>
        <p:sp>
          <p:nvSpPr>
            <p:cNvPr id="95253" name="Rectangle 6"/>
            <p:cNvSpPr>
              <a:spLocks noChangeArrowheads="1"/>
            </p:cNvSpPr>
            <p:nvPr/>
          </p:nvSpPr>
          <p:spPr bwMode="auto">
            <a:xfrm>
              <a:off x="2496" y="3360"/>
              <a:ext cx="3264" cy="7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3</a:t>
              </a:r>
              <a:r>
                <a:rPr lang="en-US" altLang="en-US" sz="2800">
                  <a:solidFill>
                    <a:schemeClr val="accent2"/>
                  </a:solidFill>
                </a:rPr>
                <a:t>·n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  </a:t>
              </a:r>
              <a:r>
                <a:rPr lang="en-US" altLang="en-US" sz="2800">
                  <a:solidFill>
                    <a:schemeClr val="accent2"/>
                  </a:solidFill>
                  <a:latin typeface="Symbol" pitchFamily="18" charset="2"/>
                  <a:sym typeface="WP MathA" pitchFamily="2" charset="2"/>
                </a:rPr>
                <a:t>£</a:t>
              </a:r>
              <a:r>
                <a:rPr lang="en-US" altLang="en-US" sz="2800">
                  <a:solidFill>
                    <a:schemeClr val="accent2"/>
                  </a:solidFill>
                  <a:sym typeface="WP MathA" pitchFamily="2" charset="2"/>
                </a:rPr>
                <a:t> </a:t>
              </a:r>
              <a:r>
                <a:rPr lang="en-US" altLang="en-US" sz="2800">
                  <a:solidFill>
                    <a:schemeClr val="accent2"/>
                  </a:solidFill>
                </a:rPr>
                <a:t>3n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</a:t>
              </a:r>
              <a:r>
                <a:rPr lang="en-US" altLang="en-US" sz="2800">
                  <a:solidFill>
                    <a:schemeClr val="accent2"/>
                  </a:solidFill>
                </a:rPr>
                <a:t> + 7n  + 8  </a:t>
              </a:r>
              <a:r>
                <a:rPr lang="en-US" altLang="en-US" sz="2800">
                  <a:solidFill>
                    <a:schemeClr val="accent2"/>
                  </a:solidFill>
                  <a:latin typeface="Symbol" pitchFamily="18" charset="2"/>
                  <a:sym typeface="WP MathA" pitchFamily="2" charset="2"/>
                </a:rPr>
                <a:t>£</a:t>
              </a:r>
              <a:r>
                <a:rPr lang="en-US" altLang="en-US" sz="2800">
                  <a:solidFill>
                    <a:schemeClr val="accent2"/>
                  </a:solidFill>
                  <a:sym typeface="WP MathA" pitchFamily="2" charset="2"/>
                </a:rPr>
                <a:t> </a:t>
              </a:r>
              <a:r>
                <a:rPr lang="en-US" altLang="en-US" sz="2800">
                  <a:solidFill>
                    <a:schemeClr val="accent2"/>
                  </a:solidFill>
                </a:rPr>
                <a:t> 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4</a:t>
              </a:r>
              <a:r>
                <a:rPr lang="en-US" altLang="en-US" sz="2800">
                  <a:solidFill>
                    <a:schemeClr val="accent2"/>
                  </a:solidFill>
                </a:rPr>
                <a:t>·n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2</a:t>
              </a:r>
              <a:endParaRPr lang="en-CA" altLang="en-US" sz="2800" baseline="30000">
                <a:solidFill>
                  <a:schemeClr val="accent2"/>
                </a:solidFill>
              </a:endParaRPr>
            </a:p>
          </p:txBody>
        </p:sp>
        <p:sp>
          <p:nvSpPr>
            <p:cNvPr id="95254" name="Text Box 13"/>
            <p:cNvSpPr txBox="1">
              <a:spLocks noChangeArrowheads="1"/>
            </p:cNvSpPr>
            <p:nvPr/>
          </p:nvSpPr>
          <p:spPr bwMode="auto">
            <a:xfrm>
              <a:off x="2064" y="3552"/>
              <a:ext cx="73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sym typeface="Symbol" pitchFamily="18" charset="2"/>
                </a:rPr>
                <a:t></a:t>
              </a:r>
              <a:r>
                <a:rPr lang="en-US" altLang="en-US" sz="2800">
                  <a:solidFill>
                    <a:schemeClr val="accent2"/>
                  </a:solidFill>
                </a:rPr>
                <a:t>n </a:t>
              </a:r>
              <a:r>
                <a:rPr lang="en-US" altLang="en-US" sz="2800">
                  <a:solidFill>
                    <a:schemeClr val="accent2"/>
                  </a:solidFill>
                  <a:latin typeface="Symbol" pitchFamily="18" charset="2"/>
                </a:rPr>
                <a:t>³</a:t>
              </a:r>
              <a:r>
                <a:rPr lang="en-US" altLang="en-US" sz="2800">
                  <a:solidFill>
                    <a:schemeClr val="accent2"/>
                  </a:solidFill>
                </a:rPr>
                <a:t> 8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</p:grpSp>
      <p:sp>
        <p:nvSpPr>
          <p:cNvPr id="430094" name="Text Box 14"/>
          <p:cNvSpPr txBox="1">
            <a:spLocks noChangeArrowheads="1"/>
          </p:cNvSpPr>
          <p:nvPr/>
        </p:nvSpPr>
        <p:spPr bwMode="auto">
          <a:xfrm>
            <a:off x="1981200" y="2743200"/>
            <a:ext cx="9509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  <a:endParaRPr lang="en-CA" altLang="en-US"/>
          </a:p>
        </p:txBody>
      </p:sp>
      <p:sp>
        <p:nvSpPr>
          <p:cNvPr id="430104" name="Text Box 24"/>
          <p:cNvSpPr txBox="1">
            <a:spLocks noChangeArrowheads="1"/>
          </p:cNvSpPr>
          <p:nvPr/>
        </p:nvSpPr>
        <p:spPr bwMode="auto">
          <a:xfrm>
            <a:off x="6705600" y="6084888"/>
            <a:ext cx="167481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accent2"/>
                </a:solidFill>
              </a:rPr>
              <a:t>7</a:t>
            </a:r>
            <a:r>
              <a:rPr lang="en-US" altLang="en-US" sz="2000">
                <a:solidFill>
                  <a:schemeClr val="hlink"/>
                </a:solidFill>
              </a:rPr>
              <a:t>n</a:t>
            </a:r>
            <a:r>
              <a:rPr lang="en-US" altLang="en-US" sz="2000">
                <a:solidFill>
                  <a:schemeClr val="accent2"/>
                </a:solidFill>
              </a:rPr>
              <a:t>  + 8  </a:t>
            </a:r>
            <a:r>
              <a:rPr lang="en-US" altLang="en-US" sz="2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>
                <a:solidFill>
                  <a:schemeClr val="accent2"/>
                </a:solidFill>
                <a:cs typeface="Times New Roman" pitchFamily="18" charset="0"/>
              </a:rPr>
              <a:t>1</a:t>
            </a:r>
            <a:r>
              <a:rPr lang="en-US" altLang="en-US" sz="20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000">
                <a:solidFill>
                  <a:schemeClr val="hlink"/>
                </a:solidFill>
              </a:rPr>
              <a:t>n</a:t>
            </a:r>
            <a:r>
              <a:rPr lang="en-US" altLang="en-US" sz="2000" baseline="30000">
                <a:solidFill>
                  <a:schemeClr val="accent2"/>
                </a:solidFill>
              </a:rPr>
              <a:t>2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chemeClr val="accent2"/>
                </a:solidFill>
              </a:rPr>
              <a:t> 7  + </a:t>
            </a:r>
            <a:r>
              <a:rPr lang="en-US" altLang="en-US" sz="2000" baseline="30000">
                <a:solidFill>
                  <a:schemeClr val="accent2"/>
                </a:solidFill>
              </a:rPr>
              <a:t>8</a:t>
            </a:r>
            <a:r>
              <a:rPr lang="en-US" altLang="en-US" sz="2000">
                <a:solidFill>
                  <a:schemeClr val="accent2"/>
                </a:solidFill>
              </a:rPr>
              <a:t>/</a:t>
            </a:r>
            <a:r>
              <a:rPr lang="en-US" altLang="en-US" sz="2000" baseline="-25000">
                <a:solidFill>
                  <a:schemeClr val="accent2"/>
                </a:solidFill>
              </a:rPr>
              <a:t>n</a:t>
            </a:r>
            <a:r>
              <a:rPr lang="en-US" altLang="en-US" sz="2000">
                <a:solidFill>
                  <a:schemeClr val="accent2"/>
                </a:solidFill>
              </a:rPr>
              <a:t>  </a:t>
            </a:r>
            <a:r>
              <a:rPr lang="en-US" altLang="en-US" sz="2000">
                <a:solidFill>
                  <a:schemeClr val="accent2"/>
                </a:solidFill>
                <a:latin typeface="Symbol" pitchFamily="18" charset="2"/>
              </a:rPr>
              <a:t>£ </a:t>
            </a:r>
            <a:r>
              <a:rPr lang="en-US" altLang="en-US" sz="2000">
                <a:solidFill>
                  <a:schemeClr val="accent2"/>
                </a:solidFill>
              </a:rPr>
              <a:t> </a:t>
            </a:r>
            <a:r>
              <a:rPr lang="en-US" altLang="en-US" sz="2000">
                <a:solidFill>
                  <a:schemeClr val="accent2"/>
                </a:solidFill>
                <a:cs typeface="Times New Roman" pitchFamily="18" charset="0"/>
              </a:rPr>
              <a:t>1</a:t>
            </a:r>
            <a:r>
              <a:rPr lang="en-US" altLang="en-US" sz="2000">
                <a:solidFill>
                  <a:schemeClr val="accent2"/>
                </a:solidFill>
                <a:latin typeface="Arial" charset="0"/>
              </a:rPr>
              <a:t>·</a:t>
            </a:r>
            <a:r>
              <a:rPr lang="en-US" altLang="en-US" sz="2000">
                <a:solidFill>
                  <a:schemeClr val="hlink"/>
                </a:solidFill>
              </a:rPr>
              <a:t>n</a:t>
            </a:r>
            <a:endParaRPr lang="en-CA" altLang="en-US" sz="2000" baseline="30000">
              <a:solidFill>
                <a:schemeClr val="accent2"/>
              </a:solidFill>
            </a:endParaRPr>
          </a:p>
        </p:txBody>
      </p:sp>
      <p:grpSp>
        <p:nvGrpSpPr>
          <p:cNvPr id="95242" name="Group 31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95243" name="Group 32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95247" name="Freeform 33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8" name="Freeform 34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9" name="Freeform 35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0" name="Freeform 36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1" name="Freeform 37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52" name="Freeform 38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5244" name="Group 39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5245" name="Freeform 40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46" name="Oval 41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30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300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0094" grpId="0"/>
      <p:bldP spid="430104" grpId="0"/>
    </p:bld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96259" name="Object 3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6325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6260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61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96262" name="Group 13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96263" name="Group 14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96267" name="Freeform 15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68" name="Freeform 16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69" name="Freeform 17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0" name="Freeform 18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1" name="Freeform 19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72" name="Freeform 20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96264" name="Group 21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96265" name="Freeform 22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6266" name="Oval 23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>
              <a:cs typeface="Times New Roman" pitchFamily="18" charset="0"/>
            </a:endParaRPr>
          </a:p>
        </p:txBody>
      </p:sp>
      <p:graphicFrame>
        <p:nvGraphicFramePr>
          <p:cNvPr id="226307" name="Object 3"/>
          <p:cNvGraphicFramePr>
            <a:graphicFrameLocks noChangeAspect="1"/>
          </p:cNvGraphicFramePr>
          <p:nvPr/>
        </p:nvGraphicFramePr>
        <p:xfrm>
          <a:off x="228600" y="5589588"/>
          <a:ext cx="8686800" cy="85883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393" name="Equation" r:id="rId4" imgW="3175000" imgH="203200" progId="Equation.COEE2">
                  <p:embed/>
                </p:oleObj>
              </mc:Choice>
              <mc:Fallback>
                <p:oleObj name="Equation" r:id="rId4" imgW="3175000" imgH="203200" progId="Equation.COEE2">
                  <p:embed/>
                  <p:pic>
                    <p:nvPicPr>
                      <p:cNvPr id="0" name="Object 3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5589588"/>
                        <a:ext cx="8686800" cy="858837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97284" name="Picture 4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7285" name="Rectangle 5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θ(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)</a:t>
            </a:r>
            <a:endParaRPr lang="en-CA" altLang="en-US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97286" name="Line 17"/>
          <p:cNvSpPr>
            <a:spLocks noChangeShapeType="1"/>
          </p:cNvSpPr>
          <p:nvPr/>
        </p:nvSpPr>
        <p:spPr bwMode="auto">
          <a:xfrm flipH="1">
            <a:off x="2819400" y="1981200"/>
            <a:ext cx="2286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6322" name="Text Box 18"/>
          <p:cNvSpPr txBox="1">
            <a:spLocks noChangeArrowheads="1"/>
          </p:cNvSpPr>
          <p:nvPr/>
        </p:nvSpPr>
        <p:spPr bwMode="auto">
          <a:xfrm>
            <a:off x="381000" y="2895600"/>
            <a:ext cx="350520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reverse statement</a:t>
            </a:r>
            <a:endParaRPr lang="en-CA" altLang="en-US" sz="2800"/>
          </a:p>
        </p:txBody>
      </p:sp>
      <p:graphicFrame>
        <p:nvGraphicFramePr>
          <p:cNvPr id="97288" name="Object 19"/>
          <p:cNvGraphicFramePr>
            <a:graphicFrameLocks noChangeAspect="1"/>
          </p:cNvGraphicFramePr>
          <p:nvPr/>
        </p:nvGraphicFramePr>
        <p:xfrm>
          <a:off x="228600" y="44196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97394" name="Equation" r:id="rId7" imgW="2641600" imgH="203200" progId="Equation.COEE2">
                  <p:embed/>
                </p:oleObj>
              </mc:Choice>
              <mc:Fallback>
                <p:oleObj name="Equation" r:id="rId7" imgW="2641600" imgH="203200" progId="Equation.COEE2">
                  <p:embed/>
                  <p:pic>
                    <p:nvPicPr>
                      <p:cNvPr id="0" name="Object 1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4196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63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63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6322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pic>
        <p:nvPicPr>
          <p:cNvPr id="10251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2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10314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315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316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317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318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319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320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321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322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26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7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8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29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0331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2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3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4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330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95" name="Text Box 74"/>
          <p:cNvSpPr txBox="1">
            <a:spLocks noChangeArrowheads="1"/>
          </p:cNvSpPr>
          <p:nvPr/>
        </p:nvSpPr>
        <p:spPr bwMode="auto">
          <a:xfrm>
            <a:off x="1856842" y="762000"/>
            <a:ext cx="2880917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b</a:t>
            </a:r>
            <a:r>
              <a:rPr lang="en-US" altLang="en-US" dirty="0">
                <a:solidFill>
                  <a:schemeClr val="accent2"/>
                </a:solidFill>
              </a:rPr>
              <a:t>, Loves(b, </a:t>
            </a:r>
            <a:r>
              <a:rPr lang="en-US" altLang="en-US" dirty="0" smtClean="0">
                <a:solidFill>
                  <a:schemeClr val="accent1"/>
                </a:solidFill>
              </a:rPr>
              <a:t>g</a:t>
            </a:r>
            <a:r>
              <a:rPr lang="en-US" altLang="en-US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dirty="0" smtClean="0">
                <a:solidFill>
                  <a:schemeClr val="accent2"/>
                </a:solidFill>
              </a:rPr>
              <a:t>)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7" name="AutoShape 8"/>
          <p:cNvSpPr>
            <a:spLocks noChangeArrowheads="1"/>
          </p:cNvSpPr>
          <p:nvPr/>
        </p:nvSpPr>
        <p:spPr bwMode="auto">
          <a:xfrm>
            <a:off x="1411606" y="1837400"/>
            <a:ext cx="4317386" cy="610808"/>
          </a:xfrm>
          <a:prstGeom prst="wedgeRectCallout">
            <a:avLst>
              <a:gd name="adj1" fmla="val -56599"/>
              <a:gd name="adj2" fmla="val 1704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 smtClean="0"/>
              <a:t>Let’s understand this deeply</a:t>
            </a:r>
            <a:endParaRPr lang="en-US" altLang="en-US" sz="2800" dirty="0"/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754795"/>
            <a:ext cx="965133" cy="988405"/>
          </a:xfrm>
          <a:prstGeom prst="rect">
            <a:avLst/>
          </a:prstGeom>
        </p:spPr>
      </p:pic>
      <p:sp>
        <p:nvSpPr>
          <p:cNvPr id="36" name="AutoShape 8"/>
          <p:cNvSpPr>
            <a:spLocks noChangeArrowheads="1"/>
          </p:cNvSpPr>
          <p:nvPr/>
        </p:nvSpPr>
        <p:spPr bwMode="auto">
          <a:xfrm>
            <a:off x="1447800" y="2514600"/>
            <a:ext cx="5991490" cy="1381408"/>
          </a:xfrm>
          <a:prstGeom prst="wedgeRectCallout">
            <a:avLst>
              <a:gd name="adj1" fmla="val -56503"/>
              <a:gd name="adj2" fmla="val -27639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CA" altLang="en-US" sz="2800" dirty="0" smtClean="0"/>
              <a:t>Which variable is this statement about?: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 smtClean="0"/>
              <a:t>boy </a:t>
            </a:r>
            <a:r>
              <a:rPr lang="en-CA" altLang="en-US" dirty="0" smtClean="0">
                <a:solidFill>
                  <a:schemeClr val="accent6"/>
                </a:solidFill>
              </a:rPr>
              <a:t>b</a:t>
            </a:r>
          </a:p>
          <a:p>
            <a:pPr lvl="1" eaLnBrk="1" hangingPunct="1">
              <a:spcBef>
                <a:spcPct val="0"/>
              </a:spcBef>
            </a:pPr>
            <a:r>
              <a:rPr lang="en-CA" altLang="en-US" dirty="0"/>
              <a:t>g</a:t>
            </a:r>
            <a:r>
              <a:rPr lang="en-CA" altLang="en-US" dirty="0" smtClean="0"/>
              <a:t>irl </a:t>
            </a:r>
            <a:r>
              <a:rPr lang="en-CA" altLang="en-US" dirty="0" smtClean="0">
                <a:solidFill>
                  <a:schemeClr val="accent6"/>
                </a:solidFill>
              </a:rPr>
              <a:t>g</a:t>
            </a:r>
          </a:p>
        </p:txBody>
      </p:sp>
      <p:sp>
        <p:nvSpPr>
          <p:cNvPr id="38" name="AutoShape 8"/>
          <p:cNvSpPr>
            <a:spLocks noChangeArrowheads="1"/>
          </p:cNvSpPr>
          <p:nvPr/>
        </p:nvSpPr>
        <p:spPr bwMode="auto">
          <a:xfrm>
            <a:off x="1445895" y="3980639"/>
            <a:ext cx="6326505" cy="972361"/>
          </a:xfrm>
          <a:prstGeom prst="wedgeRectCallout">
            <a:avLst>
              <a:gd name="adj1" fmla="val -56264"/>
              <a:gd name="adj2" fmla="val -50928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 dirty="0" smtClean="0"/>
              <a:t>Girl </a:t>
            </a:r>
            <a:r>
              <a:rPr lang="en-CA" altLang="en-US" sz="2800" dirty="0" smtClean="0">
                <a:solidFill>
                  <a:srgbClr val="FF0000"/>
                </a:solidFill>
              </a:rPr>
              <a:t>g</a:t>
            </a:r>
            <a:r>
              <a:rPr lang="en-CA" altLang="en-US" sz="2800" dirty="0" smtClean="0"/>
              <a:t> would have been a </a:t>
            </a:r>
            <a:r>
              <a:rPr lang="en-CA" altLang="en-US" sz="2800" dirty="0" smtClean="0">
                <a:solidFill>
                  <a:srgbClr val="FFC000"/>
                </a:solidFill>
              </a:rPr>
              <a:t>free</a:t>
            </a:r>
            <a:r>
              <a:rPr lang="en-CA" altLang="en-US" sz="2800" dirty="0" smtClean="0"/>
              <a:t> variable, </a:t>
            </a:r>
            <a:br>
              <a:rPr lang="en-CA" altLang="en-US" sz="2800" dirty="0" smtClean="0"/>
            </a:br>
            <a:r>
              <a:rPr lang="en-CA" altLang="en-US" sz="2800" dirty="0" smtClean="0"/>
              <a:t>but </a:t>
            </a:r>
            <a:r>
              <a:rPr lang="en-US" altLang="en-US" sz="2800" dirty="0">
                <a:solidFill>
                  <a:schemeClr val="accent1"/>
                </a:solidFill>
              </a:rPr>
              <a:t>g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 </a:t>
            </a:r>
            <a:r>
              <a:rPr lang="en-CA" altLang="en-US" sz="2800" dirty="0" smtClean="0"/>
              <a:t>denotes a specific girl like MM. 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5" name="Text Box 74"/>
              <p:cNvSpPr txBox="1">
                <a:spLocks noChangeArrowheads="1"/>
              </p:cNvSpPr>
              <p:nvPr/>
            </p:nvSpPr>
            <p:spPr bwMode="auto">
              <a:xfrm>
                <a:off x="1425918" y="1196915"/>
                <a:ext cx="363913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</m:t>
                      </m:r>
                      <m:r>
                        <m:rPr>
                          <m:nor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2"/>
                          </a:solidFill>
                          <a:latin typeface="Symbol" pitchFamily="18" charset="2"/>
                        </a:rPr>
                        <m:t>"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2"/>
                          </a:solidFill>
                        </a:rPr>
                        <m:t>b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2"/>
                          </a:solidFill>
                        </a:rPr>
                        <m:t>,</m:t>
                      </m:r>
                      <m: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   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Property</m:t>
                      </m:r>
                      <m:r>
                        <m:rPr>
                          <m:nor/>
                        </m:rPr>
                        <a:rPr lang="en-US" altLang="en-US" baseline="-25000" dirty="0">
                          <a:solidFill>
                            <a:schemeClr val="accent1"/>
                          </a:solidFill>
                        </a:rPr>
                        <m:t>g</m:t>
                      </m:r>
                      <m:r>
                        <m:rPr>
                          <m:nor/>
                        </m:rPr>
                        <a:rPr lang="en-US" altLang="en-US" baseline="-25000" dirty="0">
                          <a:solidFill>
                            <a:schemeClr val="accent1"/>
                          </a:solidFill>
                          <a:sym typeface="Symbol" panose="05050102010706020507" pitchFamily="18" charset="2"/>
                        </a:rPr>
                        <m:t></m:t>
                      </m:r>
                      <m:r>
                        <a:rPr lang="en-CA" altLang="en-US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b</m:t>
                      </m:r>
                      <m:r>
                        <a:rPr lang="en-CA" altLang="en-US" b="0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45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1425918" y="1196915"/>
                <a:ext cx="3639138" cy="584775"/>
              </a:xfrm>
              <a:prstGeom prst="rect">
                <a:avLst/>
              </a:prstGeom>
              <a:blipFill>
                <a:blip r:embed="rId13"/>
                <a:stretch>
                  <a:fillRect b="-2083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0" name="AutoShape 8"/>
          <p:cNvSpPr>
            <a:spLocks noChangeArrowheads="1"/>
          </p:cNvSpPr>
          <p:nvPr/>
        </p:nvSpPr>
        <p:spPr bwMode="auto">
          <a:xfrm>
            <a:off x="1447800" y="5181600"/>
            <a:ext cx="7254512" cy="1524000"/>
          </a:xfrm>
          <a:prstGeom prst="wedgeRectCallout">
            <a:avLst>
              <a:gd name="adj1" fmla="val -56264"/>
              <a:gd name="adj2" fmla="val -50928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None/>
              <a:defRPr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chemeClr val="accent2"/>
                </a:solidFill>
              </a:rPr>
              <a:t>b </a:t>
            </a:r>
            <a:r>
              <a:rPr lang="en-US" altLang="en-US" sz="2800" kern="0" dirty="0" smtClean="0"/>
              <a:t>i</a:t>
            </a:r>
            <a:r>
              <a:rPr lang="en-US" sz="2800" kern="0" dirty="0" smtClean="0"/>
              <a:t>s the left most quantifier. Hence,</a:t>
            </a:r>
          </a:p>
          <a:p>
            <a:pPr>
              <a:buNone/>
              <a:defRPr/>
            </a:pPr>
            <a:r>
              <a:rPr lang="en-US" sz="2800" kern="0" dirty="0"/>
              <a:t>t</a:t>
            </a:r>
            <a:r>
              <a:rPr lang="en-US" sz="2800" kern="0" dirty="0" smtClean="0"/>
              <a:t>his </a:t>
            </a:r>
            <a:r>
              <a:rPr lang="en-US" sz="2800" kern="0" dirty="0"/>
              <a:t>statement is “about” </a:t>
            </a:r>
            <a:r>
              <a:rPr lang="en-US" sz="2800" kern="0" dirty="0" smtClean="0"/>
              <a:t>the collection of boys,</a:t>
            </a:r>
            <a:endParaRPr lang="en-US" sz="2800" kern="0" dirty="0"/>
          </a:p>
          <a:p>
            <a:pPr>
              <a:buNone/>
              <a:defRPr/>
            </a:pPr>
            <a:r>
              <a:rPr lang="en-US" sz="2800" kern="0" dirty="0" smtClean="0"/>
              <a:t>i.e. that all of them have </a:t>
            </a:r>
            <a:r>
              <a:rPr lang="en-US" sz="2800" kern="0" dirty="0"/>
              <a:t>some property</a:t>
            </a:r>
            <a:r>
              <a:rPr lang="en-US" sz="2800" kern="0" dirty="0" smtClean="0"/>
              <a:t>.</a:t>
            </a:r>
            <a:endParaRPr lang="en-US" sz="2800" kern="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Text Box 74"/>
              <p:cNvSpPr txBox="1">
                <a:spLocks noChangeArrowheads="1"/>
              </p:cNvSpPr>
              <p:nvPr/>
            </p:nvSpPr>
            <p:spPr bwMode="auto">
              <a:xfrm>
                <a:off x="845404" y="1194721"/>
                <a:ext cx="3441968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</m:t>
                      </m:r>
                      <m:r>
                        <m:rPr>
                          <m:nor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        </m:t>
                      </m:r>
                      <m:r>
                        <m:rPr>
                          <m:sty m:val="p"/>
                        </m:rPr>
                        <a:rPr lang="en-CA" altLang="en-US" b="0" i="0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  <a:sym typeface="Symbol" panose="05050102010706020507" pitchFamily="18" charset="2"/>
                        </a:rPr>
                        <m:t>Property</m:t>
                      </m:r>
                      <m:r>
                        <a:rPr lang="en-US" altLang="en-US" i="1" dirty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1"/>
                          </a:solidFill>
                        </a:rPr>
                        <m:t>g</m:t>
                      </m:r>
                      <m:r>
                        <m:rPr>
                          <m:nor/>
                        </m:rPr>
                        <a:rPr lang="en-US" altLang="en-US" dirty="0">
                          <a:solidFill>
                            <a:schemeClr val="accent1"/>
                          </a:solidFill>
                          <a:sym typeface="Symbol" panose="05050102010706020507" pitchFamily="18" charset="2"/>
                        </a:rPr>
                        <m:t></m:t>
                      </m:r>
                      <m:r>
                        <a:rPr lang="en-US" altLang="en-US" i="1" dirty="0" smtClean="0">
                          <a:solidFill>
                            <a:schemeClr val="accent2"/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altLang="en-US" dirty="0">
                  <a:solidFill>
                    <a:schemeClr val="accent2"/>
                  </a:solidFill>
                </a:endParaRPr>
              </a:p>
            </p:txBody>
          </p:sp>
        </mc:Choice>
        <mc:Fallback xmlns="">
          <p:sp>
            <p:nvSpPr>
              <p:cNvPr id="52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845404" y="1194721"/>
                <a:ext cx="3441968" cy="584775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77689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36" grpId="0" animBg="1"/>
      <p:bldP spid="38" grpId="0" animBg="1"/>
      <p:bldP spid="45" grpId="0"/>
      <p:bldP spid="50" grpId="0" animBg="1"/>
      <p:bldP spid="52" grpId="0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sp>
        <p:nvSpPr>
          <p:cNvPr id="38931" name="Text Box 22"/>
          <p:cNvSpPr txBox="1">
            <a:spLocks noChangeArrowheads="1"/>
          </p:cNvSpPr>
          <p:nvPr/>
        </p:nvSpPr>
        <p:spPr bwMode="auto">
          <a:xfrm>
            <a:off x="238125" y="304800"/>
            <a:ext cx="8558213" cy="649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A  B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If </a:t>
            </a:r>
            <a:r>
              <a:rPr lang="en-US" altLang="en-US" dirty="0">
                <a:solidFill>
                  <a:schemeClr val="accent2"/>
                </a:solidFill>
              </a:rPr>
              <a:t>A</a:t>
            </a:r>
            <a:r>
              <a:rPr lang="en-US" altLang="en-US" dirty="0"/>
              <a:t> is true then </a:t>
            </a:r>
            <a:r>
              <a:rPr lang="en-US" altLang="en-US" dirty="0">
                <a:solidFill>
                  <a:schemeClr val="accent2"/>
                </a:solidFill>
              </a:rPr>
              <a:t>B</a:t>
            </a:r>
            <a:r>
              <a:rPr lang="en-US" altLang="en-US" dirty="0"/>
              <a:t> is true.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This may because </a:t>
            </a:r>
            <a:r>
              <a:rPr lang="en-US" altLang="en-US" dirty="0">
                <a:solidFill>
                  <a:schemeClr val="accent2"/>
                </a:solidFill>
              </a:rPr>
              <a:t>A</a:t>
            </a:r>
            <a:r>
              <a:rPr lang="en-US" altLang="en-US" dirty="0"/>
              <a:t> causes </a:t>
            </a:r>
            <a:r>
              <a:rPr lang="en-US" altLang="en-US" dirty="0">
                <a:solidFill>
                  <a:schemeClr val="accent2"/>
                </a:solidFill>
              </a:rPr>
              <a:t>B</a:t>
            </a:r>
            <a:r>
              <a:rPr lang="en-US" altLang="en-US" dirty="0"/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The counter positive is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B</a:t>
            </a:r>
            <a:r>
              <a:rPr lang="en-US" altLang="en-US" dirty="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 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A</a:t>
            </a:r>
            <a:br>
              <a:rPr lang="en-US" altLang="en-US" dirty="0">
                <a:solidFill>
                  <a:schemeClr val="accent2"/>
                </a:solidFill>
                <a:sym typeface="Symbol" pitchFamily="18" charset="2"/>
              </a:rPr>
            </a:b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 </a:t>
            </a:r>
            <a:r>
              <a:rPr lang="en-US" altLang="en-US" dirty="0">
                <a:sym typeface="Symbol" pitchFamily="18" charset="2"/>
              </a:rPr>
              <a:t>because if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B</a:t>
            </a:r>
            <a:r>
              <a:rPr lang="en-US" altLang="en-US" dirty="0">
                <a:sym typeface="Symbol" pitchFamily="18" charset="2"/>
              </a:rPr>
              <a:t> is not true, then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A</a:t>
            </a:r>
            <a:r>
              <a:rPr lang="en-US" altLang="en-US" dirty="0">
                <a:sym typeface="Symbol" pitchFamily="18" charset="2"/>
              </a:rPr>
              <a:t> can’t be true </a:t>
            </a:r>
            <a:br>
              <a:rPr lang="en-US" altLang="en-US" dirty="0">
                <a:sym typeface="Symbol" pitchFamily="18" charset="2"/>
              </a:rPr>
            </a:br>
            <a:r>
              <a:rPr lang="en-US" altLang="en-US" dirty="0">
                <a:sym typeface="Symbol" pitchFamily="18" charset="2"/>
              </a:rPr>
              <a:t> because otherwise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B</a:t>
            </a:r>
            <a:r>
              <a:rPr lang="en-US" altLang="en-US" dirty="0">
                <a:sym typeface="Symbol" pitchFamily="18" charset="2"/>
              </a:rPr>
              <a:t> would be true.</a:t>
            </a:r>
            <a:r>
              <a:rPr lang="en-US" altLang="en-US" dirty="0"/>
              <a:t> </a:t>
            </a:r>
            <a:br>
              <a:rPr lang="en-US" altLang="en-US" dirty="0"/>
            </a:br>
            <a:r>
              <a:rPr lang="en-US" altLang="en-US" dirty="0"/>
              <a:t> Hence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B </a:t>
            </a:r>
            <a:r>
              <a:rPr lang="en-US" altLang="en-US" dirty="0">
                <a:sym typeface="Symbol" pitchFamily="18" charset="2"/>
              </a:rPr>
              <a:t>may cause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A</a:t>
            </a:r>
            <a:r>
              <a:rPr lang="en-US" altLang="en-US" dirty="0">
                <a:sym typeface="Symbol" pitchFamily="18" charset="2"/>
              </a:rPr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>
                <a:sym typeface="Symbol" pitchFamily="18" charset="2"/>
              </a:rPr>
              <a:t>Or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C</a:t>
            </a:r>
            <a:r>
              <a:rPr lang="en-US" altLang="en-US" dirty="0">
                <a:sym typeface="Symbol" pitchFamily="18" charset="2"/>
              </a:rPr>
              <a:t> may cause both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A</a:t>
            </a:r>
            <a:r>
              <a:rPr lang="en-US" altLang="en-US" dirty="0">
                <a:sym typeface="Symbol" pitchFamily="18" charset="2"/>
              </a:rPr>
              <a:t> and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B</a:t>
            </a:r>
            <a:r>
              <a:rPr lang="en-US" altLang="en-US" dirty="0">
                <a:sym typeface="Symbol" pitchFamily="18" charset="2"/>
              </a:rPr>
              <a:t>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Or maybe cause and eﬀect is not involved at all.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</a:rPr>
              <a:t>A ⇒ B </a:t>
            </a:r>
            <a:r>
              <a:rPr lang="en-US" altLang="en-US" dirty="0"/>
              <a:t>formally means </a:t>
            </a:r>
            <a:r>
              <a:rPr lang="en-US" altLang="en-US" dirty="0">
                <a:solidFill>
                  <a:schemeClr val="accent2"/>
                </a:solidFill>
              </a:rPr>
              <a:t>¬(A and ¬B)</a:t>
            </a:r>
            <a:endParaRPr lang="en-US" altLang="en-US" dirty="0"/>
          </a:p>
          <a:p>
            <a:pPr eaLnBrk="1" hangingPunct="1">
              <a:spcBef>
                <a:spcPct val="0"/>
              </a:spcBef>
            </a:pPr>
            <a:r>
              <a:rPr lang="en-US" altLang="en-US" dirty="0"/>
              <a:t>Bring the negation in gives </a:t>
            </a:r>
            <a:r>
              <a:rPr lang="en-US" altLang="en-US" dirty="0">
                <a:solidFill>
                  <a:schemeClr val="accent2"/>
                </a:solidFill>
              </a:rPr>
              <a:t>¬A or B</a:t>
            </a:r>
            <a:br>
              <a:rPr lang="en-US" altLang="en-US" dirty="0">
                <a:solidFill>
                  <a:schemeClr val="accent2"/>
                </a:solidFill>
              </a:rPr>
            </a:br>
            <a:r>
              <a:rPr lang="en-US" altLang="en-US" dirty="0"/>
              <a:t>If </a:t>
            </a:r>
            <a:r>
              <a:rPr lang="en-US" altLang="en-US" dirty="0">
                <a:solidFill>
                  <a:schemeClr val="accent2"/>
                </a:solidFill>
              </a:rPr>
              <a:t>A</a:t>
            </a:r>
            <a:r>
              <a:rPr lang="en-US" altLang="en-US" dirty="0"/>
              <a:t> is false, then the statement </a:t>
            </a:r>
            <a:r>
              <a:rPr lang="en-US" altLang="en-US" dirty="0">
                <a:solidFill>
                  <a:schemeClr val="accent2"/>
                </a:solidFill>
              </a:rPr>
              <a:t>A ⇒ B</a:t>
            </a:r>
            <a:r>
              <a:rPr lang="en-US" altLang="en-US" dirty="0"/>
              <a:t> follows.</a:t>
            </a:r>
            <a:br>
              <a:rPr lang="en-US" altLang="en-US" dirty="0"/>
            </a:br>
            <a:r>
              <a:rPr lang="en-US" altLang="en-US" dirty="0"/>
              <a:t>If </a:t>
            </a:r>
            <a:r>
              <a:rPr lang="en-US" altLang="en-US" dirty="0">
                <a:solidFill>
                  <a:schemeClr val="accent2"/>
                </a:solidFill>
              </a:rPr>
              <a:t>B</a:t>
            </a:r>
            <a:r>
              <a:rPr lang="en-US" altLang="en-US" dirty="0"/>
              <a:t> is true, then </a:t>
            </a:r>
            <a:r>
              <a:rPr lang="en-US" altLang="en-US" dirty="0">
                <a:solidFill>
                  <a:schemeClr val="accent2"/>
                </a:solidFill>
              </a:rPr>
              <a:t>A ⇒ B </a:t>
            </a:r>
            <a:r>
              <a:rPr lang="en-US" altLang="en-US" dirty="0"/>
              <a:t>again follows.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sp>
        <p:nvSpPr>
          <p:cNvPr id="38931" name="Text Box 22"/>
          <p:cNvSpPr txBox="1">
            <a:spLocks noChangeArrowheads="1"/>
          </p:cNvSpPr>
          <p:nvPr/>
        </p:nvSpPr>
        <p:spPr bwMode="auto">
          <a:xfrm>
            <a:off x="238125" y="304800"/>
            <a:ext cx="8786813" cy="6494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1200150" indent="-4572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Proof of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A  B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/>
              <a:t>Oﬃcially two cases. 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If A is false, then A ⇒ B is trivially true. 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If A is true, one must prove B.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/>
              <a:t>Indenting, pushing and popping stack.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A proof consists of a sequence of statements </a:t>
            </a:r>
            <a:br>
              <a:rPr lang="en-US" altLang="en-US" sz="3200"/>
            </a:br>
            <a:r>
              <a:rPr lang="en-US" altLang="en-US" sz="3200"/>
              <a:t> that follow from the initial assumptions.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When we make the new assumption A, </a:t>
            </a:r>
            <a:br>
              <a:rPr lang="en-US" altLang="en-US" sz="3200"/>
            </a:br>
            <a:r>
              <a:rPr lang="en-US" altLang="en-US" sz="3200"/>
              <a:t>indents the lines for the duration </a:t>
            </a:r>
            <a:br>
              <a:rPr lang="en-US" altLang="en-US" sz="3200"/>
            </a:br>
            <a:r>
              <a:rPr lang="en-US" altLang="en-US" sz="3200"/>
              <a:t>of this new assumption. 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Then after B is proved, </a:t>
            </a:r>
            <a:br>
              <a:rPr lang="en-US" altLang="en-US" sz="3200"/>
            </a:br>
            <a:r>
              <a:rPr lang="en-US" altLang="en-US" sz="3200"/>
              <a:t>this indenting “stack” is popped </a:t>
            </a:r>
            <a:br>
              <a:rPr lang="en-US" altLang="en-US" sz="3200"/>
            </a:br>
            <a:r>
              <a:rPr lang="en-US" altLang="en-US" sz="3200"/>
              <a:t>with the conclusion that A ⇒ B.</a:t>
            </a:r>
          </a:p>
        </p:txBody>
      </p: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838200" y="974725"/>
            <a:ext cx="8013700" cy="625475"/>
            <a:chOff x="838200" y="974715"/>
            <a:chExt cx="8013497" cy="625485"/>
          </a:xfrm>
        </p:grpSpPr>
        <p:cxnSp>
          <p:nvCxnSpPr>
            <p:cNvPr id="99333" name="Straight Connector 2"/>
            <p:cNvCxnSpPr>
              <a:cxnSpLocks noChangeShapeType="1"/>
            </p:cNvCxnSpPr>
            <p:nvPr/>
          </p:nvCxnSpPr>
          <p:spPr bwMode="auto">
            <a:xfrm>
              <a:off x="838200" y="1600200"/>
              <a:ext cx="7467600" cy="0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4" name="Rectangle 3"/>
            <p:cNvSpPr>
              <a:spLocks noChangeArrowheads="1"/>
            </p:cNvSpPr>
            <p:nvPr/>
          </p:nvSpPr>
          <p:spPr bwMode="auto">
            <a:xfrm>
              <a:off x="7516075" y="974715"/>
              <a:ext cx="13356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ignore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8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8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38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8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sp>
        <p:nvSpPr>
          <p:cNvPr id="100355" name="Text Box 22"/>
          <p:cNvSpPr txBox="1">
            <a:spLocks noChangeArrowheads="1"/>
          </p:cNvSpPr>
          <p:nvPr/>
        </p:nvSpPr>
        <p:spPr bwMode="auto">
          <a:xfrm>
            <a:off x="238125" y="304800"/>
            <a:ext cx="282257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Proof of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A  B</a:t>
            </a:r>
          </a:p>
        </p:txBody>
      </p:sp>
      <p:sp>
        <p:nvSpPr>
          <p:cNvPr id="7" name="Text Box 22"/>
          <p:cNvSpPr txBox="1">
            <a:spLocks noChangeArrowheads="1"/>
          </p:cNvSpPr>
          <p:nvPr/>
        </p:nvSpPr>
        <p:spPr bwMode="auto">
          <a:xfrm>
            <a:off x="1828800" y="1295400"/>
            <a:ext cx="4572000" cy="3046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457200" indent="-4572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1200150" indent="-45720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US" altLang="en-US"/>
              <a:t>Goal is to prove A ⇒ B.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/>
              <a:t>Assume that A is true.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Goal is to prove B.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... proof of B.</a:t>
            </a:r>
          </a:p>
          <a:p>
            <a:pPr lvl="1" eaLnBrk="1" hangingPunct="1">
              <a:spcBef>
                <a:spcPct val="0"/>
              </a:spcBef>
              <a:buFont typeface="Arial" charset="0"/>
              <a:buChar char="•"/>
            </a:pPr>
            <a:r>
              <a:rPr lang="en-US" altLang="en-US" sz="3200"/>
              <a:t>Hence B is true.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/>
              <a:t>Hence A ⇒ B is true.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304800" y="868363"/>
            <a:ext cx="5481638" cy="1041400"/>
            <a:chOff x="304800" y="868363"/>
            <a:chExt cx="5481638" cy="1042298"/>
          </a:xfrm>
        </p:grpSpPr>
        <p:sp>
          <p:nvSpPr>
            <p:cNvPr id="101409" name="Text Box 21"/>
            <p:cNvSpPr txBox="1">
              <a:spLocks noChangeArrowheads="1"/>
            </p:cNvSpPr>
            <p:nvPr/>
          </p:nvSpPr>
          <p:spPr bwMode="auto">
            <a:xfrm>
              <a:off x="304800" y="868363"/>
              <a:ext cx="5481638" cy="579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Suppose you assume this is true:</a:t>
              </a:r>
            </a:p>
          </p:txBody>
        </p:sp>
        <p:sp>
          <p:nvSpPr>
            <p:cNvPr id="38931" name="Text Box 22"/>
            <p:cNvSpPr txBox="1">
              <a:spLocks noChangeArrowheads="1"/>
            </p:cNvSpPr>
            <p:nvPr/>
          </p:nvSpPr>
          <p:spPr bwMode="auto">
            <a:xfrm>
              <a:off x="1524000" y="1325957"/>
              <a:ext cx="2173288" cy="584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defRPr/>
              </a:pPr>
              <a:r>
                <a:rPr lang="en-US" dirty="0" smtClean="0">
                  <a:solidFill>
                    <a:schemeClr val="tx2"/>
                  </a:solidFill>
                  <a:sym typeface="Symbol" pitchFamily="18" charset="2"/>
                </a:rPr>
                <a:t>S</a:t>
              </a:r>
              <a:r>
                <a:rPr lang="en-US" baseline="-25000" dirty="0" smtClean="0">
                  <a:solidFill>
                    <a:schemeClr val="tx2"/>
                  </a:solidFill>
                  <a:sym typeface="Symbol" pitchFamily="18" charset="2"/>
                </a:rPr>
                <a:t>1</a:t>
              </a:r>
              <a:r>
                <a:rPr lang="en-US" dirty="0" smtClean="0">
                  <a:sym typeface="Symbol" pitchFamily="18" charset="2"/>
                </a:rPr>
                <a:t>: </a:t>
              </a:r>
              <a:r>
                <a:rPr lang="en-US" dirty="0" smtClean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dirty="0" smtClean="0">
                  <a:solidFill>
                    <a:schemeClr val="accent2"/>
                  </a:solidFill>
                </a:rPr>
                <a:t>x</a:t>
              </a:r>
              <a:r>
                <a:rPr lang="en-US" dirty="0" smtClean="0">
                  <a:solidFill>
                    <a:schemeClr val="accent2"/>
                  </a:solidFill>
                  <a:latin typeface="+mj-lt"/>
                </a:rPr>
                <a:t>, P(x)</a:t>
              </a:r>
            </a:p>
          </p:txBody>
        </p:sp>
      </p:grpSp>
      <p:grpSp>
        <p:nvGrpSpPr>
          <p:cNvPr id="4" name="Group 18"/>
          <p:cNvGrpSpPr>
            <a:grpSpLocks/>
          </p:cNvGrpSpPr>
          <p:nvPr/>
        </p:nvGrpSpPr>
        <p:grpSpPr bwMode="auto">
          <a:xfrm>
            <a:off x="838200" y="2057400"/>
            <a:ext cx="7162800" cy="1295400"/>
            <a:chOff x="838200" y="2057400"/>
            <a:chExt cx="7162800" cy="1295400"/>
          </a:xfrm>
        </p:grpSpPr>
        <p:grpSp>
          <p:nvGrpSpPr>
            <p:cNvPr id="101397" name="Group 16"/>
            <p:cNvGrpSpPr>
              <a:grpSpLocks/>
            </p:cNvGrpSpPr>
            <p:nvPr/>
          </p:nvGrpSpPr>
          <p:grpSpPr bwMode="auto">
            <a:xfrm flipH="1">
              <a:off x="838200" y="2209800"/>
              <a:ext cx="401638" cy="1143000"/>
              <a:chOff x="5760" y="720"/>
              <a:chExt cx="1021" cy="2477"/>
            </a:xfrm>
          </p:grpSpPr>
          <p:grpSp>
            <p:nvGrpSpPr>
              <p:cNvPr id="101399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01403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4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5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6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7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8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1400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01401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402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01398" name="AutoShape 38"/>
            <p:cNvSpPr>
              <a:spLocks noChangeArrowheads="1"/>
            </p:cNvSpPr>
            <p:nvPr/>
          </p:nvSpPr>
          <p:spPr bwMode="auto">
            <a:xfrm>
              <a:off x="1828800" y="2057400"/>
              <a:ext cx="6172200" cy="1143000"/>
            </a:xfrm>
            <a:prstGeom prst="wedgeRoundRectCallout">
              <a:avLst>
                <a:gd name="adj1" fmla="val -59440"/>
                <a:gd name="adj2" fmla="val -20500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Then you know that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P(x’) </a:t>
              </a:r>
              <a:r>
                <a:rPr lang="en-US" altLang="en-US">
                  <a:sym typeface="Symbol" pitchFamily="18" charset="2"/>
                </a:rPr>
                <a:t>is true for your favorite value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x′</a:t>
              </a:r>
              <a:r>
                <a:rPr lang="en-US" altLang="en-US">
                  <a:sym typeface="Symbol" pitchFamily="18" charset="2"/>
                </a:rPr>
                <a:t>.</a:t>
              </a:r>
            </a:p>
          </p:txBody>
        </p:sp>
      </p:grpSp>
      <p:grpSp>
        <p:nvGrpSpPr>
          <p:cNvPr id="20" name="Group 17"/>
          <p:cNvGrpSpPr>
            <a:grpSpLocks/>
          </p:cNvGrpSpPr>
          <p:nvPr/>
        </p:nvGrpSpPr>
        <p:grpSpPr bwMode="auto">
          <a:xfrm>
            <a:off x="304800" y="3611563"/>
            <a:ext cx="5481638" cy="1041400"/>
            <a:chOff x="304800" y="868363"/>
            <a:chExt cx="5481638" cy="1042298"/>
          </a:xfrm>
        </p:grpSpPr>
        <p:sp>
          <p:nvSpPr>
            <p:cNvPr id="101395" name="Text Box 21"/>
            <p:cNvSpPr txBox="1">
              <a:spLocks noChangeArrowheads="1"/>
            </p:cNvSpPr>
            <p:nvPr/>
          </p:nvSpPr>
          <p:spPr bwMode="auto">
            <a:xfrm>
              <a:off x="304800" y="868363"/>
              <a:ext cx="5481638" cy="579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Suppose you assume this is true:</a:t>
              </a:r>
            </a:p>
          </p:txBody>
        </p:sp>
        <p:sp>
          <p:nvSpPr>
            <p:cNvPr id="22" name="Text Box 22"/>
            <p:cNvSpPr txBox="1">
              <a:spLocks noChangeArrowheads="1"/>
            </p:cNvSpPr>
            <p:nvPr/>
          </p:nvSpPr>
          <p:spPr bwMode="auto">
            <a:xfrm>
              <a:off x="1524000" y="1325957"/>
              <a:ext cx="2149475" cy="5847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algn="r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l" eaLnBrk="1" hangingPunct="1">
                <a:defRPr/>
              </a:pPr>
              <a:r>
                <a:rPr lang="en-US" dirty="0" smtClean="0">
                  <a:solidFill>
                    <a:schemeClr val="tx2"/>
                  </a:solidFill>
                  <a:sym typeface="Symbol" pitchFamily="18" charset="2"/>
                </a:rPr>
                <a:t>S</a:t>
              </a:r>
              <a:r>
                <a:rPr lang="en-US" baseline="-25000" dirty="0" smtClean="0">
                  <a:solidFill>
                    <a:schemeClr val="tx2"/>
                  </a:solidFill>
                  <a:sym typeface="Symbol" pitchFamily="18" charset="2"/>
                </a:rPr>
                <a:t>2</a:t>
              </a:r>
              <a:r>
                <a:rPr lang="en-US" dirty="0" smtClean="0">
                  <a:sym typeface="Symbol" pitchFamily="18" charset="2"/>
                </a:rPr>
                <a:t>: </a:t>
              </a:r>
              <a:r>
                <a:rPr lang="en-US" dirty="0" smtClean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dirty="0" smtClean="0">
                  <a:solidFill>
                    <a:schemeClr val="accent2"/>
                  </a:solidFill>
                </a:rPr>
                <a:t>y</a:t>
              </a:r>
              <a:r>
                <a:rPr lang="en-US" dirty="0" smtClean="0">
                  <a:solidFill>
                    <a:schemeClr val="accent2"/>
                  </a:solidFill>
                  <a:latin typeface="+mj-lt"/>
                </a:rPr>
                <a:t>, Q(y)</a:t>
              </a:r>
            </a:p>
          </p:txBody>
        </p:sp>
      </p:grpSp>
      <p:grpSp>
        <p:nvGrpSpPr>
          <p:cNvPr id="23" name="Group 18"/>
          <p:cNvGrpSpPr>
            <a:grpSpLocks/>
          </p:cNvGrpSpPr>
          <p:nvPr/>
        </p:nvGrpSpPr>
        <p:grpSpPr bwMode="auto">
          <a:xfrm>
            <a:off x="838200" y="4800600"/>
            <a:ext cx="7162800" cy="1295400"/>
            <a:chOff x="838200" y="2057400"/>
            <a:chExt cx="7162800" cy="1295400"/>
          </a:xfrm>
        </p:grpSpPr>
        <p:grpSp>
          <p:nvGrpSpPr>
            <p:cNvPr id="101383" name="Group 16"/>
            <p:cNvGrpSpPr>
              <a:grpSpLocks/>
            </p:cNvGrpSpPr>
            <p:nvPr/>
          </p:nvGrpSpPr>
          <p:grpSpPr bwMode="auto">
            <a:xfrm flipH="1">
              <a:off x="838200" y="2209800"/>
              <a:ext cx="401638" cy="1143000"/>
              <a:chOff x="5760" y="720"/>
              <a:chExt cx="1021" cy="2477"/>
            </a:xfrm>
          </p:grpSpPr>
          <p:grpSp>
            <p:nvGrpSpPr>
              <p:cNvPr id="101385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01389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90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91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92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93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94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1386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01387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1388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01384" name="AutoShape 38"/>
            <p:cNvSpPr>
              <a:spLocks noChangeArrowheads="1"/>
            </p:cNvSpPr>
            <p:nvPr/>
          </p:nvSpPr>
          <p:spPr bwMode="auto">
            <a:xfrm>
              <a:off x="1828800" y="2057400"/>
              <a:ext cx="6172200" cy="1143000"/>
            </a:xfrm>
            <a:prstGeom prst="wedgeRoundRectCallout">
              <a:avLst>
                <a:gd name="adj1" fmla="val -59440"/>
                <a:gd name="adj2" fmla="val -20500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Then you can ask for a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y’ </a:t>
              </a:r>
              <a:b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</a:br>
              <a:r>
                <a:rPr lang="en-US" altLang="en-US">
                  <a:sym typeface="Symbol" pitchFamily="18" charset="2"/>
                </a:rPr>
                <a:t>for which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Q(y’) </a:t>
              </a:r>
              <a:r>
                <a:rPr lang="en-US" altLang="en-US">
                  <a:sym typeface="Symbol" pitchFamily="18" charset="2"/>
                </a:rPr>
                <a:t>is true.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grpSp>
        <p:nvGrpSpPr>
          <p:cNvPr id="3" name="Group 17"/>
          <p:cNvGrpSpPr>
            <a:grpSpLocks/>
          </p:cNvGrpSpPr>
          <p:nvPr/>
        </p:nvGrpSpPr>
        <p:grpSpPr bwMode="auto">
          <a:xfrm>
            <a:off x="304800" y="868363"/>
            <a:ext cx="5481638" cy="1041400"/>
            <a:chOff x="304800" y="868363"/>
            <a:chExt cx="5481638" cy="1042298"/>
          </a:xfrm>
        </p:grpSpPr>
        <p:sp>
          <p:nvSpPr>
            <p:cNvPr id="102417" name="Text Box 21"/>
            <p:cNvSpPr txBox="1">
              <a:spLocks noChangeArrowheads="1"/>
            </p:cNvSpPr>
            <p:nvPr/>
          </p:nvSpPr>
          <p:spPr bwMode="auto">
            <a:xfrm>
              <a:off x="304800" y="868363"/>
              <a:ext cx="5481638" cy="5794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Suppose you assume this is true:</a:t>
              </a:r>
            </a:p>
          </p:txBody>
        </p:sp>
        <p:sp>
          <p:nvSpPr>
            <p:cNvPr id="102418" name="Text Box 22"/>
            <p:cNvSpPr txBox="1">
              <a:spLocks noChangeArrowheads="1"/>
            </p:cNvSpPr>
            <p:nvPr/>
          </p:nvSpPr>
          <p:spPr bwMode="auto">
            <a:xfrm>
              <a:off x="1524000" y="1325563"/>
              <a:ext cx="3137975" cy="5850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  <a:sym typeface="Symbol" pitchFamily="18" charset="2"/>
                </a:rPr>
                <a:t>S</a:t>
              </a:r>
              <a:r>
                <a:rPr lang="en-US" altLang="en-US" baseline="-25000">
                  <a:solidFill>
                    <a:schemeClr val="tx2"/>
                  </a:solidFill>
                  <a:sym typeface="Symbol" pitchFamily="18" charset="2"/>
                </a:rPr>
                <a:t>3</a:t>
              </a:r>
              <a:r>
                <a:rPr lang="en-US" altLang="en-US">
                  <a:sym typeface="Symbol" pitchFamily="18" charset="2"/>
                </a:rPr>
                <a:t>: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R(x,y)</a:t>
              </a:r>
            </a:p>
          </p:txBody>
        </p:sp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762000" y="2209800"/>
            <a:ext cx="8153400" cy="3352800"/>
            <a:chOff x="762000" y="2209800"/>
            <a:chExt cx="8153400" cy="3352800"/>
          </a:xfrm>
        </p:grpSpPr>
        <p:grpSp>
          <p:nvGrpSpPr>
            <p:cNvPr id="102405" name="Group 16"/>
            <p:cNvGrpSpPr>
              <a:grpSpLocks/>
            </p:cNvGrpSpPr>
            <p:nvPr/>
          </p:nvGrpSpPr>
          <p:grpSpPr bwMode="auto">
            <a:xfrm flipH="1">
              <a:off x="838200" y="2209800"/>
              <a:ext cx="401638" cy="1143000"/>
              <a:chOff x="5760" y="720"/>
              <a:chExt cx="1021" cy="2477"/>
            </a:xfrm>
          </p:grpSpPr>
          <p:grpSp>
            <p:nvGrpSpPr>
              <p:cNvPr id="102407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02411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2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3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4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5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6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02408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02409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2410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102406" name="AutoShape 38"/>
            <p:cNvSpPr>
              <a:spLocks noChangeArrowheads="1"/>
            </p:cNvSpPr>
            <p:nvPr/>
          </p:nvSpPr>
          <p:spPr bwMode="auto">
            <a:xfrm>
              <a:off x="762000" y="2717800"/>
              <a:ext cx="8153400" cy="2844800"/>
            </a:xfrm>
            <a:prstGeom prst="wedgeRoundRectCallout">
              <a:avLst>
                <a:gd name="adj1" fmla="val -42356"/>
                <a:gd name="adj2" fmla="val -54648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You can use it as an oracle.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ym typeface="Symbol" pitchFamily="18" charset="2"/>
                </a:rPr>
                <a:t>If you have an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x’</a:t>
              </a:r>
              <a:r>
                <a:rPr lang="en-US" altLang="en-US">
                  <a:sym typeface="Symbol" pitchFamily="18" charset="2"/>
                </a:rPr>
                <a:t>, it gives you a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y’.</a:t>
              </a:r>
              <a:r>
                <a:rPr lang="en-US" altLang="en-US">
                  <a:sym typeface="Symbol" pitchFamily="18" charset="2"/>
                </a:rPr>
                <a:t/>
              </a:r>
              <a:br>
                <a:rPr lang="en-US" altLang="en-US">
                  <a:sym typeface="Symbol" pitchFamily="18" charset="2"/>
                </a:rPr>
              </a:br>
              <a:r>
                <a:rPr lang="en-US" altLang="en-US">
                  <a:sym typeface="Symbol" pitchFamily="18" charset="2"/>
                </a:rPr>
                <a:t>“Let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y’</a:t>
              </a:r>
              <a:r>
                <a:rPr lang="en-US" altLang="en-US">
                  <a:sym typeface="Symbol" pitchFamily="18" charset="2"/>
                </a:rPr>
                <a:t> be the value assumed to exist from </a:t>
              </a:r>
              <a:r>
                <a:rPr lang="en-US" altLang="en-US">
                  <a:solidFill>
                    <a:schemeClr val="tx2"/>
                  </a:solidFill>
                  <a:sym typeface="Symbol" pitchFamily="18" charset="2"/>
                </a:rPr>
                <a:t>S</a:t>
              </a:r>
              <a:r>
                <a:rPr lang="en-US" altLang="en-US" baseline="-25000">
                  <a:solidFill>
                    <a:schemeClr val="tx2"/>
                  </a:solidFill>
                  <a:sym typeface="Symbol" pitchFamily="18" charset="2"/>
                </a:rPr>
                <a:t>3</a:t>
              </a:r>
              <a:r>
                <a:rPr lang="en-US" altLang="en-US">
                  <a:sym typeface="Symbol" pitchFamily="18" charset="2"/>
                </a:rPr>
                <a:t/>
              </a:r>
              <a:br>
                <a:rPr lang="en-US" altLang="en-US">
                  <a:sym typeface="Symbol" pitchFamily="18" charset="2"/>
                </a:rPr>
              </a:br>
              <a:r>
                <a:rPr lang="en-US" altLang="en-US">
                  <a:sym typeface="Symbol" pitchFamily="18" charset="2"/>
                </a:rPr>
                <a:t> By definition of </a:t>
              </a:r>
              <a:r>
                <a:rPr lang="en-US" altLang="en-US">
                  <a:solidFill>
                    <a:schemeClr val="accent2"/>
                  </a:solidFill>
                  <a:sym typeface="Symbol" pitchFamily="18" charset="2"/>
                </a:rPr>
                <a:t>y’</a:t>
              </a:r>
              <a:r>
                <a:rPr lang="en-US" altLang="en-US">
                  <a:sym typeface="Symbol" pitchFamily="18" charset="2"/>
                </a:rPr>
                <a:t>, we know that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</a:rPr>
                <a:t>R(x’,y’)</a:t>
              </a:r>
              <a:endParaRPr lang="en-US" altLang="en-US">
                <a:sym typeface="Symbol" pitchFamily="18" charset="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 idx="4294967295"/>
          </p:nvPr>
        </p:nvSpPr>
        <p:spPr>
          <a:xfrm>
            <a:off x="685800" y="-198438"/>
            <a:ext cx="7772400" cy="1143001"/>
          </a:xfrm>
        </p:spPr>
        <p:txBody>
          <a:bodyPr/>
          <a:lstStyle/>
          <a:p>
            <a:pPr eaLnBrk="1" hangingPunct="1"/>
            <a:r>
              <a:rPr lang="en-US" altLang="en-US" smtClean="0"/>
              <a:t>Implications</a:t>
            </a:r>
            <a:endParaRPr lang="en-CA" altLang="en-US" smtClean="0"/>
          </a:p>
        </p:txBody>
      </p:sp>
      <p:pic>
        <p:nvPicPr>
          <p:cNvPr id="10342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8" y="1433513"/>
            <a:ext cx="8696325" cy="3990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 txBox="1">
            <a:spLocks noChangeArrowheads="1"/>
          </p:cNvSpPr>
          <p:nvPr/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>
              <a:lnSpc>
                <a:spcPct val="75000"/>
              </a:lnSpc>
              <a:defRPr/>
            </a:pP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Quantifiers, </a:t>
            </a:r>
            <a:b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</a:br>
            <a:r>
              <a:rPr lang="en-US" sz="4400" kern="0">
                <a:solidFill>
                  <a:schemeClr val="tx2"/>
                </a:solidFill>
                <a:latin typeface="+mj-lt"/>
                <a:ea typeface="+mj-ea"/>
                <a:cs typeface="+mj-cs"/>
              </a:rPr>
              <a:t>Do you understand them?</a:t>
            </a:r>
            <a:endParaRPr lang="en-CA" sz="4400" kern="0">
              <a:solidFill>
                <a:schemeClr val="tx2"/>
              </a:solidFill>
              <a:latin typeface="+mj-lt"/>
              <a:ea typeface="+mj-ea"/>
              <a:cs typeface="+mj-cs"/>
            </a:endParaRPr>
          </a:p>
        </p:txBody>
      </p:sp>
      <p:sp>
        <p:nvSpPr>
          <p:cNvPr id="104451" name="Line 3"/>
          <p:cNvSpPr>
            <a:spLocks noChangeShapeType="1"/>
          </p:cNvSpPr>
          <p:nvPr/>
        </p:nvSpPr>
        <p:spPr bwMode="auto">
          <a:xfrm>
            <a:off x="8534400" y="52736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2" name="Line 4"/>
          <p:cNvSpPr>
            <a:spLocks noChangeShapeType="1"/>
          </p:cNvSpPr>
          <p:nvPr/>
        </p:nvSpPr>
        <p:spPr bwMode="auto">
          <a:xfrm>
            <a:off x="7010400" y="5273675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3" name="Line 5"/>
          <p:cNvSpPr>
            <a:spLocks noChangeShapeType="1"/>
          </p:cNvSpPr>
          <p:nvPr/>
        </p:nvSpPr>
        <p:spPr bwMode="auto">
          <a:xfrm>
            <a:off x="8534400" y="60277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4" name="Line 6"/>
          <p:cNvSpPr>
            <a:spLocks noChangeShapeType="1"/>
          </p:cNvSpPr>
          <p:nvPr/>
        </p:nvSpPr>
        <p:spPr bwMode="auto">
          <a:xfrm>
            <a:off x="8534400" y="4556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5" name="Line 7"/>
          <p:cNvSpPr>
            <a:spLocks noChangeShapeType="1"/>
          </p:cNvSpPr>
          <p:nvPr/>
        </p:nvSpPr>
        <p:spPr bwMode="auto">
          <a:xfrm>
            <a:off x="8534400" y="55006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4456" name="Line 8"/>
          <p:cNvSpPr>
            <a:spLocks noChangeShapeType="1"/>
          </p:cNvSpPr>
          <p:nvPr/>
        </p:nvSpPr>
        <p:spPr bwMode="auto">
          <a:xfrm>
            <a:off x="70104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" name="Rectangle 9"/>
          <p:cNvSpPr>
            <a:spLocks noChangeArrowheads="1"/>
          </p:cNvSpPr>
          <p:nvPr/>
        </p:nvSpPr>
        <p:spPr bwMode="auto">
          <a:xfrm>
            <a:off x="1371600" y="4270375"/>
            <a:ext cx="6307138" cy="1938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“A(I)=P(I)"</a:t>
            </a:r>
            <a:r>
              <a:rPr lang="en-US" altLang="en-US" sz="2400"/>
              <a:t>means algorithm </a:t>
            </a:r>
            <a:r>
              <a:rPr lang="en-US" altLang="en-US" sz="2400">
                <a:solidFill>
                  <a:schemeClr val="accent2"/>
                </a:solidFill>
              </a:rPr>
              <a:t>A</a:t>
            </a:r>
            <a:r>
              <a:rPr lang="en-US" altLang="en-US" sz="2400"/>
              <a:t> gives the required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                   output for problem </a:t>
            </a:r>
            <a:r>
              <a:rPr lang="en-US" altLang="en-US" sz="2400">
                <a:solidFill>
                  <a:schemeClr val="accent2"/>
                </a:solidFill>
              </a:rPr>
              <a:t>P</a:t>
            </a:r>
            <a:r>
              <a:rPr lang="en-US" altLang="en-US" sz="2400"/>
              <a:t> on instance </a:t>
            </a:r>
            <a:r>
              <a:rPr lang="en-US" altLang="en-US" sz="2400">
                <a:solidFill>
                  <a:schemeClr val="accent2"/>
                </a:solidFill>
              </a:rPr>
              <a:t>I</a:t>
            </a:r>
            <a:r>
              <a:rPr lang="en-US" altLang="en-US" sz="24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Time(A,I)</a:t>
            </a:r>
            <a:r>
              <a:rPr lang="en-US" altLang="en-US" sz="2400"/>
              <a:t>    is the running time of algorithm </a:t>
            </a:r>
            <a:r>
              <a:rPr lang="en-US" altLang="en-US" sz="2400">
                <a:solidFill>
                  <a:schemeClr val="accent2"/>
                </a:solidFill>
              </a:rPr>
              <a:t>A</a:t>
            </a:r>
            <a:r>
              <a:rPr lang="en-US" altLang="en-US" sz="2400"/>
              <a:t>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/>
              <a:t>                    on instance </a:t>
            </a:r>
            <a:r>
              <a:rPr lang="en-US" altLang="en-US" sz="2400">
                <a:solidFill>
                  <a:schemeClr val="accent2"/>
                </a:solidFill>
              </a:rPr>
              <a:t>I</a:t>
            </a:r>
            <a:r>
              <a:rPr lang="en-US" altLang="en-US" sz="2400"/>
              <a:t>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chemeClr val="accent2"/>
                </a:solidFill>
              </a:rPr>
              <a:t>T(n)</a:t>
            </a:r>
            <a:r>
              <a:rPr lang="en-US" altLang="en-US" sz="2400"/>
              <a:t>             some function like </a:t>
            </a:r>
            <a:r>
              <a:rPr lang="en-US" altLang="en-US" sz="2400">
                <a:solidFill>
                  <a:schemeClr val="accent2"/>
                </a:solidFill>
              </a:rPr>
              <a:t>n</a:t>
            </a:r>
            <a:r>
              <a:rPr lang="en-US" altLang="en-US" sz="2400" baseline="30000">
                <a:solidFill>
                  <a:schemeClr val="accent2"/>
                </a:solidFill>
              </a:rPr>
              <a:t>2</a:t>
            </a:r>
            <a:r>
              <a:rPr lang="en-US" altLang="en-US" sz="2400"/>
              <a:t>.</a:t>
            </a:r>
            <a:endParaRPr lang="en-CA" altLang="en-US" sz="2400"/>
          </a:p>
        </p:txBody>
      </p:sp>
      <p:sp>
        <p:nvSpPr>
          <p:cNvPr id="10" name="Rectangle 10"/>
          <p:cNvSpPr>
            <a:spLocks noChangeArrowheads="1"/>
          </p:cNvSpPr>
          <p:nvPr/>
        </p:nvSpPr>
        <p:spPr bwMode="auto">
          <a:xfrm>
            <a:off x="1524000" y="1284288"/>
            <a:ext cx="6553200" cy="2678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Express: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/>
              <a:t> Problem P is computable by some algorithm.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/>
              <a:t> Problem P is computable in time T(n).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/>
              <a:t> Problem P is computable in polynomial time.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400"/>
              <a:t> The computational class “Exponential Time"</a:t>
            </a:r>
            <a:br>
              <a:rPr lang="en-CA" altLang="en-US" sz="2400"/>
            </a:br>
            <a:r>
              <a:rPr lang="en-CA" altLang="en-US" sz="2400"/>
              <a:t>    is   strictly bigger than the computational </a:t>
            </a:r>
            <a:br>
              <a:rPr lang="en-CA" altLang="en-US" sz="2400"/>
            </a:br>
            <a:r>
              <a:rPr lang="en-CA" altLang="en-US" sz="2400"/>
              <a:t>    class “Polynomial Time”.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</p:bld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8763000" cy="1143000"/>
          </a:xfrm>
        </p:spPr>
        <p:txBody>
          <a:bodyPr/>
          <a:lstStyle/>
          <a:p>
            <a:pPr eaLnBrk="1" hangingPunct="1"/>
            <a:r>
              <a:rPr lang="en-US" altLang="en-US" sz="4700" smtClean="0"/>
              <a:t>The Time Complexity</a:t>
            </a:r>
          </a:p>
        </p:txBody>
      </p:sp>
      <p:sp>
        <p:nvSpPr>
          <p:cNvPr id="105475" name="Rectangle 3"/>
          <p:cNvSpPr>
            <a:spLocks noChangeArrowheads="1"/>
          </p:cNvSpPr>
          <p:nvPr/>
        </p:nvSpPr>
        <p:spPr bwMode="auto">
          <a:xfrm>
            <a:off x="381000" y="990600"/>
            <a:ext cx="861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minimum time needed by an algorithm to solve it.</a:t>
            </a:r>
          </a:p>
        </p:txBody>
      </p:sp>
      <p:sp>
        <p:nvSpPr>
          <p:cNvPr id="976900" name="Rectangle 4"/>
          <p:cNvSpPr>
            <a:spLocks noChangeArrowheads="1"/>
          </p:cNvSpPr>
          <p:nvPr/>
        </p:nvSpPr>
        <p:spPr bwMode="auto">
          <a:xfrm>
            <a:off x="685800" y="1752600"/>
            <a:ext cx="7848600" cy="2438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/>
            </a:r>
            <a:br>
              <a:rPr lang="en-US" altLang="en-US" sz="3000"/>
            </a:br>
            <a:r>
              <a:rPr lang="en-US" altLang="en-US" sz="3000"/>
              <a:t>Problem </a:t>
            </a:r>
            <a:r>
              <a:rPr lang="en-US" altLang="en-US" sz="3000">
                <a:solidFill>
                  <a:srgbClr val="00FFFF"/>
                </a:solidFill>
              </a:rPr>
              <a:t>P</a:t>
            </a:r>
            <a:r>
              <a:rPr lang="en-US" altLang="en-US" sz="3000"/>
              <a:t> is computable in time </a:t>
            </a:r>
            <a:r>
              <a:rPr lang="en-US" altLang="en-US" sz="3000">
                <a:solidFill>
                  <a:srgbClr val="00FFFF"/>
                </a:solidFill>
              </a:rPr>
              <a:t>T</a:t>
            </a:r>
            <a:r>
              <a:rPr lang="en-US" altLang="en-US" sz="3000" baseline="-25000">
                <a:solidFill>
                  <a:srgbClr val="00FFFF"/>
                </a:solidFill>
              </a:rPr>
              <a:t>upper</a:t>
            </a:r>
            <a:r>
              <a:rPr lang="en-US" altLang="en-US" sz="3000">
                <a:solidFill>
                  <a:srgbClr val="00FFFF"/>
                </a:solidFill>
              </a:rPr>
              <a:t>(n)</a:t>
            </a:r>
            <a:r>
              <a:rPr lang="en-US" altLang="en-US" sz="3000"/>
              <a:t> </a:t>
            </a:r>
          </a:p>
          <a:p>
            <a:pPr lvl="2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if there is an algorithm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which</a:t>
            </a:r>
          </a:p>
          <a:p>
            <a:pPr lvl="3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outputs the correct answer </a:t>
            </a:r>
          </a:p>
          <a:p>
            <a:pPr lvl="3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in this much time</a:t>
            </a:r>
          </a:p>
          <a:p>
            <a:pPr lvl="2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given any input instance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r>
              <a:rPr lang="en-US" altLang="en-US" sz="3000"/>
              <a:t>.</a:t>
            </a:r>
          </a:p>
        </p:txBody>
      </p:sp>
      <p:sp>
        <p:nvSpPr>
          <p:cNvPr id="976901" name="Rectangle 5"/>
          <p:cNvSpPr>
            <a:spLocks noChangeArrowheads="1"/>
          </p:cNvSpPr>
          <p:nvPr/>
        </p:nvSpPr>
        <p:spPr bwMode="auto">
          <a:xfrm>
            <a:off x="549275" y="5715000"/>
            <a:ext cx="8001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Eg:</a:t>
            </a:r>
            <a:r>
              <a:rPr lang="en-US" altLang="en-US" sz="3000">
                <a:solidFill>
                  <a:srgbClr val="00FFFF"/>
                </a:solidFill>
              </a:rPr>
              <a:t> Sorting</a:t>
            </a:r>
            <a:r>
              <a:rPr lang="en-US" altLang="en-US" sz="3000"/>
              <a:t> computable in </a:t>
            </a:r>
            <a:r>
              <a:rPr lang="en-US" altLang="en-US" sz="3000">
                <a:solidFill>
                  <a:srgbClr val="00FFFF"/>
                </a:solidFill>
              </a:rPr>
              <a:t>T</a:t>
            </a:r>
            <a:r>
              <a:rPr lang="en-US" altLang="en-US" sz="3000" baseline="-25000">
                <a:solidFill>
                  <a:srgbClr val="00FFFF"/>
                </a:solidFill>
              </a:rPr>
              <a:t>upper</a:t>
            </a:r>
            <a:r>
              <a:rPr lang="en-US" altLang="en-US" sz="3000">
                <a:solidFill>
                  <a:srgbClr val="00FFFF"/>
                </a:solidFill>
              </a:rPr>
              <a:t>(n) = O(n</a:t>
            </a:r>
            <a:r>
              <a:rPr lang="en-US" altLang="en-US" sz="3000" baseline="30000">
                <a:solidFill>
                  <a:srgbClr val="00FFFF"/>
                </a:solidFill>
              </a:rPr>
              <a:t>2</a:t>
            </a:r>
            <a:r>
              <a:rPr lang="en-US" altLang="en-US" sz="3000">
                <a:solidFill>
                  <a:srgbClr val="00FFFF"/>
                </a:solidFill>
              </a:rPr>
              <a:t>)</a:t>
            </a:r>
            <a:r>
              <a:rPr lang="en-US" altLang="en-US" sz="3000"/>
              <a:t> time.</a:t>
            </a:r>
          </a:p>
        </p:txBody>
      </p:sp>
      <p:sp>
        <p:nvSpPr>
          <p:cNvPr id="976903" name="Rectangle 7"/>
          <p:cNvSpPr>
            <a:spLocks noChangeArrowheads="1"/>
          </p:cNvSpPr>
          <p:nvPr/>
        </p:nvSpPr>
        <p:spPr bwMode="auto">
          <a:xfrm>
            <a:off x="457200" y="1736725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6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6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769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769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6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769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769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6900" grpId="0" autoUpdateAnimBg="0"/>
      <p:bldP spid="976901" grpId="0" autoUpdateAnimBg="0"/>
      <p:bldP spid="976903" grpId="0" autoUpdateAnimBg="0"/>
    </p:bld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06499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06500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06501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0653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653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653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4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4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4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4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4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654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6502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0651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652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3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51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652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2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51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651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1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2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652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981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need our algorithm </a:t>
            </a:r>
            <a:r>
              <a:rPr lang="en-US" altLang="en-US" sz="3000">
                <a:solidFill>
                  <a:schemeClr val="accent2"/>
                </a:solidFill>
              </a:rPr>
              <a:t>A</a:t>
            </a:r>
            <a:r>
              <a:rPr lang="en-US" altLang="en-US" sz="3000"/>
              <a:t/>
            </a:r>
            <a:br>
              <a:rPr lang="en-US" altLang="en-US" sz="3000"/>
            </a:br>
            <a:r>
              <a:rPr lang="en-US" altLang="en-US" sz="3000"/>
              <a:t>to give the correct answer </a:t>
            </a:r>
            <a:br>
              <a:rPr lang="en-US" altLang="en-US" sz="3000"/>
            </a:br>
            <a:r>
              <a:rPr lang="en-US" altLang="en-US" sz="3000"/>
              <a:t>to problem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/>
            </a:r>
            <a:br>
              <a:rPr lang="en-US" altLang="en-US" sz="3000"/>
            </a:br>
            <a:r>
              <a:rPr lang="en-US" altLang="en-US" sz="3000"/>
              <a:t>on input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106504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06505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6509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0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1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2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3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14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6506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6507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6508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58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58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842" grpId="0"/>
      <p:bldP spid="989222" grpId="0" animBg="1" autoUpdateAnimBg="0"/>
    </p:bld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07523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07524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07525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0755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755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755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6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6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6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6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757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7526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075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75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5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75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5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75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75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572000" cy="1219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need it to run </a:t>
            </a:r>
            <a:br>
              <a:rPr lang="en-US" altLang="en-US" sz="3000"/>
            </a:br>
            <a:r>
              <a:rPr lang="en-US" altLang="en-US" sz="3000"/>
              <a:t>in say </a:t>
            </a:r>
            <a:r>
              <a:rPr lang="en-US" altLang="en-US" sz="3000">
                <a:solidFill>
                  <a:schemeClr val="accent2"/>
                </a:solidFill>
              </a:rPr>
              <a:t>n</a:t>
            </a:r>
            <a:r>
              <a:rPr lang="en-US" altLang="en-US" sz="3000" baseline="30000">
                <a:solidFill>
                  <a:schemeClr val="accent2"/>
                </a:solidFill>
              </a:rPr>
              <a:t>2</a:t>
            </a:r>
            <a:r>
              <a:rPr lang="en-US" altLang="en-US" sz="3000"/>
              <a:t> time.</a:t>
            </a:r>
            <a:endParaRPr lang="en-US" altLang="en-US"/>
          </a:p>
        </p:txBody>
      </p:sp>
      <p:grpSp>
        <p:nvGrpSpPr>
          <p:cNvPr id="107528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0753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753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753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753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3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6" name="Rectangle 2"/>
          <p:cNvSpPr>
            <a:spLocks noChangeArrowheads="1"/>
          </p:cNvSpPr>
          <p:nvPr/>
        </p:nvSpPr>
        <p:spPr bwMode="auto">
          <a:xfrm>
            <a:off x="5126038" y="1335088"/>
            <a:ext cx="2468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n</a:t>
            </a:r>
            <a:r>
              <a:rPr lang="en-US" altLang="en-US" sz="3000" baseline="30000">
                <a:solidFill>
                  <a:schemeClr val="accent2"/>
                </a:solidFill>
              </a:rPr>
              <a:t>2</a:t>
            </a:r>
            <a:endParaRPr lang="en-US" altLang="en-US"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6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pic>
        <p:nvPicPr>
          <p:cNvPr id="10251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2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10314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315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316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317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318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319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320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321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322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26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7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8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29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0331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2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3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4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330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97" name="AutoShape 8"/>
          <p:cNvSpPr>
            <a:spLocks noChangeArrowheads="1"/>
          </p:cNvSpPr>
          <p:nvPr/>
        </p:nvSpPr>
        <p:spPr bwMode="auto">
          <a:xfrm>
            <a:off x="1295400" y="2360992"/>
            <a:ext cx="7391400" cy="1220408"/>
          </a:xfrm>
          <a:prstGeom prst="wedgeRectCallout">
            <a:avLst>
              <a:gd name="adj1" fmla="val -53415"/>
              <a:gd name="adj2" fmla="val -49613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/>
              <a:t>Build understanding by building the statement backwards.</a:t>
            </a:r>
            <a:br>
              <a:rPr lang="en-CA" altLang="en-US" sz="2400" dirty="0" smtClean="0"/>
            </a:br>
            <a:r>
              <a:rPr lang="en-CA" altLang="en-US" sz="2400" dirty="0" smtClean="0"/>
              <a:t>What does each subsequence say about its free variables.</a:t>
            </a:r>
            <a:br>
              <a:rPr lang="en-CA" altLang="en-US" sz="2400" dirty="0" smtClean="0"/>
            </a:br>
            <a:r>
              <a:rPr lang="en-CA" altLang="en-US" sz="2400" dirty="0" smtClean="0"/>
              <a:t>(with </a:t>
            </a:r>
            <a:r>
              <a:rPr lang="en-CA" altLang="en-US" sz="2400" dirty="0"/>
              <a:t>little emphasis </a:t>
            </a:r>
            <a:r>
              <a:rPr lang="en-CA" altLang="en-US" sz="2400" dirty="0" smtClean="0"/>
              <a:t>on the bound variables.) </a:t>
            </a:r>
            <a:endParaRPr lang="en-US" altLang="en-US" sz="2400" dirty="0"/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754795"/>
            <a:ext cx="965133" cy="988405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-2514600" y="3657600"/>
            <a:ext cx="55592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800" dirty="0" smtClean="0">
                <a:solidFill>
                  <a:schemeClr val="accent2"/>
                </a:solidFill>
              </a:rPr>
              <a:t>Loves(</a:t>
            </a:r>
            <a:r>
              <a:rPr lang="en-US" altLang="en-US" sz="2800" dirty="0">
                <a:solidFill>
                  <a:schemeClr val="accent1"/>
                </a:solidFill>
              </a:rPr>
              <a:t>b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</a:t>
            </a:r>
            <a:r>
              <a:rPr lang="en-US" altLang="en-US" sz="2800" dirty="0">
                <a:solidFill>
                  <a:schemeClr val="accent1"/>
                </a:solidFill>
              </a:rPr>
              <a:t>g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)</a:t>
            </a:r>
            <a:endParaRPr lang="en-US" altLang="en-US" sz="2800" dirty="0"/>
          </a:p>
        </p:txBody>
      </p:sp>
      <p:sp>
        <p:nvSpPr>
          <p:cNvPr id="48" name="Text Box 74"/>
          <p:cNvSpPr txBox="1">
            <a:spLocks noChangeArrowheads="1"/>
          </p:cNvSpPr>
          <p:nvPr/>
        </p:nvSpPr>
        <p:spPr bwMode="auto">
          <a:xfrm>
            <a:off x="547398" y="4070149"/>
            <a:ext cx="2544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b</a:t>
            </a:r>
            <a:r>
              <a:rPr lang="en-US" altLang="en-US" sz="2800" dirty="0">
                <a:solidFill>
                  <a:schemeClr val="accent2"/>
                </a:solidFill>
              </a:rPr>
              <a:t>, Loves(b, </a:t>
            </a:r>
            <a:r>
              <a:rPr lang="en-US" altLang="en-US" sz="2800" dirty="0" smtClean="0">
                <a:solidFill>
                  <a:schemeClr val="accent1"/>
                </a:solidFill>
              </a:rPr>
              <a:t>g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)</a:t>
            </a:r>
            <a:endParaRPr lang="en-US" altLang="en-US" sz="2800" dirty="0"/>
          </a:p>
        </p:txBody>
      </p:sp>
      <p:sp>
        <p:nvSpPr>
          <p:cNvPr id="49" name="Text Box 74"/>
          <p:cNvSpPr txBox="1">
            <a:spLocks noChangeArrowheads="1"/>
          </p:cNvSpPr>
          <p:nvPr/>
        </p:nvSpPr>
        <p:spPr bwMode="auto">
          <a:xfrm>
            <a:off x="79321" y="4505980"/>
            <a:ext cx="30123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b</a:t>
            </a:r>
            <a:r>
              <a:rPr lang="en-US" altLang="en-US" sz="2800" dirty="0">
                <a:solidFill>
                  <a:schemeClr val="accent2"/>
                </a:solidFill>
              </a:rPr>
              <a:t>, Loves(b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g)</a:t>
            </a:r>
            <a:endParaRPr lang="en-US" altLang="en-US" sz="2800" dirty="0"/>
          </a:p>
        </p:txBody>
      </p:sp>
      <p:sp>
        <p:nvSpPr>
          <p:cNvPr id="33" name="Text Box 74"/>
          <p:cNvSpPr txBox="1">
            <a:spLocks noChangeArrowheads="1"/>
          </p:cNvSpPr>
          <p:nvPr/>
        </p:nvSpPr>
        <p:spPr bwMode="auto">
          <a:xfrm>
            <a:off x="1219200" y="764540"/>
            <a:ext cx="71846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g</a:t>
            </a:r>
            <a:r>
              <a:rPr lang="en-US" altLang="en-US" dirty="0" smtClean="0">
                <a:solidFill>
                  <a:schemeClr val="accent2"/>
                </a:solidFill>
              </a:rPr>
              <a:t>,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34" name="Text Box 74"/>
          <p:cNvSpPr txBox="1">
            <a:spLocks noChangeArrowheads="1"/>
          </p:cNvSpPr>
          <p:nvPr/>
        </p:nvSpPr>
        <p:spPr bwMode="auto">
          <a:xfrm>
            <a:off x="1856842" y="762000"/>
            <a:ext cx="27799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b</a:t>
            </a:r>
            <a:r>
              <a:rPr lang="en-US" altLang="en-US" dirty="0">
                <a:solidFill>
                  <a:schemeClr val="accent2"/>
                </a:solidFill>
              </a:rPr>
              <a:t>, Loves(b, </a:t>
            </a:r>
            <a:r>
              <a:rPr lang="en-US" altLang="en-US" dirty="0" smtClean="0">
                <a:solidFill>
                  <a:schemeClr val="accent2"/>
                </a:solidFill>
              </a:rPr>
              <a:t>g)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5" name="Rectangle 34"/>
              <p:cNvSpPr/>
              <p:nvPr/>
            </p:nvSpPr>
            <p:spPr>
              <a:xfrm>
                <a:off x="3112438" y="3657600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/>
                  <a:t>“boy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b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</a:t>
                </a:r>
                <a:r>
                  <a:rPr lang="en-US" altLang="en-US" sz="2800" dirty="0"/>
                  <a:t>loves girl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g</a:t>
                </a:r>
                <a:r>
                  <a:rPr lang="en-US" altLang="en-US" sz="2800" dirty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35" name="Rectangle 3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12438" y="3657600"/>
                <a:ext cx="5559216" cy="523220"/>
              </a:xfrm>
              <a:prstGeom prst="rect">
                <a:avLst/>
              </a:prstGeom>
              <a:blipFill>
                <a:blip r:embed="rId13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6" name="Text Box 74"/>
              <p:cNvSpPr txBox="1">
                <a:spLocks noChangeArrowheads="1"/>
              </p:cNvSpPr>
              <p:nvPr/>
            </p:nvSpPr>
            <p:spPr bwMode="auto">
              <a:xfrm>
                <a:off x="3112438" y="4070149"/>
                <a:ext cx="470353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“girl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g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loved by all boys”.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36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12438" y="4070149"/>
                <a:ext cx="4703532" cy="523220"/>
              </a:xfrm>
              <a:prstGeom prst="rect">
                <a:avLst/>
              </a:prstGeom>
              <a:blipFill>
                <a:blip r:embed="rId14"/>
                <a:stretch>
                  <a:fillRect t="-12791" r="-1686" b="-325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7" name="Text Box 74"/>
              <p:cNvSpPr txBox="1">
                <a:spLocks noChangeArrowheads="1"/>
              </p:cNvSpPr>
              <p:nvPr/>
            </p:nvSpPr>
            <p:spPr bwMode="auto">
              <a:xfrm>
                <a:off x="3112438" y="4505980"/>
                <a:ext cx="610776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“there is girl that is loved by all boys”.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37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12438" y="4505980"/>
                <a:ext cx="6107762" cy="523220"/>
              </a:xfrm>
              <a:prstGeom prst="rect">
                <a:avLst/>
              </a:prstGeom>
              <a:blipFill>
                <a:blip r:embed="rId15"/>
                <a:stretch>
                  <a:fillRect t="-11628" r="-998" b="-313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052863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7" grpId="0" animBg="1"/>
      <p:bldP spid="2" grpId="0"/>
      <p:bldP spid="48" grpId="0"/>
      <p:bldP spid="49" grpId="0"/>
      <p:bldP spid="35" grpId="0"/>
      <p:bldP spid="36" grpId="0"/>
      <p:bldP spid="37" grpId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08548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08549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0858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8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858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9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9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9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9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859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8550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0856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857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56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857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56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856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6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7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857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7620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But what is </a:t>
            </a:r>
            <a:r>
              <a:rPr lang="en-US" altLang="en-US" sz="3000">
                <a:solidFill>
                  <a:schemeClr val="accent2"/>
                </a:solidFill>
              </a:rPr>
              <a:t>n</a:t>
            </a:r>
            <a:r>
              <a:rPr lang="en-US" altLang="en-US" sz="3000"/>
              <a:t>?</a:t>
            </a:r>
            <a:endParaRPr lang="en-US" altLang="en-US"/>
          </a:p>
        </p:txBody>
      </p:sp>
      <p:grpSp>
        <p:nvGrpSpPr>
          <p:cNvPr id="108552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08555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8559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0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1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2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3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4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8556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8557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58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6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54" name="Rectangle 2"/>
          <p:cNvSpPr>
            <a:spLocks noChangeArrowheads="1"/>
          </p:cNvSpPr>
          <p:nvPr/>
        </p:nvSpPr>
        <p:spPr bwMode="auto">
          <a:xfrm>
            <a:off x="5126038" y="1335088"/>
            <a:ext cx="2468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n</a:t>
            </a:r>
            <a:r>
              <a:rPr lang="en-US" altLang="en-US" sz="3000" baseline="30000">
                <a:solidFill>
                  <a:schemeClr val="accent2"/>
                </a:solidFill>
              </a:rPr>
              <a:t>2</a:t>
            </a:r>
            <a:endParaRPr lang="en-US" altLang="en-US"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6" grpId="0"/>
      <p:bldP spid="54" grpId="0"/>
    </p:bld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09572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09573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0960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960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960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61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61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61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61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0961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09574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0958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09598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9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0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1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2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3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04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59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09596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97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59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0959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59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594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09595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648200" cy="7620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Between these?</a:t>
            </a:r>
            <a:endParaRPr lang="en-US" altLang="en-US"/>
          </a:p>
        </p:txBody>
      </p:sp>
      <p:grpSp>
        <p:nvGrpSpPr>
          <p:cNvPr id="109576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09579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09583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4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5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6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7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8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09580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09581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582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09577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58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8" grpId="0"/>
    </p:bld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0595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0596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0597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063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63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063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4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4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4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4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064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0598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061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062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61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062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61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061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1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2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062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981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do we want from our algorithm </a:t>
            </a:r>
            <a:r>
              <a:rPr lang="en-US" altLang="en-US" sz="3000">
                <a:solidFill>
                  <a:schemeClr val="accent2"/>
                </a:solidFill>
              </a:rPr>
              <a:t>A</a:t>
            </a:r>
            <a:r>
              <a:rPr lang="en-US" altLang="en-US" sz="3000"/>
              <a:t>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Where does it come from?</a:t>
            </a:r>
            <a:endParaRPr lang="en-US" altLang="en-US"/>
          </a:p>
        </p:txBody>
      </p:sp>
      <p:grpSp>
        <p:nvGrpSpPr>
          <p:cNvPr id="110600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0605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0609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0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1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2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3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4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0606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0607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08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0601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0602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828800" y="4267200"/>
            <a:ext cx="6324600" cy="2438400"/>
          </a:xfrm>
          <a:prstGeom prst="wedgeRoundRectCallout">
            <a:avLst>
              <a:gd name="adj1" fmla="val -63907"/>
              <a:gd name="adj2" fmla="val -613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want to prove the statement is true.</a:t>
            </a:r>
            <a:br>
              <a:rPr lang="en-US" altLang="en-US" sz="3000"/>
            </a:br>
            <a:r>
              <a:rPr lang="en-US" altLang="en-US" sz="3000"/>
              <a:t>I want the algorithm </a:t>
            </a:r>
            <a:br>
              <a:rPr lang="en-US" altLang="en-US" sz="3000"/>
            </a:br>
            <a:r>
              <a:rPr lang="en-US" altLang="en-US" sz="3000"/>
              <a:t>to be one that works well,</a:t>
            </a:r>
            <a:br>
              <a:rPr lang="en-US" altLang="en-US" sz="3000"/>
            </a:br>
            <a:r>
              <a:rPr lang="en-US" altLang="en-US" sz="3000"/>
              <a:t>so I will come up with it.</a:t>
            </a:r>
            <a:br>
              <a:rPr lang="en-US" altLang="en-US" sz="3000"/>
            </a:b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 $</a:t>
            </a:r>
            <a:r>
              <a:rPr lang="en-US" altLang="en-US" sz="3000">
                <a:solidFill>
                  <a:schemeClr val="accent2"/>
                </a:solidFill>
              </a:rPr>
              <a:t>A </a:t>
            </a:r>
            <a:r>
              <a:rPr lang="en-US" altLang="en-US" sz="3000"/>
              <a:t/>
            </a:r>
            <a:br>
              <a:rPr lang="en-US" altLang="en-US" sz="3000"/>
            </a:br>
            <a:endParaRPr lang="en-US" altLang="en-US"/>
          </a:p>
        </p:txBody>
      </p:sp>
      <p:sp>
        <p:nvSpPr>
          <p:cNvPr id="55" name="Rectangle 2"/>
          <p:cNvSpPr>
            <a:spLocks noChangeArrowheads="1"/>
          </p:cNvSpPr>
          <p:nvPr/>
        </p:nvSpPr>
        <p:spPr bwMode="auto">
          <a:xfrm>
            <a:off x="1447800" y="1123950"/>
            <a:ext cx="7699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4" grpId="0" animBg="1" autoUpdateAnimBg="0"/>
      <p:bldP spid="55" grpId="0"/>
    </p:bld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1619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1620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1621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165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165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165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6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6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6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6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167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1622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164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164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5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164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164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4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164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164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4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4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164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981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do we want from our input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r>
              <a:rPr lang="en-US" altLang="en-US" sz="3000"/>
              <a:t>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Where does it come from?</a:t>
            </a:r>
            <a:endParaRPr lang="en-US" altLang="en-US"/>
          </a:p>
        </p:txBody>
      </p:sp>
      <p:grpSp>
        <p:nvGrpSpPr>
          <p:cNvPr id="111624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163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163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163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163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3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1625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1626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447800" y="4267200"/>
            <a:ext cx="6858000" cy="1905000"/>
          </a:xfrm>
          <a:prstGeom prst="wedgeRoundRectCallout">
            <a:avLst>
              <a:gd name="adj1" fmla="val 40671"/>
              <a:gd name="adj2" fmla="val -8841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I want to prove the statement is false. </a:t>
            </a:r>
            <a:r>
              <a:rPr lang="en-US" altLang="en-US" sz="3000"/>
              <a:t>I want the input to be the worst,</a:t>
            </a:r>
            <a:br>
              <a:rPr lang="en-US" altLang="en-US" sz="3000"/>
            </a:br>
            <a:r>
              <a:rPr lang="en-US" altLang="en-US" sz="3000"/>
              <a:t>so I will come up with it.</a:t>
            </a:r>
            <a:br>
              <a:rPr lang="en-US" altLang="en-US" sz="3000"/>
            </a:b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 "</a:t>
            </a:r>
            <a:r>
              <a:rPr lang="en-US" altLang="en-US" sz="3000">
                <a:solidFill>
                  <a:schemeClr val="accent2"/>
                </a:solidFill>
              </a:rPr>
              <a:t>I </a:t>
            </a:r>
            <a:r>
              <a:rPr lang="en-US" altLang="en-US" sz="3000"/>
              <a:t/>
            </a:r>
            <a:br>
              <a:rPr lang="en-US" altLang="en-US" sz="3000"/>
            </a:br>
            <a:endParaRPr lang="en-US" altLang="en-US" sz="3000"/>
          </a:p>
        </p:txBody>
      </p:sp>
      <p:sp>
        <p:nvSpPr>
          <p:cNvPr id="53" name="Rectangle 2"/>
          <p:cNvSpPr>
            <a:spLocks noChangeArrowheads="1"/>
          </p:cNvSpPr>
          <p:nvPr/>
        </p:nvSpPr>
        <p:spPr bwMode="auto">
          <a:xfrm>
            <a:off x="1447800" y="1503363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111629" name="Rectangle 2"/>
          <p:cNvSpPr>
            <a:spLocks noChangeArrowheads="1"/>
          </p:cNvSpPr>
          <p:nvPr/>
        </p:nvSpPr>
        <p:spPr bwMode="auto">
          <a:xfrm>
            <a:off x="1447800" y="1123950"/>
            <a:ext cx="7699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4" grpId="0" animBg="1" autoUpdateAnimBg="0"/>
      <p:bldP spid="53" grpId="0"/>
    </p:bld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2643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2644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2645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268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8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268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9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9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9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9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269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2646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266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267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6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267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6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266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6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6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267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219200"/>
          </a:xfrm>
          <a:prstGeom prst="wedgeRoundRectCallout">
            <a:avLst>
              <a:gd name="adj1" fmla="val -78968"/>
              <a:gd name="adj2" fmla="val -19139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Who goes first</a:t>
            </a:r>
            <a:br>
              <a:rPr lang="en-US" altLang="en-US" sz="3000"/>
            </a:br>
            <a:r>
              <a:rPr lang="en-US" altLang="en-US" sz="3000"/>
              <a:t>and why?</a:t>
            </a:r>
            <a:endParaRPr lang="en-US" altLang="en-US"/>
          </a:p>
        </p:txBody>
      </p:sp>
      <p:grpSp>
        <p:nvGrpSpPr>
          <p:cNvPr id="112648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2654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2658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59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0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1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2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3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2655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2656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57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2649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2650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53" name="AutoShape 38"/>
          <p:cNvSpPr>
            <a:spLocks noChangeArrowheads="1"/>
          </p:cNvSpPr>
          <p:nvPr/>
        </p:nvSpPr>
        <p:spPr bwMode="auto">
          <a:xfrm>
            <a:off x="2590800" y="4267200"/>
            <a:ext cx="5029200" cy="1905000"/>
          </a:xfrm>
          <a:prstGeom prst="wedgeRoundRectCallout">
            <a:avLst>
              <a:gd name="adj1" fmla="val -80296"/>
              <a:gd name="adj2" fmla="val -658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want one fixed algorithm that works for every input,</a:t>
            </a:r>
            <a:br>
              <a:rPr lang="en-US" altLang="en-US" sz="3000"/>
            </a:br>
            <a:r>
              <a:rPr lang="en-US" altLang="en-US" sz="3000"/>
              <a:t>so I should go first. </a:t>
            </a:r>
            <a:endParaRPr lang="en-US" altLang="en-US"/>
          </a:p>
        </p:txBody>
      </p:sp>
      <p:sp>
        <p:nvSpPr>
          <p:cNvPr id="112652" name="Rectangle 2"/>
          <p:cNvSpPr>
            <a:spLocks noChangeArrowheads="1"/>
          </p:cNvSpPr>
          <p:nvPr/>
        </p:nvSpPr>
        <p:spPr bwMode="auto">
          <a:xfrm>
            <a:off x="1447800" y="1503363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112653" name="Rectangle 2"/>
          <p:cNvSpPr>
            <a:spLocks noChangeArrowheads="1"/>
          </p:cNvSpPr>
          <p:nvPr/>
        </p:nvSpPr>
        <p:spPr bwMode="auto">
          <a:xfrm>
            <a:off x="1447800" y="1123950"/>
            <a:ext cx="7699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3" grpId="0" animBg="1" autoUpdateAnimBg="0"/>
    </p:bld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3667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3668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3669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370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70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370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71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71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71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71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372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3670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369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369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0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9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369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9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9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369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69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69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369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3671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368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368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368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368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68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3672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3673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2590800" y="4267200"/>
            <a:ext cx="5029200" cy="1905000"/>
          </a:xfrm>
          <a:prstGeom prst="wedgeRoundRectCallout">
            <a:avLst>
              <a:gd name="adj1" fmla="val 54463"/>
              <a:gd name="adj2" fmla="val -8706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want my input to be </a:t>
            </a:r>
            <a:br>
              <a:rPr lang="en-US" altLang="en-US" sz="3000"/>
            </a:br>
            <a:r>
              <a:rPr lang="en-US" altLang="en-US" sz="3000"/>
              <a:t>the worst for his algorithm</a:t>
            </a:r>
            <a:br>
              <a:rPr lang="en-US" altLang="en-US" sz="3000"/>
            </a:br>
            <a:r>
              <a:rPr lang="en-US" altLang="en-US" sz="3000"/>
              <a:t>so I should go second. </a:t>
            </a:r>
            <a:br>
              <a:rPr lang="en-US" altLang="en-US" sz="3000"/>
            </a:br>
            <a:endParaRPr lang="en-US" altLang="en-US"/>
          </a:p>
        </p:txBody>
      </p:sp>
      <p:sp>
        <p:nvSpPr>
          <p:cNvPr id="53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55" name="Rectangle 2"/>
          <p:cNvSpPr>
            <a:spLocks noChangeArrowheads="1"/>
          </p:cNvSpPr>
          <p:nvPr/>
        </p:nvSpPr>
        <p:spPr bwMode="auto">
          <a:xfrm>
            <a:off x="1066800" y="1335088"/>
            <a:ext cx="7699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  <p:sp>
        <p:nvSpPr>
          <p:cNvPr id="56" name="Rectangle 2"/>
          <p:cNvSpPr>
            <a:spLocks noChangeArrowheads="1"/>
          </p:cNvSpPr>
          <p:nvPr/>
        </p:nvSpPr>
        <p:spPr bwMode="auto">
          <a:xfrm>
            <a:off x="1447800" y="1503363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57" name="Rectangle 2"/>
          <p:cNvSpPr>
            <a:spLocks noChangeArrowheads="1"/>
          </p:cNvSpPr>
          <p:nvPr/>
        </p:nvSpPr>
        <p:spPr bwMode="auto">
          <a:xfrm>
            <a:off x="1447800" y="1123950"/>
            <a:ext cx="769938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  <p:sp>
        <p:nvSpPr>
          <p:cNvPr id="113679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219200"/>
          </a:xfrm>
          <a:prstGeom prst="wedgeRoundRectCallout">
            <a:avLst>
              <a:gd name="adj1" fmla="val -78968"/>
              <a:gd name="adj2" fmla="val -19139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Who goes first</a:t>
            </a:r>
            <a:br>
              <a:rPr lang="en-US" altLang="en-US" sz="3000"/>
            </a:br>
            <a:r>
              <a:rPr lang="en-US" altLang="en-US" sz="3000"/>
              <a:t>and why?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  <p:bldP spid="53" grpId="0"/>
      <p:bldP spid="55" grpId="0"/>
      <p:bldP spid="56" grpId="0"/>
      <p:bldP spid="57" grpId="0"/>
    </p:bld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4691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469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469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472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4738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9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1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4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73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4736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7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73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473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3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34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35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981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do we want from our problem </a:t>
            </a:r>
            <a:r>
              <a:rPr lang="en-US" altLang="en-US" sz="3000">
                <a:solidFill>
                  <a:schemeClr val="accent2"/>
                </a:solidFill>
              </a:rPr>
              <a:t>P</a:t>
            </a:r>
            <a:r>
              <a:rPr lang="en-US" altLang="en-US" sz="3000"/>
              <a:t>?</a:t>
            </a:r>
          </a:p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Where does it come from?</a:t>
            </a:r>
            <a:endParaRPr lang="en-US" altLang="en-US"/>
          </a:p>
        </p:txBody>
      </p:sp>
      <p:grpSp>
        <p:nvGrpSpPr>
          <p:cNvPr id="114695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4719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4723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4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5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6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7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8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4720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4721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2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4696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4697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grpSp>
        <p:nvGrpSpPr>
          <p:cNvPr id="9" name="Group 36"/>
          <p:cNvGrpSpPr>
            <a:grpSpLocks/>
          </p:cNvGrpSpPr>
          <p:nvPr/>
        </p:nvGrpSpPr>
        <p:grpSpPr bwMode="auto">
          <a:xfrm>
            <a:off x="657225" y="4648200"/>
            <a:ext cx="8334375" cy="1905000"/>
            <a:chOff x="414" y="2928"/>
            <a:chExt cx="5250" cy="1200"/>
          </a:xfrm>
        </p:grpSpPr>
        <p:pic>
          <p:nvPicPr>
            <p:cNvPr id="114717" name="Picture 5" descr="j011617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14" y="2928"/>
              <a:ext cx="882" cy="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4718" name="AutoShape 8"/>
            <p:cNvSpPr>
              <a:spLocks noChangeArrowheads="1"/>
            </p:cNvSpPr>
            <p:nvPr/>
          </p:nvSpPr>
          <p:spPr bwMode="auto">
            <a:xfrm>
              <a:off x="1440" y="2976"/>
              <a:ext cx="4224" cy="960"/>
            </a:xfrm>
            <a:prstGeom prst="wedgeRectCallout">
              <a:avLst>
                <a:gd name="adj1" fmla="val -55542"/>
                <a:gd name="adj2" fmla="val -37500"/>
              </a:avLst>
            </a:prstGeom>
            <a:noFill/>
            <a:ln w="38100">
              <a:solidFill>
                <a:srgbClr val="CC00F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/>
                <a:t>We are making a statement about </a:t>
              </a:r>
              <a:r>
                <a:rPr lang="en-CA" altLang="en-US">
                  <a:solidFill>
                    <a:schemeClr val="accent2"/>
                  </a:solidFill>
                </a:rPr>
                <a:t>P</a:t>
              </a:r>
              <a:r>
                <a:rPr lang="en-CA" altLang="en-US"/>
                <a:t>.</a:t>
              </a:r>
            </a:p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CA" altLang="en-US"/>
                <a:t>It comes our boss.</a:t>
              </a:r>
              <a:endParaRPr lang="en-US" altLang="en-US" i="1"/>
            </a:p>
          </p:txBody>
        </p:sp>
      </p:grpSp>
      <p:grpSp>
        <p:nvGrpSpPr>
          <p:cNvPr id="114699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4702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703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4704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5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6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7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8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0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1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1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1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471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471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4700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114701" name="Rectangle 2"/>
          <p:cNvSpPr>
            <a:spLocks noChangeArrowheads="1"/>
          </p:cNvSpPr>
          <p:nvPr/>
        </p:nvSpPr>
        <p:spPr bwMode="auto">
          <a:xfrm>
            <a:off x="1066800" y="1335088"/>
            <a:ext cx="7699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</p:bld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5715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5716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5717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575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575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575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6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6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576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5718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573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574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5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3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574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4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3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573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3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4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574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724400" cy="1219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How does </a:t>
            </a:r>
            <a:br>
              <a:rPr lang="en-US" altLang="en-US" sz="3000"/>
            </a:br>
            <a:r>
              <a:rPr lang="en-US" altLang="en-US" sz="3000"/>
              <a:t>the proof game go?</a:t>
            </a:r>
            <a:endParaRPr lang="en-US" altLang="en-US"/>
          </a:p>
        </p:txBody>
      </p:sp>
      <p:grpSp>
        <p:nvGrpSpPr>
          <p:cNvPr id="115720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5725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5729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0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1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2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3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34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5726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5727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5728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15721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5722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115723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115724" name="Rectangle 2"/>
          <p:cNvSpPr>
            <a:spLocks noChangeArrowheads="1"/>
          </p:cNvSpPr>
          <p:nvPr/>
        </p:nvSpPr>
        <p:spPr bwMode="auto">
          <a:xfrm>
            <a:off x="1066800" y="1335088"/>
            <a:ext cx="7699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</p:bld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ChangeArrowheads="1"/>
          </p:cNvSpPr>
          <p:nvPr/>
        </p:nvSpPr>
        <p:spPr bwMode="auto">
          <a:xfrm>
            <a:off x="2547938" y="1335088"/>
            <a:ext cx="16605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A(I)=P(I)</a:t>
            </a:r>
          </a:p>
        </p:txBody>
      </p:sp>
      <p:sp>
        <p:nvSpPr>
          <p:cNvPr id="116739" name="Rectangle 3"/>
          <p:cNvSpPr>
            <a:spLocks noChangeArrowheads="1"/>
          </p:cNvSpPr>
          <p:nvPr/>
        </p:nvSpPr>
        <p:spPr bwMode="auto">
          <a:xfrm>
            <a:off x="457200" y="8382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6740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16741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1677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7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1678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8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8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9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9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1679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16742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1676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1677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6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16769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6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1676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6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67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16768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-84394"/>
              <a:gd name="adj2" fmla="val 14775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have an algorithm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that I claim works and is fast.</a:t>
            </a:r>
            <a:endParaRPr lang="en-US" altLang="en-US"/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514600" y="4267200"/>
            <a:ext cx="4953000" cy="1752600"/>
          </a:xfrm>
          <a:prstGeom prst="wedgeRoundRectCallout">
            <a:avLst>
              <a:gd name="adj1" fmla="val -79870"/>
              <a:gd name="adj2" fmla="val -6186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 win if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on input </a:t>
            </a:r>
            <a:r>
              <a:rPr lang="en-US" altLang="en-US" sz="3000">
                <a:solidFill>
                  <a:srgbClr val="00FFFF"/>
                </a:solidFill>
              </a:rPr>
              <a:t>I</a:t>
            </a:r>
            <a:r>
              <a:rPr lang="en-US" altLang="en-US" sz="3000"/>
              <a:t> gives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the correct output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in the allotted time.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Oh yeah, I have an input </a:t>
            </a:r>
            <a:r>
              <a:rPr lang="en-US" altLang="en-US" sz="3000">
                <a:solidFill>
                  <a:srgbClr val="00FFFF"/>
                </a:solidFill>
              </a:rPr>
              <a:t>I</a:t>
            </a:r>
            <a:r>
              <a:rPr lang="en-US" altLang="en-US" sz="3000"/>
              <a:t> for which it does not.</a:t>
            </a:r>
            <a:endParaRPr lang="en-US" altLang="en-US"/>
          </a:p>
        </p:txBody>
      </p:sp>
      <p:sp>
        <p:nvSpPr>
          <p:cNvPr id="989225" name="Rectangle 41"/>
          <p:cNvSpPr>
            <a:spLocks noChangeArrowheads="1"/>
          </p:cNvSpPr>
          <p:nvPr/>
        </p:nvSpPr>
        <p:spPr bwMode="auto">
          <a:xfrm>
            <a:off x="1741488" y="6003925"/>
            <a:ext cx="56626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we have been doing all along.</a:t>
            </a:r>
          </a:p>
        </p:txBody>
      </p:sp>
      <p:sp>
        <p:nvSpPr>
          <p:cNvPr id="116747" name="Rectangle 2"/>
          <p:cNvSpPr>
            <a:spLocks noChangeArrowheads="1"/>
          </p:cNvSpPr>
          <p:nvPr/>
        </p:nvSpPr>
        <p:spPr bwMode="auto">
          <a:xfrm>
            <a:off x="5126038" y="1335088"/>
            <a:ext cx="34845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6748" name="Rectangle 2"/>
          <p:cNvSpPr>
            <a:spLocks noChangeArrowheads="1"/>
          </p:cNvSpPr>
          <p:nvPr/>
        </p:nvSpPr>
        <p:spPr bwMode="auto">
          <a:xfrm>
            <a:off x="4211638" y="1335088"/>
            <a:ext cx="7413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</a:rPr>
              <a:t>and</a:t>
            </a:r>
          </a:p>
        </p:txBody>
      </p:sp>
      <p:sp>
        <p:nvSpPr>
          <p:cNvPr id="116749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</a:t>
            </a:r>
          </a:p>
        </p:txBody>
      </p:sp>
      <p:sp>
        <p:nvSpPr>
          <p:cNvPr id="116750" name="Rectangle 2"/>
          <p:cNvSpPr>
            <a:spLocks noChangeArrowheads="1"/>
          </p:cNvSpPr>
          <p:nvPr/>
        </p:nvSpPr>
        <p:spPr bwMode="auto">
          <a:xfrm>
            <a:off x="1066800" y="1335088"/>
            <a:ext cx="7699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</a:t>
            </a:r>
          </a:p>
        </p:txBody>
      </p:sp>
      <p:grpSp>
        <p:nvGrpSpPr>
          <p:cNvPr id="116751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16752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6756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7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8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9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0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1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6753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6754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55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92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92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989225" grpId="0" autoUpdateAnimBg="0"/>
    </p:bld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8763000" cy="1143000"/>
          </a:xfrm>
        </p:spPr>
        <p:txBody>
          <a:bodyPr/>
          <a:lstStyle/>
          <a:p>
            <a:pPr eaLnBrk="1" hangingPunct="1"/>
            <a:r>
              <a:rPr lang="en-US" altLang="en-US" sz="4700" smtClean="0"/>
              <a:t>The Time Complexity</a:t>
            </a:r>
          </a:p>
        </p:txBody>
      </p:sp>
      <p:sp>
        <p:nvSpPr>
          <p:cNvPr id="117763" name="Rectangle 3"/>
          <p:cNvSpPr>
            <a:spLocks noChangeArrowheads="1"/>
          </p:cNvSpPr>
          <p:nvPr/>
        </p:nvSpPr>
        <p:spPr bwMode="auto">
          <a:xfrm>
            <a:off x="381000" y="990600"/>
            <a:ext cx="861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minimum time needed by an algorithm to solve it.</a:t>
            </a:r>
          </a:p>
        </p:txBody>
      </p:sp>
      <p:sp>
        <p:nvSpPr>
          <p:cNvPr id="983044" name="Rectangle 4"/>
          <p:cNvSpPr>
            <a:spLocks noChangeArrowheads="1"/>
          </p:cNvSpPr>
          <p:nvPr/>
        </p:nvSpPr>
        <p:spPr bwMode="auto">
          <a:xfrm>
            <a:off x="441325" y="2286000"/>
            <a:ext cx="9007475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Time </a:t>
            </a:r>
            <a:r>
              <a:rPr lang="en-US" altLang="en-US" sz="3000">
                <a:solidFill>
                  <a:srgbClr val="00FFFF"/>
                </a:solidFill>
              </a:rPr>
              <a:t>T</a:t>
            </a:r>
            <a:r>
              <a:rPr lang="en-US" altLang="en-US" sz="3000" baseline="-25000">
                <a:solidFill>
                  <a:srgbClr val="00FFFF"/>
                </a:solidFill>
              </a:rPr>
              <a:t>lower</a:t>
            </a:r>
            <a:r>
              <a:rPr lang="en-US" altLang="en-US" sz="3000">
                <a:solidFill>
                  <a:srgbClr val="00FFFF"/>
                </a:solidFill>
              </a:rPr>
              <a:t>(n)</a:t>
            </a:r>
            <a:r>
              <a:rPr lang="en-US" altLang="en-US" sz="3000"/>
              <a:t> is a lower bound for problem p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      if no algorithm solves the problem faster.</a:t>
            </a:r>
          </a:p>
        </p:txBody>
      </p:sp>
      <p:sp>
        <p:nvSpPr>
          <p:cNvPr id="983045" name="Rectangle 5"/>
          <p:cNvSpPr>
            <a:spLocks noChangeArrowheads="1"/>
          </p:cNvSpPr>
          <p:nvPr/>
        </p:nvSpPr>
        <p:spPr bwMode="auto">
          <a:xfrm>
            <a:off x="420688" y="3794125"/>
            <a:ext cx="841851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There may be algorithms that give the correct answer </a:t>
            </a:r>
            <a:br>
              <a:rPr lang="en-US" altLang="en-US" sz="3000"/>
            </a:br>
            <a:r>
              <a:rPr lang="en-US" altLang="en-US" sz="3000"/>
              <a:t>or run quickly on some inputs instance.</a:t>
            </a:r>
          </a:p>
        </p:txBody>
      </p:sp>
      <p:sp>
        <p:nvSpPr>
          <p:cNvPr id="983046" name="Rectangle 6"/>
          <p:cNvSpPr>
            <a:spLocks noChangeArrowheads="1"/>
          </p:cNvSpPr>
          <p:nvPr/>
        </p:nvSpPr>
        <p:spPr bwMode="auto">
          <a:xfrm>
            <a:off x="457200" y="1736725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30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30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30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30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30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30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3044" grpId="0" autoUpdateAnimBg="0"/>
      <p:bldP spid="983045" grpId="0" autoUpdateAnimBg="0"/>
      <p:bldP spid="983046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pic>
        <p:nvPicPr>
          <p:cNvPr id="98" name="Picture 9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00" y="1754795"/>
            <a:ext cx="965133" cy="988405"/>
          </a:xfrm>
          <a:prstGeom prst="rect">
            <a:avLst/>
          </a:prstGeom>
        </p:spPr>
      </p:pic>
      <p:sp>
        <p:nvSpPr>
          <p:cNvPr id="37" name="Text Box 78"/>
          <p:cNvSpPr txBox="1">
            <a:spLocks noChangeArrowheads="1"/>
          </p:cNvSpPr>
          <p:nvPr/>
        </p:nvSpPr>
        <p:spPr bwMode="auto">
          <a:xfrm>
            <a:off x="1219200" y="1259544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Loves(b, g)</a:t>
            </a:r>
          </a:p>
        </p:txBody>
      </p:sp>
      <p:sp>
        <p:nvSpPr>
          <p:cNvPr id="39" name="Text Box 74"/>
          <p:cNvSpPr txBox="1">
            <a:spLocks noChangeArrowheads="1"/>
          </p:cNvSpPr>
          <p:nvPr/>
        </p:nvSpPr>
        <p:spPr bwMode="auto">
          <a:xfrm>
            <a:off x="1219200" y="764540"/>
            <a:ext cx="71846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g</a:t>
            </a:r>
            <a:r>
              <a:rPr lang="en-US" altLang="en-US" dirty="0" smtClean="0">
                <a:solidFill>
                  <a:schemeClr val="accent2"/>
                </a:solidFill>
              </a:rPr>
              <a:t>,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5486400" y="609600"/>
            <a:ext cx="3716338" cy="1905000"/>
            <a:chOff x="5486400" y="4953000"/>
            <a:chExt cx="3716338" cy="1905000"/>
          </a:xfrm>
        </p:grpSpPr>
        <p:sp>
          <p:nvSpPr>
            <p:cNvPr id="41" name="Line 16"/>
            <p:cNvSpPr>
              <a:spLocks noChangeShapeType="1"/>
            </p:cNvSpPr>
            <p:nvPr/>
          </p:nvSpPr>
          <p:spPr bwMode="auto">
            <a:xfrm>
              <a:off x="5486400" y="6254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2" name="Line 25"/>
            <p:cNvSpPr>
              <a:spLocks noChangeShapeType="1"/>
            </p:cNvSpPr>
            <p:nvPr/>
          </p:nvSpPr>
          <p:spPr bwMode="auto">
            <a:xfrm>
              <a:off x="8534400" y="5119688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43" name="Line 26"/>
            <p:cNvSpPr>
              <a:spLocks noChangeShapeType="1"/>
            </p:cNvSpPr>
            <p:nvPr/>
          </p:nvSpPr>
          <p:spPr bwMode="auto">
            <a:xfrm>
              <a:off x="7010400" y="5873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grpSp>
          <p:nvGrpSpPr>
            <p:cNvPr id="44" name="Group 29"/>
            <p:cNvGrpSpPr>
              <a:grpSpLocks/>
            </p:cNvGrpSpPr>
            <p:nvPr/>
          </p:nvGrpSpPr>
          <p:grpSpPr bwMode="auto">
            <a:xfrm>
              <a:off x="7086600" y="4953000"/>
              <a:ext cx="2116138" cy="1524000"/>
              <a:chOff x="3216" y="1680"/>
              <a:chExt cx="2544" cy="2020"/>
            </a:xfrm>
          </p:grpSpPr>
          <p:sp>
            <p:nvSpPr>
              <p:cNvPr id="50" name="Rectangle 30"/>
              <p:cNvSpPr>
                <a:spLocks noChangeArrowheads="1"/>
              </p:cNvSpPr>
              <p:nvPr/>
            </p:nvSpPr>
            <p:spPr bwMode="auto">
              <a:xfrm>
                <a:off x="441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Ann</a:t>
                </a:r>
                <a:endParaRPr lang="en-CA" altLang="en-US" sz="1600"/>
              </a:p>
            </p:txBody>
          </p:sp>
          <p:sp>
            <p:nvSpPr>
              <p:cNvPr id="51" name="Rectangle 31"/>
              <p:cNvSpPr>
                <a:spLocks noChangeArrowheads="1"/>
              </p:cNvSpPr>
              <p:nvPr/>
            </p:nvSpPr>
            <p:spPr bwMode="auto">
              <a:xfrm>
                <a:off x="345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Fred</a:t>
                </a:r>
                <a:endParaRPr lang="en-CA" altLang="en-US" sz="1600"/>
              </a:p>
            </p:txBody>
          </p:sp>
          <p:sp>
            <p:nvSpPr>
              <p:cNvPr id="52" name="Rectangle 32"/>
              <p:cNvSpPr>
                <a:spLocks noChangeArrowheads="1"/>
              </p:cNvSpPr>
              <p:nvPr/>
            </p:nvSpPr>
            <p:spPr bwMode="auto">
              <a:xfrm>
                <a:off x="441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Marilin Monro</a:t>
                </a:r>
                <a:endParaRPr lang="en-CA" altLang="en-US" sz="1600"/>
              </a:p>
            </p:txBody>
          </p:sp>
          <p:sp>
            <p:nvSpPr>
              <p:cNvPr id="53" name="Rectangle 33"/>
              <p:cNvSpPr>
                <a:spLocks noChangeArrowheads="1"/>
              </p:cNvSpPr>
              <p:nvPr/>
            </p:nvSpPr>
            <p:spPr bwMode="auto">
              <a:xfrm>
                <a:off x="345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John</a:t>
                </a:r>
                <a:endParaRPr lang="en-CA" altLang="en-US" sz="1600"/>
              </a:p>
            </p:txBody>
          </p:sp>
          <p:sp>
            <p:nvSpPr>
              <p:cNvPr id="54" name="Rectangle 34"/>
              <p:cNvSpPr>
                <a:spLocks noChangeArrowheads="1"/>
              </p:cNvSpPr>
              <p:nvPr/>
            </p:nvSpPr>
            <p:spPr bwMode="auto">
              <a:xfrm>
                <a:off x="441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Beth</a:t>
                </a:r>
                <a:endParaRPr lang="en-CA" altLang="en-US" sz="1600"/>
              </a:p>
            </p:txBody>
          </p:sp>
          <p:sp>
            <p:nvSpPr>
              <p:cNvPr id="55" name="Rectangle 35"/>
              <p:cNvSpPr>
                <a:spLocks noChangeArrowheads="1"/>
              </p:cNvSpPr>
              <p:nvPr/>
            </p:nvSpPr>
            <p:spPr bwMode="auto">
              <a:xfrm>
                <a:off x="345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Bob</a:t>
                </a:r>
                <a:endParaRPr lang="en-CA" altLang="en-US" sz="1600"/>
              </a:p>
            </p:txBody>
          </p:sp>
          <p:sp>
            <p:nvSpPr>
              <p:cNvPr id="56" name="Rectangle 36"/>
              <p:cNvSpPr>
                <a:spLocks noChangeArrowheads="1"/>
              </p:cNvSpPr>
              <p:nvPr/>
            </p:nvSpPr>
            <p:spPr bwMode="auto">
              <a:xfrm>
                <a:off x="441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Mary</a:t>
                </a:r>
                <a:endParaRPr lang="en-CA" altLang="en-US" sz="1600"/>
              </a:p>
            </p:txBody>
          </p:sp>
          <p:sp>
            <p:nvSpPr>
              <p:cNvPr id="57" name="Rectangle 37"/>
              <p:cNvSpPr>
                <a:spLocks noChangeArrowheads="1"/>
              </p:cNvSpPr>
              <p:nvPr/>
            </p:nvSpPr>
            <p:spPr bwMode="auto">
              <a:xfrm>
                <a:off x="345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Sam</a:t>
                </a:r>
                <a:endParaRPr lang="en-CA" altLang="en-US" sz="1600"/>
              </a:p>
            </p:txBody>
          </p:sp>
          <p:sp>
            <p:nvSpPr>
              <p:cNvPr id="58" name="Freeform 38"/>
              <p:cNvSpPr>
                <a:spLocks/>
              </p:cNvSpPr>
              <p:nvPr/>
            </p:nvSpPr>
            <p:spPr bwMode="auto">
              <a:xfrm>
                <a:off x="4176" y="1920"/>
                <a:ext cx="490" cy="515"/>
              </a:xfrm>
              <a:custGeom>
                <a:avLst/>
                <a:gdLst>
                  <a:gd name="T0" fmla="*/ 0 w 490"/>
                  <a:gd name="T1" fmla="*/ 0 h 515"/>
                  <a:gd name="T2" fmla="*/ 490 w 490"/>
                  <a:gd name="T3" fmla="*/ 515 h 515"/>
                  <a:gd name="T4" fmla="*/ 0 60000 65536"/>
                  <a:gd name="T5" fmla="*/ 0 60000 65536"/>
                  <a:gd name="T6" fmla="*/ 0 w 490"/>
                  <a:gd name="T7" fmla="*/ 0 h 515"/>
                  <a:gd name="T8" fmla="*/ 490 w 490"/>
                  <a:gd name="T9" fmla="*/ 515 h 5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0" h="515">
                    <a:moveTo>
                      <a:pt x="0" y="0"/>
                    </a:moveTo>
                    <a:lnTo>
                      <a:pt x="490" y="515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9" name="Line 39"/>
              <p:cNvSpPr>
                <a:spLocks noChangeShapeType="1"/>
              </p:cNvSpPr>
              <p:nvPr/>
            </p:nvSpPr>
            <p:spPr bwMode="auto">
              <a:xfrm>
                <a:off x="4128" y="2400"/>
                <a:ext cx="384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0" name="Freeform 40"/>
              <p:cNvSpPr>
                <a:spLocks/>
              </p:cNvSpPr>
              <p:nvPr/>
            </p:nvSpPr>
            <p:spPr bwMode="auto">
              <a:xfrm>
                <a:off x="4176" y="1961"/>
                <a:ext cx="432" cy="967"/>
              </a:xfrm>
              <a:custGeom>
                <a:avLst/>
                <a:gdLst>
                  <a:gd name="T0" fmla="*/ 0 w 432"/>
                  <a:gd name="T1" fmla="*/ 967 h 967"/>
                  <a:gd name="T2" fmla="*/ 432 w 432"/>
                  <a:gd name="T3" fmla="*/ 0 h 967"/>
                  <a:gd name="T4" fmla="*/ 0 60000 65536"/>
                  <a:gd name="T5" fmla="*/ 0 60000 65536"/>
                  <a:gd name="T6" fmla="*/ 0 w 432"/>
                  <a:gd name="T7" fmla="*/ 0 h 967"/>
                  <a:gd name="T8" fmla="*/ 432 w 432"/>
                  <a:gd name="T9" fmla="*/ 967 h 9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967">
                    <a:moveTo>
                      <a:pt x="0" y="967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1" name="Line 42"/>
              <p:cNvSpPr>
                <a:spLocks noChangeShapeType="1"/>
              </p:cNvSpPr>
              <p:nvPr/>
            </p:nvSpPr>
            <p:spPr bwMode="auto">
              <a:xfrm>
                <a:off x="4176" y="3504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62" name="Picture 43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3" name="Picture 44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4" name="Picture 45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65" name="Group 46"/>
              <p:cNvGrpSpPr>
                <a:grpSpLocks/>
              </p:cNvGrpSpPr>
              <p:nvPr/>
            </p:nvGrpSpPr>
            <p:grpSpPr bwMode="auto">
              <a:xfrm>
                <a:off x="3216" y="1728"/>
                <a:ext cx="478" cy="1920"/>
                <a:chOff x="3330" y="1728"/>
                <a:chExt cx="478" cy="1920"/>
              </a:xfrm>
            </p:grpSpPr>
            <p:pic>
              <p:nvPicPr>
                <p:cNvPr id="67" name="Picture 47" descr="j0232906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22" y="1728"/>
                  <a:ext cx="232" cy="4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8" name="Picture 48" descr="j0232139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30" y="2256"/>
                  <a:ext cx="475" cy="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" name="Picture 49" descr="j0397518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2688"/>
                  <a:ext cx="382" cy="3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0" name="Picture 50" descr="j0334220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3120"/>
                  <a:ext cx="333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66" name="Picture 5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6" y="2688"/>
                <a:ext cx="320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6" name="Picture 2" descr="http://www.logoi.com/pastimages/img/marriage_4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07" t="3555" r="26637" b="34222"/>
            <a:stretch>
              <a:fillRect/>
            </a:stretch>
          </p:blipFill>
          <p:spPr bwMode="auto">
            <a:xfrm>
              <a:off x="5851525" y="5078413"/>
              <a:ext cx="1044575" cy="126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7" name="Rectangle 4"/>
            <p:cNvSpPr txBox="1">
              <a:spLocks noChangeArrowheads="1"/>
            </p:cNvSpPr>
            <p:nvPr/>
          </p:nvSpPr>
          <p:spPr>
            <a:xfrm>
              <a:off x="5791200" y="6400800"/>
              <a:ext cx="2590800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l"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His special woman.</a:t>
              </a:r>
              <a:endParaRPr lang="en-CA" sz="2400" kern="0" dirty="0">
                <a:latin typeface="+mn-lt"/>
              </a:endParaRPr>
            </a:p>
          </p:txBody>
        </p:sp>
      </p:grpSp>
      <p:sp>
        <p:nvSpPr>
          <p:cNvPr id="80" name="Text Box 74"/>
          <p:cNvSpPr txBox="1">
            <a:spLocks noChangeArrowheads="1"/>
          </p:cNvSpPr>
          <p:nvPr/>
        </p:nvSpPr>
        <p:spPr bwMode="auto">
          <a:xfrm>
            <a:off x="547398" y="4070149"/>
            <a:ext cx="2544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b</a:t>
            </a:r>
            <a:r>
              <a:rPr lang="en-US" altLang="en-US" sz="2800" dirty="0">
                <a:solidFill>
                  <a:schemeClr val="accent2"/>
                </a:solidFill>
              </a:rPr>
              <a:t>, Loves(b, </a:t>
            </a:r>
            <a:r>
              <a:rPr lang="en-US" altLang="en-US" sz="2800" dirty="0" smtClean="0">
                <a:solidFill>
                  <a:schemeClr val="accent1"/>
                </a:solidFill>
              </a:rPr>
              <a:t>g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)</a:t>
            </a:r>
            <a:endParaRPr lang="en-US" altLang="en-US" sz="2800" dirty="0"/>
          </a:p>
        </p:txBody>
      </p:sp>
      <p:sp>
        <p:nvSpPr>
          <p:cNvPr id="81" name="Text Box 74"/>
          <p:cNvSpPr txBox="1">
            <a:spLocks noChangeArrowheads="1"/>
          </p:cNvSpPr>
          <p:nvPr/>
        </p:nvSpPr>
        <p:spPr bwMode="auto">
          <a:xfrm>
            <a:off x="79321" y="4505980"/>
            <a:ext cx="30123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b</a:t>
            </a:r>
            <a:r>
              <a:rPr lang="en-US" altLang="en-US" sz="2800" dirty="0">
                <a:solidFill>
                  <a:schemeClr val="accent2"/>
                </a:solidFill>
              </a:rPr>
              <a:t>, Loves(b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g)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2" name="Rectangle 81"/>
              <p:cNvSpPr/>
              <p:nvPr/>
            </p:nvSpPr>
            <p:spPr>
              <a:xfrm>
                <a:off x="3112438" y="3657600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/>
                  <a:t>“boy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b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</a:t>
                </a:r>
                <a:r>
                  <a:rPr lang="en-US" altLang="en-US" sz="2800" dirty="0"/>
                  <a:t>loves girl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g</a:t>
                </a:r>
                <a:r>
                  <a:rPr lang="en-US" altLang="en-US" sz="2800" dirty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82" name="Rectangle 8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12438" y="3657600"/>
                <a:ext cx="5559216" cy="523220"/>
              </a:xfrm>
              <a:prstGeom prst="rect">
                <a:avLst/>
              </a:prstGeom>
              <a:blipFill>
                <a:blip r:embed="rId13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3" name="Text Box 74"/>
              <p:cNvSpPr txBox="1">
                <a:spLocks noChangeArrowheads="1"/>
              </p:cNvSpPr>
              <p:nvPr/>
            </p:nvSpPr>
            <p:spPr bwMode="auto">
              <a:xfrm>
                <a:off x="3112438" y="4070149"/>
                <a:ext cx="470353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“girl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g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loved by all boys”.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83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12438" y="4070149"/>
                <a:ext cx="4703532" cy="523220"/>
              </a:xfrm>
              <a:prstGeom prst="rect">
                <a:avLst/>
              </a:prstGeom>
              <a:blipFill>
                <a:blip r:embed="rId14"/>
                <a:stretch>
                  <a:fillRect t="-12791" r="-1686" b="-325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4" name="Text Box 74"/>
              <p:cNvSpPr txBox="1">
                <a:spLocks noChangeArrowheads="1"/>
              </p:cNvSpPr>
              <p:nvPr/>
            </p:nvSpPr>
            <p:spPr bwMode="auto">
              <a:xfrm>
                <a:off x="3112438" y="4505980"/>
                <a:ext cx="6107762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“there is girl that is loved by all boys”.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84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12438" y="4505980"/>
                <a:ext cx="6107762" cy="523220"/>
              </a:xfrm>
              <a:prstGeom prst="rect">
                <a:avLst/>
              </a:prstGeom>
              <a:blipFill>
                <a:blip r:embed="rId15"/>
                <a:stretch>
                  <a:fillRect t="-11628" r="-998" b="-313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5" name="Text Box 74"/>
          <p:cNvSpPr txBox="1">
            <a:spLocks noChangeArrowheads="1"/>
          </p:cNvSpPr>
          <p:nvPr/>
        </p:nvSpPr>
        <p:spPr bwMode="auto">
          <a:xfrm>
            <a:off x="673063" y="5257800"/>
            <a:ext cx="2484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g, </a:t>
            </a:r>
            <a:r>
              <a:rPr lang="en-US" altLang="en-US" sz="2800" dirty="0" smtClean="0">
                <a:solidFill>
                  <a:schemeClr val="accent2"/>
                </a:solidFill>
              </a:rPr>
              <a:t>Loves(</a:t>
            </a:r>
            <a:r>
              <a:rPr lang="en-US" altLang="en-US" sz="2800" dirty="0">
                <a:solidFill>
                  <a:schemeClr val="accent1"/>
                </a:solidFill>
              </a:rPr>
              <a:t>b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g)</a:t>
            </a:r>
            <a:endParaRPr lang="en-US" altLang="en-US" sz="2800" dirty="0"/>
          </a:p>
        </p:txBody>
      </p:sp>
      <p:sp>
        <p:nvSpPr>
          <p:cNvPr id="86" name="Text Box 74"/>
          <p:cNvSpPr txBox="1">
            <a:spLocks noChangeArrowheads="1"/>
          </p:cNvSpPr>
          <p:nvPr/>
        </p:nvSpPr>
        <p:spPr bwMode="auto">
          <a:xfrm>
            <a:off x="145676" y="5693631"/>
            <a:ext cx="30123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chemeClr val="accent2"/>
                </a:solidFill>
              </a:rPr>
              <a:t>b,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g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Loves(b, g)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7" name="Text Box 74"/>
              <p:cNvSpPr txBox="1">
                <a:spLocks noChangeArrowheads="1"/>
              </p:cNvSpPr>
              <p:nvPr/>
            </p:nvSpPr>
            <p:spPr bwMode="auto">
              <a:xfrm>
                <a:off x="3141032" y="5264524"/>
                <a:ext cx="4145687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“boy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b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 </a:t>
                </a:r>
                <a:r>
                  <a:rPr lang="en-US" altLang="en-US" sz="2800" dirty="0" smtClean="0"/>
                  <a:t>loves some girl”.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87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41032" y="5264524"/>
                <a:ext cx="4145687" cy="523220"/>
              </a:xfrm>
              <a:prstGeom prst="rect">
                <a:avLst/>
              </a:prstGeom>
              <a:blipFill>
                <a:blip r:embed="rId16"/>
                <a:stretch>
                  <a:fillRect t="-12941" r="-2059" b="-3411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88" name="Text Box 74"/>
              <p:cNvSpPr txBox="1">
                <a:spLocks noChangeArrowheads="1"/>
              </p:cNvSpPr>
              <p:nvPr/>
            </p:nvSpPr>
            <p:spPr bwMode="auto">
              <a:xfrm>
                <a:off x="3141032" y="5700355"/>
                <a:ext cx="4674678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“every boy loves </a:t>
                </a:r>
                <a:r>
                  <a:rPr lang="en-US" altLang="en-US" sz="2800" dirty="0"/>
                  <a:t>some girl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88" name="Text Box 7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3141032" y="5700355"/>
                <a:ext cx="4674678" cy="523220"/>
              </a:xfrm>
              <a:prstGeom prst="rect">
                <a:avLst/>
              </a:prstGeom>
              <a:blipFill>
                <a:blip r:embed="rId17"/>
                <a:stretch>
                  <a:fillRect t="-11628" r="-1695" b="-31395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9" name="Rectangle 88"/>
          <p:cNvSpPr/>
          <p:nvPr/>
        </p:nvSpPr>
        <p:spPr>
          <a:xfrm>
            <a:off x="838200" y="3657600"/>
            <a:ext cx="2206416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en-US" sz="2800" dirty="0" smtClean="0">
                <a:solidFill>
                  <a:schemeClr val="accent2"/>
                </a:solidFill>
              </a:rPr>
              <a:t>Loves(</a:t>
            </a:r>
            <a:r>
              <a:rPr lang="en-US" altLang="en-US" sz="2800" dirty="0">
                <a:solidFill>
                  <a:schemeClr val="accent1"/>
                </a:solidFill>
              </a:rPr>
              <a:t>b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, </a:t>
            </a:r>
            <a:r>
              <a:rPr lang="en-US" altLang="en-US" sz="2800" dirty="0">
                <a:solidFill>
                  <a:schemeClr val="accent1"/>
                </a:solidFill>
              </a:rPr>
              <a:t>g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)</a:t>
            </a:r>
            <a:endParaRPr lang="en-US" altLang="en-US" sz="2800" dirty="0"/>
          </a:p>
        </p:txBody>
      </p:sp>
      <p:sp>
        <p:nvSpPr>
          <p:cNvPr id="90" name="Text Box 74"/>
          <p:cNvSpPr txBox="1">
            <a:spLocks noChangeArrowheads="1"/>
          </p:cNvSpPr>
          <p:nvPr/>
        </p:nvSpPr>
        <p:spPr bwMode="auto">
          <a:xfrm>
            <a:off x="1856842" y="762000"/>
            <a:ext cx="2779928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b</a:t>
            </a:r>
            <a:r>
              <a:rPr lang="en-US" altLang="en-US" dirty="0">
                <a:solidFill>
                  <a:schemeClr val="accent2"/>
                </a:solidFill>
              </a:rPr>
              <a:t>, Loves(b, </a:t>
            </a:r>
            <a:r>
              <a:rPr lang="en-US" altLang="en-US" dirty="0" smtClean="0">
                <a:solidFill>
                  <a:schemeClr val="accent2"/>
                </a:solidFill>
              </a:rPr>
              <a:t>g)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91" name="AutoShape 8"/>
          <p:cNvSpPr>
            <a:spLocks noChangeArrowheads="1"/>
          </p:cNvSpPr>
          <p:nvPr/>
        </p:nvSpPr>
        <p:spPr bwMode="auto">
          <a:xfrm>
            <a:off x="1295400" y="2360992"/>
            <a:ext cx="7391400" cy="1220408"/>
          </a:xfrm>
          <a:prstGeom prst="wedgeRectCallout">
            <a:avLst>
              <a:gd name="adj1" fmla="val -53415"/>
              <a:gd name="adj2" fmla="val -49613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/>
              <a:t>Build understanding by building the statement backwards.</a:t>
            </a:r>
            <a:br>
              <a:rPr lang="en-CA" altLang="en-US" sz="2400" dirty="0" smtClean="0"/>
            </a:br>
            <a:r>
              <a:rPr lang="en-CA" altLang="en-US" sz="2400" dirty="0" smtClean="0"/>
              <a:t>What does each subsequence say about its free variables.</a:t>
            </a:r>
            <a:br>
              <a:rPr lang="en-CA" altLang="en-US" sz="2400" dirty="0" smtClean="0"/>
            </a:br>
            <a:r>
              <a:rPr lang="en-CA" altLang="en-US" sz="2400" dirty="0" smtClean="0"/>
              <a:t>(with </a:t>
            </a:r>
            <a:r>
              <a:rPr lang="en-CA" altLang="en-US" sz="2400" dirty="0"/>
              <a:t>little emphasis </a:t>
            </a:r>
            <a:r>
              <a:rPr lang="en-CA" altLang="en-US" sz="2400" dirty="0" smtClean="0"/>
              <a:t>on the bound variables.) 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13751087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85" grpId="0"/>
      <p:bldP spid="86" grpId="0"/>
      <p:bldP spid="87" grpId="0"/>
      <p:bldP spid="88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8763000" cy="1143000"/>
          </a:xfrm>
        </p:spPr>
        <p:txBody>
          <a:bodyPr/>
          <a:lstStyle/>
          <a:p>
            <a:pPr eaLnBrk="1" hangingPunct="1"/>
            <a:r>
              <a:rPr lang="en-US" altLang="en-US" sz="4700" smtClean="0"/>
              <a:t>The Time Complexity</a:t>
            </a:r>
          </a:p>
        </p:txBody>
      </p:sp>
      <p:sp>
        <p:nvSpPr>
          <p:cNvPr id="118787" name="Rectangle 3"/>
          <p:cNvSpPr>
            <a:spLocks noChangeArrowheads="1"/>
          </p:cNvSpPr>
          <p:nvPr/>
        </p:nvSpPr>
        <p:spPr bwMode="auto">
          <a:xfrm>
            <a:off x="381000" y="990600"/>
            <a:ext cx="861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minimum time needed by an algorithm to solve it.</a:t>
            </a:r>
          </a:p>
        </p:txBody>
      </p:sp>
      <p:sp>
        <p:nvSpPr>
          <p:cNvPr id="985093" name="Rectangle 5"/>
          <p:cNvSpPr>
            <a:spLocks noChangeArrowheads="1"/>
          </p:cNvSpPr>
          <p:nvPr/>
        </p:nvSpPr>
        <p:spPr bwMode="auto">
          <a:xfrm>
            <a:off x="609600" y="5486400"/>
            <a:ext cx="9601200" cy="38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Eg:</a:t>
            </a:r>
            <a:r>
              <a:rPr lang="en-US" altLang="en-US" sz="3000">
                <a:solidFill>
                  <a:srgbClr val="00FFFF"/>
                </a:solidFill>
              </a:rPr>
              <a:t> </a:t>
            </a:r>
            <a:r>
              <a:rPr lang="en-US" altLang="en-US" sz="3000"/>
              <a:t>No algorithm can sort </a:t>
            </a:r>
            <a:r>
              <a:rPr lang="en-US" altLang="en-US" sz="3000">
                <a:solidFill>
                  <a:srgbClr val="00FFFF"/>
                </a:solidFill>
              </a:rPr>
              <a:t>N</a:t>
            </a:r>
            <a:r>
              <a:rPr lang="en-US" altLang="en-US" sz="3000"/>
              <a:t> values </a:t>
            </a:r>
            <a:br>
              <a:rPr lang="en-US" altLang="en-US" sz="3000"/>
            </a:br>
            <a:r>
              <a:rPr lang="en-US" altLang="en-US" sz="3000"/>
              <a:t>   in </a:t>
            </a:r>
            <a:r>
              <a:rPr lang="en-US" altLang="en-US" sz="3000">
                <a:solidFill>
                  <a:srgbClr val="00FFFF"/>
                </a:solidFill>
              </a:rPr>
              <a:t>T</a:t>
            </a:r>
            <a:r>
              <a:rPr lang="en-US" altLang="en-US" sz="3000" baseline="-25000">
                <a:solidFill>
                  <a:srgbClr val="00FFFF"/>
                </a:solidFill>
              </a:rPr>
              <a:t>lower</a:t>
            </a:r>
            <a:r>
              <a:rPr lang="en-US" altLang="en-US" sz="3000">
                <a:solidFill>
                  <a:srgbClr val="00FFFF"/>
                </a:solidFill>
              </a:rPr>
              <a:t> = sqrt(N)</a:t>
            </a:r>
            <a:r>
              <a:rPr lang="en-US" altLang="en-US" sz="3000"/>
              <a:t> time.</a:t>
            </a:r>
          </a:p>
        </p:txBody>
      </p:sp>
      <p:sp>
        <p:nvSpPr>
          <p:cNvPr id="35846" name="Rectangle 6"/>
          <p:cNvSpPr>
            <a:spLocks noChangeArrowheads="1"/>
          </p:cNvSpPr>
          <p:nvPr/>
        </p:nvSpPr>
        <p:spPr bwMode="auto">
          <a:xfrm>
            <a:off x="533400" y="3657600"/>
            <a:ext cx="7467600" cy="182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But for every algorithm, there is at least one instance </a:t>
            </a:r>
            <a:r>
              <a:rPr lang="en-US" altLang="en-US" sz="3000">
                <a:solidFill>
                  <a:srgbClr val="00FFFF"/>
                </a:solidFill>
              </a:rPr>
              <a:t>I</a:t>
            </a:r>
            <a:r>
              <a:rPr lang="en-US" altLang="en-US" sz="3000"/>
              <a:t> for which either the algorithm gives the wrong answer or it runs in too much time.</a:t>
            </a:r>
          </a:p>
        </p:txBody>
      </p:sp>
      <p:sp>
        <p:nvSpPr>
          <p:cNvPr id="118790" name="Rectangle 4"/>
          <p:cNvSpPr>
            <a:spLocks noChangeArrowheads="1"/>
          </p:cNvSpPr>
          <p:nvPr/>
        </p:nvSpPr>
        <p:spPr bwMode="auto">
          <a:xfrm>
            <a:off x="441325" y="2286000"/>
            <a:ext cx="9007475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Time </a:t>
            </a:r>
            <a:r>
              <a:rPr lang="en-US" altLang="en-US" sz="3000">
                <a:solidFill>
                  <a:srgbClr val="00FFFF"/>
                </a:solidFill>
              </a:rPr>
              <a:t>T</a:t>
            </a:r>
            <a:r>
              <a:rPr lang="en-US" altLang="en-US" sz="3000" baseline="-25000">
                <a:solidFill>
                  <a:srgbClr val="00FFFF"/>
                </a:solidFill>
              </a:rPr>
              <a:t>lower</a:t>
            </a:r>
            <a:r>
              <a:rPr lang="en-US" altLang="en-US" sz="3000">
                <a:solidFill>
                  <a:srgbClr val="00FFFF"/>
                </a:solidFill>
              </a:rPr>
              <a:t>(n)</a:t>
            </a:r>
            <a:r>
              <a:rPr lang="en-US" altLang="en-US" sz="3000"/>
              <a:t> is a lower bound for problem p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      if no algorithm solves the problem faster.</a:t>
            </a:r>
          </a:p>
        </p:txBody>
      </p:sp>
      <p:sp>
        <p:nvSpPr>
          <p:cNvPr id="118791" name="Rectangle 6"/>
          <p:cNvSpPr>
            <a:spLocks noChangeArrowheads="1"/>
          </p:cNvSpPr>
          <p:nvPr/>
        </p:nvSpPr>
        <p:spPr bwMode="auto">
          <a:xfrm>
            <a:off x="457200" y="1736725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8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8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0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50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50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5093" grpId="0" autoUpdateAnimBg="0"/>
      <p:bldP spid="35846" grpId="0"/>
    </p:bld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ChangeArrowheads="1"/>
          </p:cNvSpPr>
          <p:nvPr/>
        </p:nvSpPr>
        <p:spPr bwMode="auto">
          <a:xfrm>
            <a:off x="1066800" y="2743200"/>
            <a:ext cx="76200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A,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I,  A(I)=P(I)   and   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£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upper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34819" name="Rectangle 3"/>
          <p:cNvSpPr>
            <a:spLocks noChangeArrowheads="1"/>
          </p:cNvSpPr>
          <p:nvPr/>
        </p:nvSpPr>
        <p:spPr bwMode="auto">
          <a:xfrm>
            <a:off x="1066800" y="3962400"/>
            <a:ext cx="7616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A,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I,  A(I) </a:t>
            </a:r>
            <a:r>
              <a:rPr lang="en-US" altLang="en-US" sz="3000">
                <a:solidFill>
                  <a:schemeClr val="accent2"/>
                </a:solidFill>
                <a:latin typeface="Garamond" pitchFamily="18" charset="0"/>
              </a:rPr>
              <a:t>≠</a:t>
            </a:r>
            <a:r>
              <a:rPr lang="en-US" altLang="en-US" sz="3000">
                <a:solidFill>
                  <a:schemeClr val="accent2"/>
                </a:solidFill>
              </a:rPr>
              <a:t> P(I)  or    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lower</a:t>
            </a:r>
            <a:r>
              <a:rPr lang="en-US" altLang="en-US" sz="3000">
                <a:solidFill>
                  <a:schemeClr val="accent2"/>
                </a:solidFill>
              </a:rPr>
              <a:t>(|I|)</a:t>
            </a:r>
          </a:p>
        </p:txBody>
      </p:sp>
      <p:sp>
        <p:nvSpPr>
          <p:cNvPr id="119812" name="Rectangle 4"/>
          <p:cNvSpPr>
            <a:spLocks noChangeArrowheads="1"/>
          </p:cNvSpPr>
          <p:nvPr/>
        </p:nvSpPr>
        <p:spPr bwMode="auto">
          <a:xfrm>
            <a:off x="609600" y="3473450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  <p:sp>
        <p:nvSpPr>
          <p:cNvPr id="119813" name="Rectangle 5"/>
          <p:cNvSpPr>
            <a:spLocks noChangeArrowheads="1"/>
          </p:cNvSpPr>
          <p:nvPr/>
        </p:nvSpPr>
        <p:spPr bwMode="auto">
          <a:xfrm>
            <a:off x="609600" y="2133600"/>
            <a:ext cx="2354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Upper Bound:</a:t>
            </a:r>
          </a:p>
        </p:txBody>
      </p:sp>
      <p:sp>
        <p:nvSpPr>
          <p:cNvPr id="119814" name="Rectangle 6"/>
          <p:cNvSpPr>
            <a:spLocks noGrp="1" noChangeArrowheads="1"/>
          </p:cNvSpPr>
          <p:nvPr>
            <p:ph type="title"/>
          </p:nvPr>
        </p:nvSpPr>
        <p:spPr>
          <a:xfrm>
            <a:off x="152400" y="1524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700" smtClean="0"/>
              <a:t>The Time Complexity</a:t>
            </a:r>
          </a:p>
        </p:txBody>
      </p:sp>
      <p:sp>
        <p:nvSpPr>
          <p:cNvPr id="119815" name="Rectangle 7"/>
          <p:cNvSpPr>
            <a:spLocks noChangeArrowheads="1"/>
          </p:cNvSpPr>
          <p:nvPr/>
        </p:nvSpPr>
        <p:spPr bwMode="auto">
          <a:xfrm>
            <a:off x="381000" y="990600"/>
            <a:ext cx="8610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minimum time needed by an algorithm to solve it.</a:t>
            </a:r>
          </a:p>
        </p:txBody>
      </p:sp>
      <p:sp>
        <p:nvSpPr>
          <p:cNvPr id="34826" name="Oval 10"/>
          <p:cNvSpPr>
            <a:spLocks noChangeArrowheads="1"/>
          </p:cNvSpPr>
          <p:nvPr/>
        </p:nvSpPr>
        <p:spPr bwMode="auto">
          <a:xfrm>
            <a:off x="3124200" y="6019800"/>
            <a:ext cx="1219200" cy="4572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34827" name="Oval 11"/>
          <p:cNvSpPr>
            <a:spLocks noChangeArrowheads="1"/>
          </p:cNvSpPr>
          <p:nvPr/>
        </p:nvSpPr>
        <p:spPr bwMode="auto">
          <a:xfrm>
            <a:off x="6604000" y="2667000"/>
            <a:ext cx="457200" cy="1981200"/>
          </a:xfrm>
          <a:prstGeom prst="ellipse">
            <a:avLst/>
          </a:prstGeom>
          <a:noFill/>
          <a:ln w="254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" name="AutoShape 38"/>
          <p:cNvSpPr>
            <a:spLocks noChangeArrowheads="1"/>
          </p:cNvSpPr>
          <p:nvPr/>
        </p:nvSpPr>
        <p:spPr bwMode="auto">
          <a:xfrm>
            <a:off x="1600200" y="5410200"/>
            <a:ext cx="7467600" cy="1219200"/>
          </a:xfrm>
          <a:prstGeom prst="wedgeRoundRectCallout">
            <a:avLst>
              <a:gd name="adj1" fmla="val -56468"/>
              <a:gd name="adj2" fmla="val -20370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“There is"and “there isn’t a faster algorithm”</a:t>
            </a:r>
            <a:br>
              <a:rPr lang="en-US" altLang="en-US" sz="3000"/>
            </a:br>
            <a:r>
              <a:rPr lang="en-US" altLang="en-US" sz="3000"/>
              <a:t>are almost negations of each other.</a:t>
            </a:r>
          </a:p>
        </p:txBody>
      </p:sp>
      <p:grpSp>
        <p:nvGrpSpPr>
          <p:cNvPr id="119819" name="Group 16"/>
          <p:cNvGrpSpPr>
            <a:grpSpLocks/>
          </p:cNvGrpSpPr>
          <p:nvPr/>
        </p:nvGrpSpPr>
        <p:grpSpPr bwMode="auto">
          <a:xfrm flipH="1">
            <a:off x="685800" y="5486400"/>
            <a:ext cx="401638" cy="1143000"/>
            <a:chOff x="5760" y="720"/>
            <a:chExt cx="1021" cy="2477"/>
          </a:xfrm>
        </p:grpSpPr>
        <p:grpSp>
          <p:nvGrpSpPr>
            <p:cNvPr id="119820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19824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5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6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7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8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9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19821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19822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23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4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4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19" grpId="0"/>
      <p:bldP spid="34826" grpId="0" animBg="1"/>
      <p:bldP spid="34827" grpId="0" animBg="1"/>
      <p:bldP spid="12" grpId="0" animBg="1"/>
    </p:bld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4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0835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086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0868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0869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7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7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7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7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8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088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0836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0851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0860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1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2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3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4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6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852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085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59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853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0854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55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56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085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724400" cy="1219200"/>
          </a:xfrm>
          <a:prstGeom prst="wedgeRoundRectCallout">
            <a:avLst>
              <a:gd name="adj1" fmla="val -78977"/>
              <a:gd name="adj2" fmla="val -30977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How does </a:t>
            </a:r>
            <a:br>
              <a:rPr lang="en-US" altLang="en-US" sz="3000"/>
            </a:br>
            <a:r>
              <a:rPr lang="en-US" altLang="en-US" sz="3000"/>
              <a:t>the proof game go?</a:t>
            </a:r>
            <a:endParaRPr lang="en-US" altLang="en-US"/>
          </a:p>
        </p:txBody>
      </p:sp>
      <p:grpSp>
        <p:nvGrpSpPr>
          <p:cNvPr id="120838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0841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0845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46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47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48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49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50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0842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0843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0844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0839" name="Rectangle 39"/>
          <p:cNvSpPr>
            <a:spLocks noChangeArrowheads="1"/>
          </p:cNvSpPr>
          <p:nvPr/>
        </p:nvSpPr>
        <p:spPr bwMode="auto">
          <a:xfrm>
            <a:off x="914400" y="1447800"/>
            <a:ext cx="7826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A,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I, [ A(I)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chemeClr val="accent2"/>
                </a:solidFill>
              </a:rPr>
              <a:t> P(I)  or    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lower</a:t>
            </a:r>
            <a:r>
              <a:rPr lang="en-US" altLang="en-US" sz="3000">
                <a:solidFill>
                  <a:schemeClr val="accent2"/>
                </a:solidFill>
              </a:rPr>
              <a:t>(|I|)]</a:t>
            </a:r>
          </a:p>
        </p:txBody>
      </p:sp>
      <p:sp>
        <p:nvSpPr>
          <p:cNvPr id="120840" name="Rectangle 2"/>
          <p:cNvSpPr>
            <a:spLocks noChangeArrowheads="1"/>
          </p:cNvSpPr>
          <p:nvPr/>
        </p:nvSpPr>
        <p:spPr bwMode="auto">
          <a:xfrm>
            <a:off x="457200" y="838200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ChangeArrowheads="1"/>
          </p:cNvSpPr>
          <p:nvPr/>
        </p:nvSpPr>
        <p:spPr bwMode="auto">
          <a:xfrm>
            <a:off x="457200" y="838200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  <p:sp>
        <p:nvSpPr>
          <p:cNvPr id="121859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1860" name="Group 4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1882" name="Freeform 5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1883" name="Group 6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1884" name="Freeform 7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5" name="Freeform 8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6" name="Freeform 9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7" name="Freeform 10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8" name="Freeform 11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9" name="Freeform 12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90" name="Freeform 13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91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9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9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9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95" name="Oval 18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1896" name="Oval 19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1861" name="Group 20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1866" name="Group 21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1875" name="Freeform 22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6" name="Freeform 23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7" name="Freeform 24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8" name="Freeform 25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9" name="Freeform 26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0" name="Freeform 27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81" name="Freeform 28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1867" name="Group 29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1873" name="Freeform 30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1874" name="Freeform 31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1868" name="Group 32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1869" name="Oval 33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7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7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187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91269" name="AutoShape 37"/>
          <p:cNvSpPr>
            <a:spLocks noChangeArrowheads="1"/>
          </p:cNvSpPr>
          <p:nvPr/>
        </p:nvSpPr>
        <p:spPr bwMode="auto">
          <a:xfrm>
            <a:off x="2590800" y="4267200"/>
            <a:ext cx="4724400" cy="1600200"/>
          </a:xfrm>
          <a:prstGeom prst="wedgeRoundRectCallout">
            <a:avLst>
              <a:gd name="adj1" fmla="val -83264"/>
              <a:gd name="adj2" fmla="val -629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 win if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on input </a:t>
            </a:r>
            <a:r>
              <a:rPr lang="en-US" altLang="en-US" sz="3000">
                <a:solidFill>
                  <a:srgbClr val="00FFFF"/>
                </a:solidFill>
              </a:rPr>
              <a:t>I</a:t>
            </a:r>
            <a:r>
              <a:rPr lang="en-US" altLang="en-US" sz="3000"/>
              <a:t> gives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the wrong output or </a:t>
            </a:r>
          </a:p>
          <a:p>
            <a:pPr lvl="1" eaLnBrk="1" hangingPunct="1">
              <a:spcBef>
                <a:spcPct val="0"/>
              </a:spcBef>
              <a:buFontTx/>
              <a:buChar char="•"/>
            </a:pPr>
            <a:r>
              <a:rPr lang="en-US" altLang="en-US" sz="3000"/>
              <a:t>runs slow.</a:t>
            </a:r>
          </a:p>
        </p:txBody>
      </p:sp>
      <p:sp>
        <p:nvSpPr>
          <p:cNvPr id="121863" name="Rectangle 39"/>
          <p:cNvSpPr>
            <a:spLocks noChangeArrowheads="1"/>
          </p:cNvSpPr>
          <p:nvPr/>
        </p:nvSpPr>
        <p:spPr bwMode="auto">
          <a:xfrm>
            <a:off x="914400" y="1447800"/>
            <a:ext cx="7826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A,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I, [ A(I)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chemeClr val="accent2"/>
                </a:solidFill>
              </a:rPr>
              <a:t> P(I)  or    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lower</a:t>
            </a:r>
            <a:r>
              <a:rPr lang="en-US" altLang="en-US" sz="3000">
                <a:solidFill>
                  <a:schemeClr val="accent2"/>
                </a:solidFill>
              </a:rPr>
              <a:t>(|I|)]</a:t>
            </a:r>
          </a:p>
        </p:txBody>
      </p:sp>
      <p:sp>
        <p:nvSpPr>
          <p:cNvPr id="991273" name="AutoShape 41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have an algorithm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that I claim works and is fast.</a:t>
            </a:r>
            <a:endParaRPr lang="en-US" altLang="en-US"/>
          </a:p>
        </p:txBody>
      </p:sp>
      <p:sp>
        <p:nvSpPr>
          <p:cNvPr id="991274" name="AutoShape 42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-81185"/>
              <a:gd name="adj2" fmla="val 3381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Oh yeah, I have an input </a:t>
            </a:r>
            <a:r>
              <a:rPr lang="en-US" altLang="en-US" sz="3000">
                <a:solidFill>
                  <a:srgbClr val="00FFFF"/>
                </a:solidFill>
              </a:rPr>
              <a:t>I</a:t>
            </a:r>
            <a:r>
              <a:rPr lang="en-US" altLang="en-US" sz="3000"/>
              <a:t> for which it does not .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12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12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9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1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1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1269" grpId="0" animBg="1" autoUpdateAnimBg="0"/>
      <p:bldP spid="991273" grpId="0" animBg="1" autoUpdateAnimBg="0"/>
      <p:bldP spid="991274" grpId="0" animBg="1" autoUpdateAnimBg="0"/>
    </p:bld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ChangeArrowheads="1"/>
          </p:cNvSpPr>
          <p:nvPr/>
        </p:nvSpPr>
        <p:spPr bwMode="auto">
          <a:xfrm>
            <a:off x="457200" y="838200"/>
            <a:ext cx="2397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Bound:</a:t>
            </a:r>
          </a:p>
        </p:txBody>
      </p:sp>
      <p:sp>
        <p:nvSpPr>
          <p:cNvPr id="122883" name="Rectangle 3"/>
          <p:cNvSpPr>
            <a:spLocks noGrp="1" noChangeArrowheads="1"/>
          </p:cNvSpPr>
          <p:nvPr>
            <p:ph type="title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2884" name="Group 4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2905" name="Freeform 5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906" name="Group 6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2907" name="Freeform 7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8" name="Freeform 8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9" name="Freeform 9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0" name="Freeform 10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1" name="Freeform 11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2" name="Freeform 12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3" name="Freeform 13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4" name="Oval 14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91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91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91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918" name="Oval 18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2919" name="Oval 19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2885" name="Group 20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2889" name="Group 21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2898" name="Freeform 22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99" name="Freeform 23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0" name="Freeform 24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1" name="Freeform 25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2" name="Freeform 26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3" name="Freeform 27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4" name="Freeform 28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890" name="Group 29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2896" name="Freeform 30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897" name="Freeform 31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2891" name="Group 32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2892" name="Oval 33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89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89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289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2886" name="Rectangle 38"/>
          <p:cNvSpPr>
            <a:spLocks noChangeArrowheads="1"/>
          </p:cNvSpPr>
          <p:nvPr/>
        </p:nvSpPr>
        <p:spPr bwMode="auto">
          <a:xfrm>
            <a:off x="914400" y="1447800"/>
            <a:ext cx="78263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>
                <a:solidFill>
                  <a:schemeClr val="accent2"/>
                </a:solidFill>
              </a:rPr>
              <a:t>A,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>
                <a:solidFill>
                  <a:schemeClr val="accent2"/>
                </a:solidFill>
              </a:rPr>
              <a:t>I, [ A(I)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>
                <a:solidFill>
                  <a:schemeClr val="accent2"/>
                </a:solidFill>
              </a:rPr>
              <a:t> P(I)  or    Time(A,I) </a:t>
            </a: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³</a:t>
            </a:r>
            <a:r>
              <a:rPr lang="en-US" altLang="en-US" sz="3000">
                <a:solidFill>
                  <a:schemeClr val="accent2"/>
                </a:solidFill>
              </a:rPr>
              <a:t> T</a:t>
            </a:r>
            <a:r>
              <a:rPr lang="en-US" altLang="en-US" sz="3000" baseline="-25000">
                <a:solidFill>
                  <a:schemeClr val="accent2"/>
                </a:solidFill>
              </a:rPr>
              <a:t>lower</a:t>
            </a:r>
            <a:r>
              <a:rPr lang="en-US" altLang="en-US" sz="3000">
                <a:solidFill>
                  <a:schemeClr val="accent2"/>
                </a:solidFill>
              </a:rPr>
              <a:t>(|I|)]</a:t>
            </a:r>
          </a:p>
        </p:txBody>
      </p:sp>
      <p:sp>
        <p:nvSpPr>
          <p:cNvPr id="122887" name="AutoShape 40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have an algorithm </a:t>
            </a:r>
            <a:r>
              <a:rPr lang="en-US" altLang="en-US" sz="3000">
                <a:solidFill>
                  <a:srgbClr val="00FFFF"/>
                </a:solidFill>
              </a:rPr>
              <a:t>A</a:t>
            </a:r>
            <a:r>
              <a:rPr lang="en-US" altLang="en-US" sz="3000"/>
              <a:t> that I claim works and is fast.</a:t>
            </a:r>
            <a:endParaRPr lang="en-US" altLang="en-US"/>
          </a:p>
        </p:txBody>
      </p:sp>
      <p:sp>
        <p:nvSpPr>
          <p:cNvPr id="39944" name="AutoShape 41"/>
          <p:cNvSpPr>
            <a:spLocks noChangeArrowheads="1"/>
          </p:cNvSpPr>
          <p:nvPr/>
        </p:nvSpPr>
        <p:spPr bwMode="auto">
          <a:xfrm>
            <a:off x="2362200" y="3124200"/>
            <a:ext cx="5029200" cy="2057400"/>
          </a:xfrm>
          <a:prstGeom prst="wedgeRoundRectCallout">
            <a:avLst>
              <a:gd name="adj1" fmla="val -76736"/>
              <a:gd name="adj2" fmla="val -964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Lower bounds are very hard to prove, because I must consider </a:t>
            </a:r>
            <a:r>
              <a:rPr lang="en-US" altLang="en-US" sz="3000">
                <a:solidFill>
                  <a:schemeClr val="hlink"/>
                </a:solidFill>
              </a:rPr>
              <a:t>every</a:t>
            </a:r>
            <a:r>
              <a:rPr lang="en-US" altLang="en-US" sz="3000"/>
              <a:t> algorithm </a:t>
            </a:r>
            <a:br>
              <a:rPr lang="en-US" altLang="en-US" sz="3000"/>
            </a:br>
            <a:r>
              <a:rPr lang="en-US" altLang="en-US" sz="3000"/>
              <a:t>no matter how strange.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9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944" grpId="0" animBg="1"/>
    </p:bld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3907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3908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3909" name="Line 6"/>
          <p:cNvSpPr>
            <a:spLocks noChangeShapeType="1"/>
          </p:cNvSpPr>
          <p:nvPr/>
        </p:nvSpPr>
        <p:spPr bwMode="auto">
          <a:xfrm>
            <a:off x="8534400" y="17240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3910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3911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700088"/>
            <a:ext cx="7924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999443" name="Rectangle 19"/>
          <p:cNvSpPr>
            <a:spLocks noChangeArrowheads="1"/>
          </p:cNvSpPr>
          <p:nvPr/>
        </p:nvSpPr>
        <p:spPr bwMode="auto">
          <a:xfrm>
            <a:off x="952500" y="1143000"/>
            <a:ext cx="67167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    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       A(I)=P(I) &amp;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endParaRPr lang="en-US" altLang="en-US" sz="28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23914" name="Rectangle 3"/>
          <p:cNvSpPr>
            <a:spLocks noChangeArrowheads="1"/>
          </p:cNvSpPr>
          <p:nvPr/>
        </p:nvSpPr>
        <p:spPr bwMode="auto">
          <a:xfrm>
            <a:off x="152400" y="-762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The Time Complexity</a:t>
            </a:r>
          </a:p>
        </p:txBody>
      </p:sp>
      <p:grpSp>
        <p:nvGrpSpPr>
          <p:cNvPr id="123915" name="Group 5"/>
          <p:cNvGrpSpPr>
            <a:grpSpLocks/>
          </p:cNvGrpSpPr>
          <p:nvPr/>
        </p:nvGrpSpPr>
        <p:grpSpPr bwMode="auto">
          <a:xfrm>
            <a:off x="533400" y="3657600"/>
            <a:ext cx="1447800" cy="2133600"/>
            <a:chOff x="2013" y="2206"/>
            <a:chExt cx="679" cy="1010"/>
          </a:xfrm>
        </p:grpSpPr>
        <p:sp>
          <p:nvSpPr>
            <p:cNvPr id="123949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950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3951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2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3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4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5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6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7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8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59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60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61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62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3963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3916" name="Group 21"/>
          <p:cNvGrpSpPr>
            <a:grpSpLocks/>
          </p:cNvGrpSpPr>
          <p:nvPr/>
        </p:nvGrpSpPr>
        <p:grpSpPr bwMode="auto">
          <a:xfrm flipH="1">
            <a:off x="7848600" y="2535238"/>
            <a:ext cx="1347788" cy="2341562"/>
            <a:chOff x="4560" y="1645"/>
            <a:chExt cx="849" cy="1475"/>
          </a:xfrm>
        </p:grpSpPr>
        <p:grpSp>
          <p:nvGrpSpPr>
            <p:cNvPr id="12393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394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93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394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93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393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3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3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393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vert="eaVert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743200" y="1828800"/>
            <a:ext cx="4572000" cy="685800"/>
          </a:xfrm>
          <a:prstGeom prst="wedgeRoundRectCallout">
            <a:avLst>
              <a:gd name="adj1" fmla="val -83125"/>
              <a:gd name="adj2" fmla="val 28472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Great, but which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/>
              <a:t>?</a:t>
            </a:r>
            <a:br>
              <a:rPr lang="en-US" altLang="en-US" sz="3000"/>
            </a:br>
            <a:endParaRPr lang="en-US" altLang="en-US"/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76400" y="2895600"/>
            <a:ext cx="6172200" cy="1676400"/>
          </a:xfrm>
          <a:prstGeom prst="wedgeRoundRectCallout">
            <a:avLst>
              <a:gd name="adj1" fmla="val -57667"/>
              <a:gd name="adj2" fmla="val 2594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want to prove the statement is true</a:t>
            </a:r>
            <a:br>
              <a:rPr lang="en-US" altLang="en-US" sz="3000"/>
            </a:br>
            <a:r>
              <a:rPr lang="en-US" altLang="en-US" sz="3000"/>
              <a:t>so I will come up with it.</a:t>
            </a:r>
            <a:br>
              <a:rPr lang="en-US" altLang="en-US" sz="3000"/>
            </a:br>
            <a:r>
              <a:rPr lang="en-US" altLang="en-US" sz="3000">
                <a:solidFill>
                  <a:schemeClr val="accent2"/>
                </a:solidFill>
                <a:latin typeface="Symbol" pitchFamily="18" charset="2"/>
              </a:rPr>
              <a:t> $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endParaRPr lang="en-US" altLang="en-US" sz="3000"/>
          </a:p>
        </p:txBody>
      </p:sp>
      <p:grpSp>
        <p:nvGrpSpPr>
          <p:cNvPr id="123919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3923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3927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8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9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0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1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2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3924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3925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6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1447800" y="5105400"/>
            <a:ext cx="6858000" cy="1600200"/>
          </a:xfrm>
          <a:prstGeom prst="wedgeRoundRectCallout">
            <a:avLst>
              <a:gd name="adj1" fmla="val 44861"/>
              <a:gd name="adj2" fmla="val -11686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Wow. That’s not fair.</a:t>
            </a:r>
            <a:br>
              <a:rPr lang="en-US" altLang="en-US"/>
            </a:br>
            <a:r>
              <a:rPr lang="en-US" altLang="en-US"/>
              <a:t>A bigger 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/>
              <a:t> can always </a:t>
            </a:r>
            <a:br>
              <a:rPr lang="en-US" altLang="en-US"/>
            </a:br>
            <a:r>
              <a:rPr lang="en-US" altLang="en-US"/>
              <a:t>make the statement true.</a:t>
            </a:r>
          </a:p>
        </p:txBody>
      </p:sp>
      <p:sp>
        <p:nvSpPr>
          <p:cNvPr id="49220" name="Rectangle 68"/>
          <p:cNvSpPr>
            <a:spLocks noChangeArrowheads="1"/>
          </p:cNvSpPr>
          <p:nvPr/>
        </p:nvSpPr>
        <p:spPr bwMode="auto">
          <a:xfrm>
            <a:off x="2179638" y="1477963"/>
            <a:ext cx="7921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 c,</a:t>
            </a:r>
          </a:p>
        </p:txBody>
      </p:sp>
      <p:pic>
        <p:nvPicPr>
          <p:cNvPr id="123922" name="Picture 6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6325" y="25400"/>
            <a:ext cx="1685925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92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92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3" grpId="0"/>
      <p:bldP spid="989222" grpId="0" animBg="1" autoUpdateAnimBg="0"/>
      <p:bldP spid="54" grpId="0" animBg="1" autoUpdateAnimBg="0"/>
      <p:bldP spid="2" grpId="0" animBg="1" autoUpdateAnimBg="0"/>
      <p:bldP spid="49220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4931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496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4968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4969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7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7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7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7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8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498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4932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4951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4960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1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2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3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4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6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52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495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9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53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4954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55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56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495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219200"/>
          </a:xfrm>
          <a:prstGeom prst="wedgeRoundRectCallout">
            <a:avLst>
              <a:gd name="adj1" fmla="val -78968"/>
              <a:gd name="adj2" fmla="val -19139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Who goes first</a:t>
            </a:r>
            <a:br>
              <a:rPr lang="en-US" altLang="en-US" sz="3000"/>
            </a:br>
            <a:r>
              <a:rPr lang="en-US" altLang="en-US" sz="3000"/>
              <a:t>and why?</a:t>
            </a:r>
            <a:endParaRPr lang="en-US" altLang="en-US"/>
          </a:p>
        </p:txBody>
      </p:sp>
      <p:grpSp>
        <p:nvGrpSpPr>
          <p:cNvPr id="124934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4941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4945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6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7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8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9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50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4942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4943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4944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4935" name="Rectangle 10"/>
          <p:cNvSpPr>
            <a:spLocks noChangeArrowheads="1"/>
          </p:cNvSpPr>
          <p:nvPr/>
        </p:nvSpPr>
        <p:spPr bwMode="auto">
          <a:xfrm>
            <a:off x="457200" y="700088"/>
            <a:ext cx="7924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124936" name="Rectangle 19"/>
          <p:cNvSpPr>
            <a:spLocks noChangeArrowheads="1"/>
          </p:cNvSpPr>
          <p:nvPr/>
        </p:nvSpPr>
        <p:spPr bwMode="auto">
          <a:xfrm>
            <a:off x="952500" y="1143000"/>
            <a:ext cx="67167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    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       A(I)=P(I) &amp;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endParaRPr lang="en-US" altLang="en-US" sz="28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2590800" y="3733800"/>
            <a:ext cx="5029200" cy="2590800"/>
          </a:xfrm>
          <a:prstGeom prst="wedgeRoundRectCallout">
            <a:avLst>
              <a:gd name="adj1" fmla="val 53472"/>
              <a:gd name="adj2" fmla="val -5937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will let him choose any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/>
              <a:t>.</a:t>
            </a:r>
            <a:br>
              <a:rPr lang="en-US" altLang="en-US" sz="3000"/>
            </a:br>
            <a:r>
              <a:rPr lang="en-US" altLang="en-US" sz="3000"/>
              <a:t>Even </a:t>
            </a:r>
            <a:r>
              <a:rPr lang="en-US" altLang="en-US" sz="3000">
                <a:solidFill>
                  <a:schemeClr val="accent2"/>
                </a:solidFill>
              </a:rPr>
              <a:t>c=1000</a:t>
            </a:r>
            <a:r>
              <a:rPr lang="en-US" altLang="en-US" sz="3000"/>
              <a:t> if he wants.</a:t>
            </a:r>
            <a:br>
              <a:rPr lang="en-US" altLang="en-US" sz="3000"/>
            </a:br>
            <a:r>
              <a:rPr lang="en-US" altLang="en-US" sz="3000"/>
              <a:t>But this fixed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/>
              <a:t> must work for all inputs. </a:t>
            </a:r>
            <a:br>
              <a:rPr lang="en-US" altLang="en-US" sz="3000"/>
            </a:br>
            <a:r>
              <a:rPr lang="en-US" altLang="en-US" sz="3000"/>
              <a:t>So I should go second. </a:t>
            </a:r>
            <a:br>
              <a:rPr lang="en-US" altLang="en-US" sz="3000"/>
            </a:br>
            <a:endParaRPr lang="en-US" altLang="en-US"/>
          </a:p>
        </p:txBody>
      </p:sp>
      <p:sp>
        <p:nvSpPr>
          <p:cNvPr id="145466" name="Rectangle 58"/>
          <p:cNvSpPr>
            <a:spLocks noChangeArrowheads="1"/>
          </p:cNvSpPr>
          <p:nvPr/>
        </p:nvSpPr>
        <p:spPr bwMode="auto">
          <a:xfrm>
            <a:off x="1600200" y="1096963"/>
            <a:ext cx="7921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 c,</a:t>
            </a:r>
          </a:p>
        </p:txBody>
      </p:sp>
      <p:sp>
        <p:nvSpPr>
          <p:cNvPr id="145467" name="Rectangle 59"/>
          <p:cNvSpPr>
            <a:spLocks noChangeArrowheads="1"/>
          </p:cNvSpPr>
          <p:nvPr/>
        </p:nvSpPr>
        <p:spPr bwMode="auto">
          <a:xfrm>
            <a:off x="2179638" y="1477963"/>
            <a:ext cx="7921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 c,</a:t>
            </a:r>
          </a:p>
        </p:txBody>
      </p:sp>
      <p:pic>
        <p:nvPicPr>
          <p:cNvPr id="124940" name="Picture 6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6325" y="25400"/>
            <a:ext cx="1685925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54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54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54" grpId="0" animBg="1" autoUpdateAnimBg="0"/>
      <p:bldP spid="145466" grpId="0"/>
      <p:bldP spid="145467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5955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599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599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599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9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600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600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600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600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600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5956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597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598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7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598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8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7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597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597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597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598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5957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1219200"/>
          </a:xfrm>
          <a:prstGeom prst="wedgeRoundRectCallout">
            <a:avLst>
              <a:gd name="adj1" fmla="val -78968"/>
              <a:gd name="adj2" fmla="val -19139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Who goes first</a:t>
            </a:r>
            <a:br>
              <a:rPr lang="en-US" altLang="en-US" sz="3000"/>
            </a:br>
            <a:r>
              <a:rPr lang="en-US" altLang="en-US" sz="3000"/>
              <a:t>and why?</a:t>
            </a:r>
            <a:endParaRPr lang="en-US" altLang="en-US"/>
          </a:p>
        </p:txBody>
      </p:sp>
      <p:grpSp>
        <p:nvGrpSpPr>
          <p:cNvPr id="125958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5964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5968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9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0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1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2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73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5965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5966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5967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5959" name="Rectangle 10"/>
          <p:cNvSpPr>
            <a:spLocks noChangeArrowheads="1"/>
          </p:cNvSpPr>
          <p:nvPr/>
        </p:nvSpPr>
        <p:spPr bwMode="auto">
          <a:xfrm>
            <a:off x="457200" y="700088"/>
            <a:ext cx="7924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125960" name="Rectangle 19"/>
          <p:cNvSpPr>
            <a:spLocks noChangeArrowheads="1"/>
          </p:cNvSpPr>
          <p:nvPr/>
        </p:nvSpPr>
        <p:spPr bwMode="auto">
          <a:xfrm>
            <a:off x="952500" y="1143000"/>
            <a:ext cx="67167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    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       A(I)=P(I) &amp;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endParaRPr lang="en-US" altLang="en-US" sz="28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2590800" y="3733800"/>
            <a:ext cx="5334000" cy="2286000"/>
          </a:xfrm>
          <a:prstGeom prst="wedgeRoundRectCallout">
            <a:avLst>
              <a:gd name="adj1" fmla="val 43273"/>
              <a:gd name="adj2" fmla="val -6062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If he comes up with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a bigger </a:t>
            </a:r>
            <a:r>
              <a:rPr lang="en-US" altLang="en-US" sz="3000">
                <a:solidFill>
                  <a:schemeClr val="accent2"/>
                </a:solidFill>
              </a:rPr>
              <a:t>c</a:t>
            </a:r>
            <a:r>
              <a:rPr lang="en-US" altLang="en-US" sz="3000"/>
              <a:t>,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 will come up with 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an even bigger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r>
              <a:rPr lang="en-US" altLang="en-US" sz="3000"/>
              <a:t>.</a:t>
            </a:r>
            <a:endParaRPr lang="en-US" altLang="en-US"/>
          </a:p>
        </p:txBody>
      </p:sp>
      <p:sp>
        <p:nvSpPr>
          <p:cNvPr id="125962" name="Rectangle 51"/>
          <p:cNvSpPr>
            <a:spLocks noChangeArrowheads="1"/>
          </p:cNvSpPr>
          <p:nvPr/>
        </p:nvSpPr>
        <p:spPr bwMode="auto">
          <a:xfrm>
            <a:off x="1600200" y="1096963"/>
            <a:ext cx="7921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 c,</a:t>
            </a:r>
          </a:p>
        </p:txBody>
      </p:sp>
      <p:pic>
        <p:nvPicPr>
          <p:cNvPr id="125963" name="Picture 6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6325" y="25400"/>
            <a:ext cx="1685925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6979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701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701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701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2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2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2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2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2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702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6980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699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700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1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99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700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700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99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700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0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0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700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6981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6987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6991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2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3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4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5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6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6988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6989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6990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6982" name="Rectangle 10"/>
          <p:cNvSpPr>
            <a:spLocks noChangeArrowheads="1"/>
          </p:cNvSpPr>
          <p:nvPr/>
        </p:nvSpPr>
        <p:spPr bwMode="auto">
          <a:xfrm>
            <a:off x="457200" y="700088"/>
            <a:ext cx="7924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126983" name="Rectangle 19"/>
          <p:cNvSpPr>
            <a:spLocks noChangeArrowheads="1"/>
          </p:cNvSpPr>
          <p:nvPr/>
        </p:nvSpPr>
        <p:spPr bwMode="auto">
          <a:xfrm>
            <a:off x="952500" y="1143000"/>
            <a:ext cx="671671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    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       A(I)=P(I) &amp;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endParaRPr lang="en-US" altLang="en-US" sz="28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26984" name="Rectangle 51"/>
          <p:cNvSpPr>
            <a:spLocks noChangeArrowheads="1"/>
          </p:cNvSpPr>
          <p:nvPr/>
        </p:nvSpPr>
        <p:spPr bwMode="auto">
          <a:xfrm>
            <a:off x="1600200" y="1096963"/>
            <a:ext cx="79216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</a:t>
            </a:r>
            <a:r>
              <a:rPr lang="en-US" altLang="en-US">
                <a:solidFill>
                  <a:schemeClr val="accent2"/>
                </a:solidFill>
              </a:rPr>
              <a:t> c,</a:t>
            </a:r>
          </a:p>
        </p:txBody>
      </p: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76400" y="2895600"/>
            <a:ext cx="6172200" cy="1676400"/>
          </a:xfrm>
          <a:prstGeom prst="wedgeRoundRectCallout">
            <a:avLst>
              <a:gd name="adj1" fmla="val -57667"/>
              <a:gd name="adj2" fmla="val 2594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Time(A,I) ≤ |I|</a:t>
            </a:r>
            <a:r>
              <a:rPr lang="en-US" altLang="en-US" baseline="30000">
                <a:solidFill>
                  <a:schemeClr val="accent2"/>
                </a:solidFill>
              </a:rPr>
              <a:t>c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 sz="3000"/>
              <a:t>Does not apply for small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r>
              <a:rPr lang="en-US" altLang="en-US" sz="3000"/>
              <a:t>.</a:t>
            </a:r>
          </a:p>
        </p:txBody>
      </p:sp>
      <p:pic>
        <p:nvPicPr>
          <p:cNvPr id="126986" name="Picture 6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6325" y="25400"/>
            <a:ext cx="1685925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152400" y="-76200"/>
            <a:ext cx="8763000" cy="1143000"/>
          </a:xfrm>
          <a:noFill/>
        </p:spPr>
        <p:txBody>
          <a:bodyPr/>
          <a:lstStyle/>
          <a:p>
            <a:pPr eaLnBrk="1" hangingPunct="1"/>
            <a:r>
              <a:rPr lang="en-US" altLang="en-US" sz="4300" smtClean="0"/>
              <a:t>The Time Complexity</a:t>
            </a:r>
          </a:p>
        </p:txBody>
      </p:sp>
      <p:grpSp>
        <p:nvGrpSpPr>
          <p:cNvPr id="128003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12803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803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2804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4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4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5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5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2805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8004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12802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2803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802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28029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802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2802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2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27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28028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28005" name="Group 16"/>
          <p:cNvGrpSpPr>
            <a:grpSpLocks/>
          </p:cNvGrpSpPr>
          <p:nvPr/>
        </p:nvGrpSpPr>
        <p:grpSpPr bwMode="auto">
          <a:xfrm flipH="1">
            <a:off x="685800" y="2057400"/>
            <a:ext cx="401638" cy="1143000"/>
            <a:chOff x="5760" y="720"/>
            <a:chExt cx="1021" cy="2477"/>
          </a:xfrm>
        </p:grpSpPr>
        <p:grpSp>
          <p:nvGrpSpPr>
            <p:cNvPr id="128012" name="Group 1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128016" name="Freeform 1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7" name="Freeform 1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8" name="Freeform 2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9" name="Freeform 2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0" name="Freeform 2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1" name="Freeform 2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28013" name="Group 2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128014" name="Freeform 2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15" name="Oval 2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28006" name="Rectangle 10"/>
          <p:cNvSpPr>
            <a:spLocks noChangeArrowheads="1"/>
          </p:cNvSpPr>
          <p:nvPr/>
        </p:nvSpPr>
        <p:spPr bwMode="auto">
          <a:xfrm>
            <a:off x="457200" y="700088"/>
            <a:ext cx="79248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</p:txBody>
      </p:sp>
      <p:sp>
        <p:nvSpPr>
          <p:cNvPr id="128007" name="AutoShape 38"/>
          <p:cNvSpPr>
            <a:spLocks noChangeArrowheads="1"/>
          </p:cNvSpPr>
          <p:nvPr/>
        </p:nvSpPr>
        <p:spPr bwMode="auto">
          <a:xfrm>
            <a:off x="1676400" y="2895600"/>
            <a:ext cx="6172200" cy="1676400"/>
          </a:xfrm>
          <a:prstGeom prst="wedgeRoundRectCallout">
            <a:avLst>
              <a:gd name="adj1" fmla="val -57667"/>
              <a:gd name="adj2" fmla="val 2594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Time(A,I) ≤ |I|</a:t>
            </a:r>
            <a:r>
              <a:rPr lang="en-US" altLang="en-US" baseline="30000">
                <a:solidFill>
                  <a:schemeClr val="accent2"/>
                </a:solidFill>
              </a:rPr>
              <a:t>c</a:t>
            </a:r>
            <a:r>
              <a:rPr lang="en-US" altLang="en-US"/>
              <a:t> </a:t>
            </a:r>
            <a:br>
              <a:rPr lang="en-US" altLang="en-US"/>
            </a:br>
            <a:r>
              <a:rPr lang="en-US" altLang="en-US" sz="3000"/>
              <a:t>Does not apply for small </a:t>
            </a:r>
            <a:r>
              <a:rPr lang="en-US" altLang="en-US" sz="3000">
                <a:solidFill>
                  <a:schemeClr val="accent2"/>
                </a:solidFill>
              </a:rPr>
              <a:t>I</a:t>
            </a:r>
            <a:r>
              <a:rPr lang="en-US" altLang="en-US" sz="3000"/>
              <a:t>.</a:t>
            </a:r>
          </a:p>
        </p:txBody>
      </p:sp>
      <p:sp>
        <p:nvSpPr>
          <p:cNvPr id="999443" name="Rectangle 19"/>
          <p:cNvSpPr>
            <a:spLocks noChangeArrowheads="1"/>
          </p:cNvSpPr>
          <p:nvPr/>
        </p:nvSpPr>
        <p:spPr bwMode="auto">
          <a:xfrm>
            <a:off x="604838" y="1066800"/>
            <a:ext cx="80057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c,   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   A(I)=P(I) &amp; (|I| &lt;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 or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</p:txBody>
      </p:sp>
      <p:pic>
        <p:nvPicPr>
          <p:cNvPr id="128009" name="Picture 6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25400"/>
            <a:ext cx="1568450" cy="1181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762000"/>
          </a:xfrm>
          <a:prstGeom prst="wedgeRoundRectCallout">
            <a:avLst>
              <a:gd name="adj1" fmla="val -78968"/>
              <a:gd name="adj2" fmla="val -625"/>
              <a:gd name="adj3" fmla="val 16667"/>
            </a:avLst>
          </a:prstGeom>
          <a:noFill/>
          <a:ln w="381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What about </a:t>
            </a:r>
            <a:r>
              <a:rPr lang="en-US" altLang="en-US" sz="3000">
                <a:solidFill>
                  <a:schemeClr val="accent2"/>
                </a:solidFill>
              </a:rPr>
              <a:t>n</a:t>
            </a:r>
            <a:r>
              <a:rPr lang="en-US" altLang="en-US" sz="3000" baseline="-25000">
                <a:solidFill>
                  <a:schemeClr val="accent2"/>
                </a:solidFill>
              </a:rPr>
              <a:t>0</a:t>
            </a:r>
            <a:r>
              <a:rPr lang="en-US" altLang="en-US" sz="3000"/>
              <a:t>?</a:t>
            </a:r>
            <a:endParaRPr lang="en-US" altLang="en-US"/>
          </a:p>
        </p:txBody>
      </p:sp>
      <p:sp>
        <p:nvSpPr>
          <p:cNvPr id="53" name="Rectangle 52"/>
          <p:cNvSpPr>
            <a:spLocks noChangeArrowheads="1"/>
          </p:cNvSpPr>
          <p:nvPr/>
        </p:nvSpPr>
        <p:spPr bwMode="auto">
          <a:xfrm>
            <a:off x="1554163" y="1023938"/>
            <a:ext cx="731837" cy="585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</a:t>
            </a:r>
            <a:endParaRPr lang="en-CA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3" grpId="0"/>
      <p:bldP spid="52" grpId="0" animBg="1"/>
      <p:bldP spid="5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336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6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6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336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6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64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3358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3359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Loves(b, g)</a:t>
              </a:r>
            </a:p>
          </p:txBody>
        </p:sp>
      </p:grpSp>
      <p:grpSp>
        <p:nvGrpSpPr>
          <p:cNvPr id="13317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3336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3337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3338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3339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3340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3341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3342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3343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3344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5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6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7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48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3349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50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351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3352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3354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55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56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57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353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9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AutoShape 8"/>
          <p:cNvSpPr>
            <a:spLocks noChangeArrowheads="1"/>
          </p:cNvSpPr>
          <p:nvPr/>
        </p:nvSpPr>
        <p:spPr bwMode="auto">
          <a:xfrm>
            <a:off x="1371600" y="1371600"/>
            <a:ext cx="66294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/>
              <a:t>I must insist that you prove this using the following game. </a:t>
            </a:r>
            <a:endParaRPr lang="en-US" altLang="en-US" dirty="0"/>
          </a:p>
        </p:txBody>
      </p:sp>
      <p:sp>
        <p:nvSpPr>
          <p:cNvPr id="61" name="AutoShape 8"/>
          <p:cNvSpPr>
            <a:spLocks noChangeArrowheads="1"/>
          </p:cNvSpPr>
          <p:nvPr/>
        </p:nvSpPr>
        <p:spPr bwMode="auto">
          <a:xfrm>
            <a:off x="1371600" y="2590800"/>
            <a:ext cx="6629400" cy="1066800"/>
          </a:xfrm>
          <a:prstGeom prst="wedgeRectCallout">
            <a:avLst>
              <a:gd name="adj1" fmla="val -27115"/>
              <a:gd name="adj2" fmla="val 66871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CA" altLang="en-US" dirty="0" smtClean="0"/>
              <a:t>Two players:</a:t>
            </a:r>
            <a:br>
              <a:rPr lang="en-CA" altLang="en-US" dirty="0" smtClean="0"/>
            </a:br>
            <a:r>
              <a:rPr lang="en-CA" altLang="en-US" dirty="0" smtClean="0"/>
              <a:t>a </a:t>
            </a:r>
            <a:r>
              <a:rPr lang="en-CA" altLang="en-US" dirty="0" err="1" smtClean="0">
                <a:solidFill>
                  <a:schemeClr val="accent6"/>
                </a:solidFill>
              </a:rPr>
              <a:t>prover</a:t>
            </a:r>
            <a:r>
              <a:rPr lang="en-CA" altLang="en-US" dirty="0" smtClean="0">
                <a:solidFill>
                  <a:schemeClr val="accent6"/>
                </a:solidFill>
              </a:rPr>
              <a:t> </a:t>
            </a:r>
            <a:r>
              <a:rPr lang="en-CA" altLang="en-US" dirty="0" smtClean="0"/>
              <a:t>and a </a:t>
            </a:r>
            <a:r>
              <a:rPr lang="en-CA" altLang="en-US" dirty="0" err="1" smtClean="0">
                <a:solidFill>
                  <a:srgbClr val="FF0000"/>
                </a:solidFill>
              </a:rPr>
              <a:t>disprover</a:t>
            </a:r>
            <a:r>
              <a:rPr lang="en-CA" altLang="en-US" dirty="0" smtClean="0"/>
              <a:t>.</a:t>
            </a:r>
            <a:endParaRPr lang="en-US" altLang="en-US" dirty="0" smtClean="0"/>
          </a:p>
        </p:txBody>
      </p:sp>
      <p:grpSp>
        <p:nvGrpSpPr>
          <p:cNvPr id="6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3322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3330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1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2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3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4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35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3323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4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25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326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327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328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3329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14687914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61" grpId="0" animBg="1"/>
    </p:bld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9027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9028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9029" name="Line 6"/>
          <p:cNvSpPr>
            <a:spLocks noChangeShapeType="1"/>
          </p:cNvSpPr>
          <p:nvPr/>
        </p:nvSpPr>
        <p:spPr bwMode="auto">
          <a:xfrm>
            <a:off x="8534400" y="17240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9030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9031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88913"/>
            <a:ext cx="7924800" cy="454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/>
              <a:t>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not computable in polynomial time.</a:t>
            </a:r>
            <a:br>
              <a:rPr lang="en-CA" altLang="en-US" sz="2800"/>
            </a:br>
            <a:r>
              <a:rPr lang="en-CA" altLang="en-US"/>
              <a:t> </a:t>
            </a: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exponential time.</a:t>
            </a:r>
            <a:br>
              <a:rPr lang="en-CA" altLang="en-US" sz="2800"/>
            </a:b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The computational class “Exponential Time"</a:t>
            </a:r>
            <a:br>
              <a:rPr lang="en-CA" altLang="en-US" sz="2800"/>
            </a:br>
            <a:r>
              <a:rPr lang="en-CA" altLang="en-US" sz="2800"/>
              <a:t>    is   strictly bigger than the computational </a:t>
            </a:r>
            <a:br>
              <a:rPr lang="en-CA" altLang="en-US" sz="2800"/>
            </a:br>
            <a:r>
              <a:rPr lang="en-CA" altLang="en-US" sz="2800"/>
              <a:t>    class “Polynomial Time”.</a:t>
            </a:r>
          </a:p>
        </p:txBody>
      </p:sp>
      <p:sp>
        <p:nvSpPr>
          <p:cNvPr id="129033" name="Rectangle 19"/>
          <p:cNvSpPr>
            <a:spLocks noChangeArrowheads="1"/>
          </p:cNvSpPr>
          <p:nvPr/>
        </p:nvSpPr>
        <p:spPr bwMode="auto">
          <a:xfrm>
            <a:off x="952500" y="1066800"/>
            <a:ext cx="793432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c,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,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A(I)=P(I) &amp; (|I| &lt;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 or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990600" y="1995488"/>
            <a:ext cx="80184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 </a:t>
            </a:r>
            <a:r>
              <a:rPr lang="en-US" altLang="en-US" sz="2800">
                <a:solidFill>
                  <a:schemeClr val="accent2"/>
                </a:solidFill>
              </a:rPr>
              <a:t>A, c,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,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>
                <a:solidFill>
                  <a:schemeClr val="accent2"/>
                </a:solidFill>
              </a:rPr>
              <a:t> I, A(I)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≠</a:t>
            </a:r>
            <a:r>
              <a:rPr lang="en-US" altLang="en-US" sz="2800">
                <a:solidFill>
                  <a:schemeClr val="accent2"/>
                </a:solidFill>
              </a:rPr>
              <a:t>P(I) or (|I|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≥</a:t>
            </a:r>
            <a:r>
              <a:rPr lang="en-US" altLang="en-US" sz="2800">
                <a:solidFill>
                  <a:schemeClr val="accent2"/>
                </a:solidFill>
              </a:rPr>
              <a:t>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 &amp;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&gt; |I|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c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6" name="Rectangle 22"/>
          <p:cNvSpPr>
            <a:spLocks noChangeArrowheads="1"/>
          </p:cNvSpPr>
          <p:nvPr/>
        </p:nvSpPr>
        <p:spPr bwMode="auto">
          <a:xfrm>
            <a:off x="914400" y="2909888"/>
            <a:ext cx="80264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sym typeface="Symbol" pitchFamily="18" charset="2"/>
              </a:rPr>
              <a:t> </a:t>
            </a:r>
            <a:r>
              <a:rPr lang="en-US" altLang="en-US" sz="2800">
                <a:solidFill>
                  <a:schemeClr val="accent2"/>
                </a:solidFill>
              </a:rPr>
              <a:t>A, c,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,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I, A(I)=P(I) &amp; (|I| &lt; n</a:t>
            </a:r>
            <a:r>
              <a:rPr lang="en-US" altLang="en-US" sz="2800" baseline="-25000">
                <a:solidFill>
                  <a:schemeClr val="accent2"/>
                </a:solidFill>
              </a:rPr>
              <a:t>0</a:t>
            </a:r>
            <a:r>
              <a:rPr lang="en-US" altLang="en-US" sz="2800">
                <a:solidFill>
                  <a:schemeClr val="accent2"/>
                </a:solidFill>
              </a:rPr>
              <a:t> or Time(A,I) 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≤ </a:t>
            </a:r>
            <a:r>
              <a:rPr lang="en-US" altLang="en-US" sz="2800">
                <a:solidFill>
                  <a:schemeClr val="accent2"/>
                </a:solidFill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</a:rPr>
              <a:t>c|I|</a:t>
            </a:r>
            <a:r>
              <a:rPr lang="en-US" altLang="en-US" sz="2800">
                <a:solidFill>
                  <a:schemeClr val="accent2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52388" y="4827588"/>
            <a:ext cx="9091612" cy="1039812"/>
            <a:chOff x="476" y="3638"/>
            <a:chExt cx="5727" cy="655"/>
          </a:xfrm>
        </p:grpSpPr>
        <p:sp>
          <p:nvSpPr>
            <p:cNvPr id="129038" name="Rectangle 25"/>
            <p:cNvSpPr>
              <a:spLocks noChangeArrowheads="1"/>
            </p:cNvSpPr>
            <p:nvPr/>
          </p:nvSpPr>
          <p:spPr bwMode="auto">
            <a:xfrm>
              <a:off x="993" y="3638"/>
              <a:ext cx="5201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sym typeface="Symbol" pitchFamily="18" charset="2"/>
                </a:rPr>
                <a:t>[ </a:t>
              </a:r>
              <a:r>
                <a:rPr lang="en-US" altLang="en-US" sz="2800">
                  <a:solidFill>
                    <a:schemeClr val="accent2"/>
                  </a:solidFill>
                </a:rPr>
                <a:t>A, c, n</a:t>
              </a:r>
              <a:r>
                <a:rPr lang="en-US" altLang="en-US" sz="2800" baseline="-25000">
                  <a:solidFill>
                    <a:schemeClr val="accent2"/>
                  </a:solidFill>
                </a:rPr>
                <a:t>0</a:t>
              </a:r>
              <a:r>
                <a:rPr lang="en-US" altLang="en-US" sz="2800">
                  <a:solidFill>
                    <a:schemeClr val="accent2"/>
                  </a:solidFill>
                </a:rPr>
                <a:t>, </a:t>
              </a:r>
              <a:r>
                <a:rPr lang="en-US" altLang="en-US" sz="2800">
                  <a:solidFill>
                    <a:schemeClr val="accent2"/>
                  </a:solidFill>
                  <a:latin typeface="Symbol" pitchFamily="18" charset="2"/>
                  <a:sym typeface="Symbol" pitchFamily="18" charset="2"/>
                </a:rPr>
                <a:t></a:t>
              </a:r>
              <a:r>
                <a:rPr lang="en-US" altLang="en-US" sz="2800">
                  <a:solidFill>
                    <a:schemeClr val="accent2"/>
                  </a:solidFill>
                </a:rPr>
                <a:t> I, A(I)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≠</a:t>
              </a:r>
              <a:r>
                <a:rPr lang="en-US" altLang="en-US" sz="2800">
                  <a:solidFill>
                    <a:schemeClr val="accent2"/>
                  </a:solidFill>
                </a:rPr>
                <a:t>P(I) or (|I| 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≥</a:t>
              </a:r>
              <a:r>
                <a:rPr lang="en-US" altLang="en-US" sz="2800">
                  <a:solidFill>
                    <a:schemeClr val="accent2"/>
                  </a:solidFill>
                </a:rPr>
                <a:t> n</a:t>
              </a:r>
              <a:r>
                <a:rPr lang="en-US" altLang="en-US" sz="2800" baseline="-25000">
                  <a:solidFill>
                    <a:schemeClr val="accent2"/>
                  </a:solidFill>
                </a:rPr>
                <a:t>0</a:t>
              </a:r>
              <a:r>
                <a:rPr lang="en-US" altLang="en-US" sz="2800">
                  <a:solidFill>
                    <a:schemeClr val="accent2"/>
                  </a:solidFill>
                </a:rPr>
                <a:t> &amp; Time(A,I) 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&gt; |I|</a:t>
              </a:r>
              <a:r>
                <a:rPr lang="en-US" altLang="en-US" sz="2800" baseline="30000">
                  <a:solidFill>
                    <a:schemeClr val="accent2"/>
                  </a:solidFill>
                  <a:cs typeface="Times New Roman" pitchFamily="18" charset="0"/>
                </a:rPr>
                <a:t>c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chemeClr val="accent2"/>
                  </a:solidFill>
                </a:rPr>
                <a:t>]</a:t>
              </a:r>
            </a:p>
          </p:txBody>
        </p:sp>
        <p:sp>
          <p:nvSpPr>
            <p:cNvPr id="129039" name="Rectangle 26"/>
            <p:cNvSpPr>
              <a:spLocks noChangeArrowheads="1"/>
            </p:cNvSpPr>
            <p:nvPr/>
          </p:nvSpPr>
          <p:spPr bwMode="auto">
            <a:xfrm>
              <a:off x="997" y="3931"/>
              <a:ext cx="520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sym typeface="Symbol" pitchFamily="18" charset="2"/>
                </a:rPr>
                <a:t>[ </a:t>
              </a:r>
              <a:r>
                <a:rPr lang="en-US" altLang="en-US" sz="2800">
                  <a:solidFill>
                    <a:schemeClr val="accent2"/>
                  </a:solidFill>
                </a:rPr>
                <a:t>A, c, n</a:t>
              </a:r>
              <a:r>
                <a:rPr lang="en-US" altLang="en-US" sz="2800" baseline="-25000">
                  <a:solidFill>
                    <a:schemeClr val="accent2"/>
                  </a:solidFill>
                </a:rPr>
                <a:t>0</a:t>
              </a:r>
              <a:r>
                <a:rPr lang="en-US" altLang="en-US" sz="2800">
                  <a:solidFill>
                    <a:schemeClr val="accent2"/>
                  </a:solidFill>
                </a:rPr>
                <a:t>,</a:t>
              </a:r>
              <a:r>
                <a:rPr lang="en-US" altLang="en-US" sz="280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2800">
                  <a:solidFill>
                    <a:schemeClr val="accent2"/>
                  </a:solidFill>
                </a:rPr>
                <a:t>I, A(I)=P(I) &amp; (|I| &lt; n</a:t>
              </a:r>
              <a:r>
                <a:rPr lang="en-US" altLang="en-US" sz="2800" baseline="-25000">
                  <a:solidFill>
                    <a:schemeClr val="accent2"/>
                  </a:solidFill>
                </a:rPr>
                <a:t>0</a:t>
              </a:r>
              <a:r>
                <a:rPr lang="en-US" altLang="en-US" sz="2800">
                  <a:solidFill>
                    <a:schemeClr val="accent2"/>
                  </a:solidFill>
                </a:rPr>
                <a:t> or Time(A,I) 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≤ </a:t>
              </a:r>
              <a:r>
                <a:rPr lang="en-US" altLang="en-US" sz="2800">
                  <a:solidFill>
                    <a:schemeClr val="accent2"/>
                  </a:solidFill>
                </a:rPr>
                <a:t>2</a:t>
              </a:r>
              <a:r>
                <a:rPr lang="en-US" altLang="en-US" sz="2800" baseline="30000">
                  <a:solidFill>
                    <a:schemeClr val="accent2"/>
                  </a:solidFill>
                </a:rPr>
                <a:t>c|I|</a:t>
              </a:r>
              <a:r>
                <a:rPr lang="en-US" altLang="en-US" sz="2800">
                  <a:solidFill>
                    <a:schemeClr val="accent2"/>
                  </a:solidFill>
                  <a:cs typeface="Times New Roman" pitchFamily="18" charset="0"/>
                </a:rPr>
                <a:t>)</a:t>
              </a:r>
              <a:r>
                <a:rPr lang="en-US" altLang="en-US" sz="2800">
                  <a:solidFill>
                    <a:schemeClr val="accent2"/>
                  </a:solidFill>
                </a:rPr>
                <a:t>]</a:t>
              </a:r>
            </a:p>
          </p:txBody>
        </p:sp>
        <p:sp>
          <p:nvSpPr>
            <p:cNvPr id="129040" name="Rectangle 27"/>
            <p:cNvSpPr>
              <a:spLocks noChangeArrowheads="1"/>
            </p:cNvSpPr>
            <p:nvPr/>
          </p:nvSpPr>
          <p:spPr bwMode="auto">
            <a:xfrm>
              <a:off x="476" y="3657"/>
              <a:ext cx="53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sym typeface="Symbol" pitchFamily="18" charset="2"/>
                </a:rPr>
                <a:t> </a:t>
              </a:r>
              <a:r>
                <a:rPr lang="en-US" altLang="en-US" sz="2800">
                  <a:solidFill>
                    <a:schemeClr val="accent2"/>
                  </a:solidFill>
                </a:rPr>
                <a:t>P,</a:t>
              </a:r>
              <a:r>
                <a:rPr lang="en-US" altLang="en-US" sz="2800"/>
                <a:t> 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  <p:sp>
          <p:nvSpPr>
            <p:cNvPr id="129041" name="Rectangle 28"/>
            <p:cNvSpPr>
              <a:spLocks noChangeArrowheads="1"/>
            </p:cNvSpPr>
            <p:nvPr/>
          </p:nvSpPr>
          <p:spPr bwMode="auto">
            <a:xfrm>
              <a:off x="758" y="3966"/>
              <a:ext cx="34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  <a:sym typeface="Symbol" pitchFamily="18" charset="2"/>
                </a:rPr>
                <a:t>&amp;</a:t>
              </a:r>
              <a:r>
                <a:rPr lang="en-US" altLang="en-US" sz="2800"/>
                <a:t> </a:t>
              </a:r>
              <a:endParaRPr lang="en-CA" altLang="en-US" sz="2800">
                <a:solidFill>
                  <a:schemeClr val="accent2"/>
                </a:solidFill>
              </a:endParaRPr>
            </a:p>
          </p:txBody>
        </p:sp>
      </p:grpSp>
      <p:sp>
        <p:nvSpPr>
          <p:cNvPr id="129037" name="Rectangle 4"/>
          <p:cNvSpPr>
            <a:spLocks noChangeArrowheads="1"/>
          </p:cNvSpPr>
          <p:nvPr/>
        </p:nvSpPr>
        <p:spPr bwMode="auto">
          <a:xfrm>
            <a:off x="152400" y="-762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The 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5" grpId="0"/>
      <p:bldP spid="999446" grpId="0"/>
    </p:bld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57200"/>
            <a:ext cx="8991600" cy="47894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Given the needs of the problem at hand,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 programmer can give her Java program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as many lines of code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as many variables and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as a big of a (finite) range for each variable</a:t>
            </a:r>
          </a:p>
          <a:p>
            <a:pPr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 as she wants.</a:t>
            </a:r>
          </a:p>
          <a:p>
            <a:pPr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But these numbers are </a:t>
            </a:r>
            <a:r>
              <a:rPr lang="en-US" sz="28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fixed/constant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If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is these numbers </a:t>
            </a:r>
            <a:b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  program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has on input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then this function can depend on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but can’t depend on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</a:p>
        </p:txBody>
      </p:sp>
      <p:sp>
        <p:nvSpPr>
          <p:cNvPr id="163843" name="Rectangle 3"/>
          <p:cNvSpPr>
            <a:spLocks noChangeArrowheads="1"/>
          </p:cNvSpPr>
          <p:nvPr/>
        </p:nvSpPr>
        <p:spPr bwMode="auto">
          <a:xfrm>
            <a:off x="3575050" y="4713288"/>
            <a:ext cx="2336800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(or on |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I|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</p:txBody>
      </p:sp>
      <p:sp>
        <p:nvSpPr>
          <p:cNvPr id="163844" name="Rectangle 4"/>
          <p:cNvSpPr>
            <a:spLocks noChangeArrowheads="1"/>
          </p:cNvSpPr>
          <p:nvPr/>
        </p:nvSpPr>
        <p:spPr bwMode="auto">
          <a:xfrm>
            <a:off x="6015038" y="303053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38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31482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31482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31482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31482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638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3843" grpId="0"/>
      <p:bldP spid="163844" grpId="0"/>
    </p:bld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57200"/>
            <a:ext cx="8991600" cy="478948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Given the needs of the problem at hand,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 programmer can give her Java program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as many lines of code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as many variables and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as a big of a (finite) range for each variable</a:t>
            </a:r>
          </a:p>
          <a:p>
            <a:pPr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as she wants.</a:t>
            </a:r>
          </a:p>
          <a:p>
            <a:pPr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But these numbers are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fixed/constant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is these numbers </a:t>
            </a:r>
            <a:b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program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has on input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then this function can depend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but can’t depend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</a:p>
        </p:txBody>
      </p:sp>
      <p:sp>
        <p:nvSpPr>
          <p:cNvPr id="163843" name="Rectangle 3"/>
          <p:cNvSpPr>
            <a:spLocks noChangeArrowheads="1"/>
          </p:cNvSpPr>
          <p:nvPr/>
        </p:nvSpPr>
        <p:spPr bwMode="auto">
          <a:xfrm>
            <a:off x="3575050" y="4713288"/>
            <a:ext cx="2336800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(or on |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I|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</p:txBody>
      </p:sp>
      <p:sp>
        <p:nvSpPr>
          <p:cNvPr id="163844" name="Rectangle 4"/>
          <p:cNvSpPr>
            <a:spLocks noChangeArrowheads="1"/>
          </p:cNvSpPr>
          <p:nvPr/>
        </p:nvSpPr>
        <p:spPr bwMode="auto">
          <a:xfrm>
            <a:off x="6015038" y="303053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762000" y="1323975"/>
            <a:ext cx="7624763" cy="954088"/>
            <a:chOff x="762000" y="1324052"/>
            <a:chExt cx="7624276" cy="954107"/>
          </a:xfrm>
        </p:grpSpPr>
        <p:sp>
          <p:nvSpPr>
            <p:cNvPr id="7" name="Rectangle 4"/>
            <p:cNvSpPr>
              <a:spLocks noChangeArrowheads="1"/>
            </p:cNvSpPr>
            <p:nvPr/>
          </p:nvSpPr>
          <p:spPr bwMode="auto">
            <a:xfrm>
              <a:off x="4266976" y="1324052"/>
              <a:ext cx="4119300" cy="954107"/>
            </a:xfrm>
            <a:prstGeom prst="rect">
              <a:avLst/>
            </a:prstGeom>
            <a:noFill/>
            <a:ln w="25400" cap="sq" algn="ctr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number of lines actually </a:t>
              </a:r>
            </a:p>
            <a:p>
              <a:pPr algn="ctr" eaLnBrk="0" hangingPunct="0">
                <a:defRPr/>
              </a:pP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used by </a:t>
              </a:r>
              <a:r>
                <a:rPr lang="en-US" sz="2800" dirty="0">
                  <a:solidFill>
                    <a:schemeClr val="accent2"/>
                  </a:solidFill>
                </a:rPr>
                <a:t>J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on </a:t>
              </a:r>
              <a:r>
                <a:rPr lang="en-US" sz="28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.</a:t>
              </a:r>
            </a:p>
          </p:txBody>
        </p:sp>
        <p:cxnSp>
          <p:nvCxnSpPr>
            <p:cNvPr id="9" name="Straight Connector 8"/>
            <p:cNvCxnSpPr/>
            <p:nvPr/>
          </p:nvCxnSpPr>
          <p:spPr>
            <a:xfrm>
              <a:off x="762000" y="1600283"/>
              <a:ext cx="3352586" cy="0"/>
            </a:xfrm>
            <a:prstGeom prst="line">
              <a:avLst/>
            </a:pr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1477963" y="4608513"/>
            <a:ext cx="7185025" cy="954087"/>
            <a:chOff x="1477820" y="4608493"/>
            <a:chExt cx="7184921" cy="954107"/>
          </a:xfrm>
        </p:grpSpPr>
        <p:sp>
          <p:nvSpPr>
            <p:cNvPr id="12" name="Rectangle 4"/>
            <p:cNvSpPr>
              <a:spLocks noChangeArrowheads="1"/>
            </p:cNvSpPr>
            <p:nvPr/>
          </p:nvSpPr>
          <p:spPr bwMode="auto">
            <a:xfrm>
              <a:off x="6324387" y="4608493"/>
              <a:ext cx="2338354" cy="954107"/>
            </a:xfrm>
            <a:prstGeom prst="rect">
              <a:avLst/>
            </a:prstGeom>
            <a:noFill/>
            <a:ln w="25400" cap="sq" algn="ctr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28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K(J,I) 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does </a:t>
              </a:r>
              <a:b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</a:b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depend on </a:t>
              </a:r>
              <a:r>
                <a:rPr lang="en-US" sz="28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I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.</a:t>
              </a:r>
            </a:p>
          </p:txBody>
        </p:sp>
        <p:cxnSp>
          <p:nvCxnSpPr>
            <p:cNvPr id="13" name="Straight Connector 12"/>
            <p:cNvCxnSpPr/>
            <p:nvPr/>
          </p:nvCxnSpPr>
          <p:spPr>
            <a:xfrm>
              <a:off x="1477820" y="5019664"/>
              <a:ext cx="761989" cy="0"/>
            </a:xfrm>
            <a:prstGeom prst="line">
              <a:avLst/>
            </a:prstGeom>
            <a:ln w="28575">
              <a:solidFill>
                <a:srgbClr val="92D05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2484438" y="5903913"/>
            <a:ext cx="6742112" cy="954087"/>
            <a:chOff x="2484911" y="5903893"/>
            <a:chExt cx="6741395" cy="954107"/>
          </a:xfrm>
        </p:grpSpPr>
        <p:sp>
          <p:nvSpPr>
            <p:cNvPr id="131082" name="Rectangle 16"/>
            <p:cNvSpPr>
              <a:spLocks noChangeArrowheads="1"/>
            </p:cNvSpPr>
            <p:nvPr/>
          </p:nvSpPr>
          <p:spPr bwMode="auto">
            <a:xfrm>
              <a:off x="2484911" y="6019800"/>
              <a:ext cx="410689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92D050"/>
                  </a:solidFill>
                  <a:sym typeface="Symbol" pitchFamily="18" charset="2"/>
                </a:rPr>
                <a:t></a:t>
              </a:r>
              <a:endParaRPr lang="en-CA" altLang="en-US">
                <a:solidFill>
                  <a:srgbClr val="92D050"/>
                </a:solidFill>
              </a:endParaRPr>
            </a:p>
          </p:txBody>
        </p:sp>
        <p:sp>
          <p:nvSpPr>
            <p:cNvPr id="19" name="Rectangle 4"/>
            <p:cNvSpPr>
              <a:spLocks noChangeArrowheads="1"/>
            </p:cNvSpPr>
            <p:nvPr/>
          </p:nvSpPr>
          <p:spPr bwMode="auto">
            <a:xfrm>
              <a:off x="3276989" y="5903893"/>
              <a:ext cx="5949317" cy="954107"/>
            </a:xfrm>
            <a:prstGeom prst="rect">
              <a:avLst/>
            </a:prstGeom>
            <a:noFill/>
            <a:ln w="25400" cap="sq" algn="ctr">
              <a:noFill/>
              <a:miter lim="800000"/>
              <a:headEnd/>
              <a:tailEnd/>
            </a:ln>
            <a:effectLst/>
          </p:spPr>
          <p:txBody>
            <a:bodyPr wrap="none" lIns="274320" rIns="274320">
              <a:spAutoFit/>
            </a:bodyPr>
            <a:lstStyle/>
            <a:p>
              <a:pPr algn="ctr" eaLnBrk="0" hangingPunct="0">
                <a:defRPr/>
              </a:pP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Clearly </a:t>
              </a:r>
              <a:r>
                <a:rPr lang="en-US" sz="28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J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can’t use more lines </a:t>
              </a:r>
              <a:b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</a:b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than the number </a:t>
              </a:r>
              <a:r>
                <a:rPr lang="en-US" sz="2800" dirty="0">
                  <a:solidFill>
                    <a:schemeClr val="accent2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k</a:t>
              </a:r>
              <a:r>
                <a:rPr lang="en-US" sz="2800" dirty="0">
                  <a:solidFill>
                    <a:srgbClr val="92D050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</a:rPr>
                <a:t> that it actually has.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3040063"/>
            <a:ext cx="8991600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But these numbers are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fixed/constant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 </a:t>
            </a:r>
          </a:p>
        </p:txBody>
      </p:sp>
      <p:sp>
        <p:nvSpPr>
          <p:cNvPr id="163844" name="Rectangle 4"/>
          <p:cNvSpPr>
            <a:spLocks noChangeArrowheads="1"/>
          </p:cNvSpPr>
          <p:nvPr/>
        </p:nvSpPr>
        <p:spPr bwMode="auto">
          <a:xfrm>
            <a:off x="6015038" y="303053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161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rgbClr val="92D050"/>
                </a:solidFill>
                <a:sym typeface="Symbol"/>
              </a:rPr>
              <a:t>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04800" y="779463"/>
            <a:ext cx="84582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 Remember that we say that </a:t>
            </a:r>
            <a:br>
              <a:rPr lang="en-CA" altLang="en-US" sz="2800"/>
            </a:br>
            <a:r>
              <a:rPr lang="en-CA" altLang="en-US" sz="2800"/>
              <a:t>   </a:t>
            </a:r>
            <a:r>
              <a:rPr lang="en-CA" altLang="en-US" sz="2800" i="1">
                <a:solidFill>
                  <a:schemeClr val="accent2"/>
                </a:solidFill>
              </a:rPr>
              <a:t>f(n) = 5+sin(n) </a:t>
            </a:r>
            <a:r>
              <a:rPr lang="en-CA" altLang="en-US" sz="2800" i="1">
                <a:solidFill>
                  <a:schemeClr val="accent2"/>
                </a:solidFill>
                <a:sym typeface="Symbol" pitchFamily="18" charset="2"/>
              </a:rPr>
              <a:t> (1)</a:t>
            </a:r>
            <a:r>
              <a:rPr lang="en-CA" altLang="en-US" sz="2800">
                <a:sym typeface="Symbol" pitchFamily="18" charset="2"/>
              </a:rPr>
              <a:t/>
            </a:r>
            <a:br>
              <a:rPr lang="en-CA" altLang="en-US" sz="2800">
                <a:sym typeface="Symbol" pitchFamily="18" charset="2"/>
              </a:rPr>
            </a:br>
            <a:r>
              <a:rPr lang="en-CA" altLang="en-US" sz="2800"/>
              <a:t>because, though </a:t>
            </a:r>
            <a:r>
              <a:rPr lang="en-CA" altLang="en-US" sz="2800" i="1">
                <a:solidFill>
                  <a:schemeClr val="accent2"/>
                </a:solidFill>
              </a:rPr>
              <a:t>f(n)</a:t>
            </a:r>
            <a:r>
              <a:rPr lang="en-CA" altLang="en-US" sz="2800"/>
              <a:t> is not actually constant wrt </a:t>
            </a:r>
            <a:r>
              <a:rPr lang="en-CA" altLang="en-US" sz="2800" i="1">
                <a:solidFill>
                  <a:schemeClr val="accent2"/>
                </a:solidFill>
              </a:rPr>
              <a:t>n</a:t>
            </a:r>
            <a:r>
              <a:rPr lang="en-CA" altLang="en-US" sz="2800"/>
              <a:t>, </a:t>
            </a:r>
            <a:br>
              <a:rPr lang="en-CA" altLang="en-US" sz="2800"/>
            </a:br>
            <a:r>
              <a:rPr lang="en-CA" altLang="en-US" sz="2800"/>
              <a:t>it is bounded above by a constant.</a:t>
            </a:r>
          </a:p>
        </p:txBody>
      </p:sp>
      <p:sp>
        <p:nvSpPr>
          <p:cNvPr id="18" name="Rectangle 17"/>
          <p:cNvSpPr/>
          <p:nvPr/>
        </p:nvSpPr>
        <p:spPr>
          <a:xfrm>
            <a:off x="304800" y="3581400"/>
            <a:ext cx="8458200" cy="13843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CA" sz="2800" dirty="0"/>
              <a:t>In a “</a:t>
            </a:r>
            <a:r>
              <a:rPr lang="en-CA" sz="2800" dirty="0" err="1"/>
              <a:t>bigOh</a:t>
            </a:r>
            <a:r>
              <a:rPr lang="en-CA" sz="2800" dirty="0"/>
              <a:t>” sort of way, </a:t>
            </a:r>
            <a:br>
              <a:rPr lang="en-CA" sz="2800" dirty="0"/>
            </a:br>
            <a:r>
              <a:rPr lang="en-CA" sz="2800" dirty="0"/>
              <a:t>we might still say that </a:t>
            </a:r>
            <a:br>
              <a:rPr lang="en-CA" sz="2800" dirty="0"/>
            </a:b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K(J,I) </a:t>
            </a:r>
            <a:r>
              <a:rPr lang="en-CA" sz="2800" dirty="0"/>
              <a:t>is a </a:t>
            </a:r>
            <a:r>
              <a:rPr lang="en-US" sz="28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fixed/constant</a:t>
            </a:r>
            <a:r>
              <a:rPr lang="en-CA" sz="2800"/>
              <a:t> </a:t>
            </a:r>
            <a:r>
              <a:rPr lang="en-CA" sz="2800" dirty="0"/>
              <a:t>number.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/>
    </p:bld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33142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33151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2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3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4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5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6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7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143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33149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0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3144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3145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46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47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48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33127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128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33129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0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1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2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3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4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5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36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37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38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39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3140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33141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00200" y="685800"/>
            <a:ext cx="6870700" cy="762000"/>
          </a:xfrm>
          <a:prstGeom prst="wedgeRoundRectCallout">
            <a:avLst>
              <a:gd name="adj1" fmla="val 33481"/>
              <a:gd name="adj2" fmla="val 81458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come up with a hard problem </a:t>
            </a:r>
            <a:r>
              <a:rPr lang="en-US" altLang="en-US" sz="2800">
                <a:solidFill>
                  <a:schemeClr val="accent2"/>
                </a:solidFill>
              </a:rPr>
              <a:t>P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34148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3416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3417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8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6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3417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7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416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417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7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7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7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34149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34152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4153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34154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5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6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7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8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5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416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6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6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6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416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3416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76400" y="539750"/>
            <a:ext cx="6172200" cy="1974850"/>
          </a:xfrm>
          <a:prstGeom prst="wedgeRoundRectCallout">
            <a:avLst>
              <a:gd name="adj1" fmla="val -34671"/>
              <a:gd name="adj2" fmla="val 64468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write a Java program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/>
            </a:r>
            <a:br>
              <a:rPr lang="en-US" altLang="en-US" sz="2800"/>
            </a:br>
            <a:r>
              <a:rPr lang="en-US" altLang="en-US" sz="2800"/>
              <a:t>and give it some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 lines of code.</a:t>
            </a:r>
            <a:br>
              <a:rPr lang="en-US" altLang="en-US" sz="2800"/>
            </a:br>
            <a:r>
              <a:rPr lang="en-US" altLang="en-US" sz="2800"/>
              <a:t>I can use as MANY as I like.</a:t>
            </a:r>
            <a:br>
              <a:rPr lang="en-US" altLang="en-US" sz="2800"/>
            </a:br>
            <a:r>
              <a:rPr lang="en-US" altLang="en-US" sz="2800"/>
              <a:t>1,000,000,000,000,000!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pic>
        <p:nvPicPr>
          <p:cNvPr id="69671" name="Picture 3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2743200"/>
            <a:ext cx="2286000" cy="2686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6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96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96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</p:bld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35172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35191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35200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1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2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3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4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20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5192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3519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99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5193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5194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95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96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9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35173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3517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517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3517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7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518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8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8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8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518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3519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35174" name="AutoShape 38"/>
          <p:cNvSpPr>
            <a:spLocks noChangeArrowheads="1"/>
          </p:cNvSpPr>
          <p:nvPr/>
        </p:nvSpPr>
        <p:spPr bwMode="auto">
          <a:xfrm>
            <a:off x="1676400" y="539750"/>
            <a:ext cx="6172200" cy="1974850"/>
          </a:xfrm>
          <a:prstGeom prst="wedgeRoundRectCallout">
            <a:avLst>
              <a:gd name="adj1" fmla="val -34671"/>
              <a:gd name="adj2" fmla="val 64468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write a Java program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/>
            </a:r>
            <a:br>
              <a:rPr lang="en-US" altLang="en-US" sz="2800"/>
            </a:br>
            <a:r>
              <a:rPr lang="en-US" altLang="en-US" sz="2800"/>
              <a:t>and give it some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 lines of code.</a:t>
            </a:r>
            <a:br>
              <a:rPr lang="en-US" altLang="en-US" sz="2800"/>
            </a:br>
            <a:r>
              <a:rPr lang="en-US" altLang="en-US" sz="2800"/>
              <a:t>I can use as MANY as I like.</a:t>
            </a:r>
            <a:br>
              <a:rPr lang="en-US" altLang="en-US" sz="2800"/>
            </a:br>
            <a:r>
              <a:rPr lang="en-US" altLang="en-US" sz="2800"/>
              <a:t>1,000,000,000,000,000!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1676400" y="2819400"/>
            <a:ext cx="6172200" cy="2178050"/>
          </a:xfrm>
          <a:prstGeom prst="wedgeRoundRectCallout">
            <a:avLst>
              <a:gd name="adj1" fmla="val 54426"/>
              <a:gd name="adj2" fmla="val -962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Wow. That’s not fair.</a:t>
            </a:r>
            <a:br>
              <a:rPr lang="en-US" altLang="en-US" sz="2800"/>
            </a:br>
            <a:r>
              <a:rPr lang="en-US" altLang="en-US" sz="2800"/>
              <a:t>With more and more code, </a:t>
            </a:r>
            <a:br>
              <a:rPr lang="en-US" altLang="en-US" sz="2800"/>
            </a:br>
            <a:r>
              <a:rPr lang="en-US" altLang="en-US" sz="2800"/>
              <a:t>you can memorize </a:t>
            </a:r>
            <a:br>
              <a:rPr lang="en-US" altLang="en-US" sz="2800"/>
            </a:br>
            <a:r>
              <a:rPr lang="en-US" altLang="en-US" sz="2800"/>
              <a:t>more and more answers.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</p:bld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36196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3621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3622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1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3622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621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621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1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2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2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36197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3620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620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3620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0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1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1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1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621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3621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36198" name="AutoShape 38"/>
          <p:cNvSpPr>
            <a:spLocks noChangeArrowheads="1"/>
          </p:cNvSpPr>
          <p:nvPr/>
        </p:nvSpPr>
        <p:spPr bwMode="auto">
          <a:xfrm>
            <a:off x="1676400" y="539750"/>
            <a:ext cx="6172200" cy="1974850"/>
          </a:xfrm>
          <a:prstGeom prst="wedgeRoundRectCallout">
            <a:avLst>
              <a:gd name="adj1" fmla="val -34671"/>
              <a:gd name="adj2" fmla="val 64468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write a Java program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/>
            </a:r>
            <a:br>
              <a:rPr lang="en-US" altLang="en-US" sz="2800"/>
            </a:br>
            <a:r>
              <a:rPr lang="en-US" altLang="en-US" sz="2800"/>
              <a:t>and give it some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 lines of code.</a:t>
            </a:r>
            <a:br>
              <a:rPr lang="en-US" altLang="en-US" sz="2800"/>
            </a:br>
            <a:r>
              <a:rPr lang="en-US" altLang="en-US" sz="2800"/>
              <a:t>I can use as MANY as I like.</a:t>
            </a:r>
            <a:br>
              <a:rPr lang="en-US" altLang="en-US" sz="2800"/>
            </a:br>
            <a:r>
              <a:rPr lang="en-US" altLang="en-US" sz="2800"/>
              <a:t>1,000,000,000,000,000!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1676400" y="2819400"/>
            <a:ext cx="6172200" cy="2178050"/>
          </a:xfrm>
          <a:prstGeom prst="wedgeRoundRectCallout">
            <a:avLst>
              <a:gd name="adj1" fmla="val 54426"/>
              <a:gd name="adj2" fmla="val -962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will let him use any </a:t>
            </a:r>
            <a:br>
              <a:rPr lang="en-US" altLang="en-US" sz="2800"/>
            </a:br>
            <a:r>
              <a:rPr lang="en-US" altLang="en-US" sz="2800"/>
              <a:t>number of lines he wants,</a:t>
            </a:r>
            <a:br>
              <a:rPr lang="en-US" altLang="en-US" sz="2800"/>
            </a:br>
            <a:r>
              <a:rPr lang="en-US" altLang="en-US" sz="2800"/>
              <a:t>But this fixed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> must work </a:t>
            </a:r>
            <a:br>
              <a:rPr lang="en-US" altLang="en-US" sz="2800"/>
            </a:br>
            <a:r>
              <a:rPr lang="en-US" altLang="en-US" sz="2800"/>
              <a:t>for all inputs. </a:t>
            </a:r>
            <a:br>
              <a:rPr lang="en-US" altLang="en-US" sz="2800"/>
            </a:b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</p:bld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grpSp>
        <p:nvGrpSpPr>
          <p:cNvPr id="137220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37241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37250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1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2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3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4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5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42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3724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49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37243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37244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45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46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4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37221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3722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722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3722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2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723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3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3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3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3723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3724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37222" name="AutoShape 38"/>
          <p:cNvSpPr>
            <a:spLocks noChangeArrowheads="1"/>
          </p:cNvSpPr>
          <p:nvPr/>
        </p:nvSpPr>
        <p:spPr bwMode="auto">
          <a:xfrm>
            <a:off x="1676400" y="539750"/>
            <a:ext cx="6172200" cy="1974850"/>
          </a:xfrm>
          <a:prstGeom prst="wedgeRoundRectCallout">
            <a:avLst>
              <a:gd name="adj1" fmla="val -34671"/>
              <a:gd name="adj2" fmla="val 64468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write a Java program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/>
            </a:r>
            <a:br>
              <a:rPr lang="en-US" altLang="en-US" sz="2800"/>
            </a:br>
            <a:r>
              <a:rPr lang="en-US" altLang="en-US" sz="2800"/>
              <a:t>and give it some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 lines of code.</a:t>
            </a:r>
            <a:br>
              <a:rPr lang="en-US" altLang="en-US" sz="2800"/>
            </a:br>
            <a:r>
              <a:rPr lang="en-US" altLang="en-US" sz="2800"/>
              <a:t>I can use as MANY as I like.</a:t>
            </a:r>
            <a:br>
              <a:rPr lang="en-US" altLang="en-US" sz="2800"/>
            </a:br>
            <a:r>
              <a:rPr lang="en-US" altLang="en-US" sz="2800"/>
              <a:t>1,000,000,000,000,000!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1676400" y="2819400"/>
            <a:ext cx="6172200" cy="2178050"/>
          </a:xfrm>
          <a:prstGeom prst="wedgeRoundRectCallout">
            <a:avLst>
              <a:gd name="adj1" fmla="val 54426"/>
              <a:gd name="adj2" fmla="val -962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If he uses more lines of code,</a:t>
            </a:r>
            <a:br>
              <a:rPr lang="en-US" altLang="en-US" sz="2800"/>
            </a:br>
            <a:r>
              <a:rPr lang="en-US" altLang="en-US" sz="2800"/>
              <a:t>I will give him a bigger input </a:t>
            </a:r>
            <a:r>
              <a:rPr lang="en-US" altLang="en-US" sz="2800">
                <a:solidFill>
                  <a:schemeClr val="accent2"/>
                </a:solidFill>
              </a:rPr>
              <a:t>I</a:t>
            </a:r>
            <a:r>
              <a:rPr lang="en-US" altLang="en-US" sz="2800"/>
              <a:t>.</a:t>
            </a:r>
          </a:p>
        </p:txBody>
      </p:sp>
      <p:sp>
        <p:nvSpPr>
          <p:cNvPr id="167975" name="Rectangle 39"/>
          <p:cNvSpPr>
            <a:spLocks noChangeArrowheads="1"/>
          </p:cNvSpPr>
          <p:nvPr/>
        </p:nvSpPr>
        <p:spPr bwMode="auto">
          <a:xfrm>
            <a:off x="3355975" y="3748088"/>
            <a:ext cx="2441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Hee Hee Hee</a:t>
            </a:r>
          </a:p>
        </p:txBody>
      </p:sp>
      <p:sp>
        <p:nvSpPr>
          <p:cNvPr id="167976" name="Rectangle 40"/>
          <p:cNvSpPr>
            <a:spLocks noChangeArrowheads="1"/>
          </p:cNvSpPr>
          <p:nvPr/>
        </p:nvSpPr>
        <p:spPr bwMode="auto">
          <a:xfrm>
            <a:off x="2327275" y="4205288"/>
            <a:ext cx="48101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> must still solve the problem.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679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679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79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  <p:bldP spid="167975" grpId="0"/>
      <p:bldP spid="167976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5029200"/>
            <a:ext cx="65532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5791200" y="5133975"/>
            <a:ext cx="3733800" cy="180022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defRPr/>
            </a:pPr>
            <a:r>
              <a:rPr lang="en-US" sz="2800" dirty="0">
                <a:solidFill>
                  <a:schemeClr val="accent2"/>
                </a:solidFill>
              </a:rPr>
              <a:t>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Java programs </a:t>
            </a:r>
            <a:r>
              <a:rPr lang="en-US" sz="2800" dirty="0">
                <a:solidFill>
                  <a:schemeClr val="accent2"/>
                </a:solidFill>
              </a:rPr>
              <a:t>J,</a:t>
            </a:r>
            <a:endParaRPr lang="en-US" sz="2800" dirty="0"/>
          </a:p>
          <a:p>
            <a:pPr algn="l" eaLnBrk="0" hangingPunct="0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  <a:r>
              <a:rPr lang="en-US" sz="2800" dirty="0"/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algn="l" eaLnBrk="0" hangingPunct="0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algn="l" eaLnBrk="0" hangingPunct="0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K(J,I) 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= k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8965" name="Line 5"/>
          <p:cNvSpPr>
            <a:spLocks noChangeShapeType="1"/>
          </p:cNvSpPr>
          <p:nvPr/>
        </p:nvSpPr>
        <p:spPr bwMode="auto">
          <a:xfrm>
            <a:off x="6223000" y="5133975"/>
            <a:ext cx="0" cy="1724025"/>
          </a:xfrm>
          <a:prstGeom prst="line">
            <a:avLst/>
          </a:prstGeom>
          <a:noFill/>
          <a:ln w="25400" cap="sq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lIns="274320" rIns="274320" anchor="ctr">
            <a:spAutoFit/>
          </a:bodyPr>
          <a:lstStyle/>
          <a:p>
            <a:endParaRPr lang="en-US"/>
          </a:p>
        </p:txBody>
      </p:sp>
      <p:sp>
        <p:nvSpPr>
          <p:cNvPr id="168966" name="Rectangle 6"/>
          <p:cNvSpPr>
            <a:spLocks noChangeArrowheads="1"/>
          </p:cNvSpPr>
          <p:nvPr/>
        </p:nvSpPr>
        <p:spPr bwMode="auto">
          <a:xfrm>
            <a:off x="2616200" y="3962400"/>
            <a:ext cx="4957763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that speaks of all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>, </a:t>
            </a:r>
            <a:br>
              <a:rPr lang="en-US" altLang="en-US" sz="2800"/>
            </a:br>
            <a:r>
              <a:rPr lang="en-US" altLang="en-US" sz="2800"/>
              <a:t>even if not associated with a </a:t>
            </a:r>
            <a:r>
              <a:rPr lang="en-US" altLang="en-US" sz="2800">
                <a:solidFill>
                  <a:schemeClr val="accent2"/>
                </a:solidFill>
              </a:rPr>
              <a:t>P</a:t>
            </a:r>
            <a:r>
              <a:rPr lang="en-US" altLang="en-US" sz="2800"/>
              <a:t>.</a:t>
            </a:r>
          </a:p>
        </p:txBody>
      </p:sp>
      <p:sp>
        <p:nvSpPr>
          <p:cNvPr id="168967" name="Rectangle 7"/>
          <p:cNvSpPr>
            <a:spLocks noChangeArrowheads="1"/>
          </p:cNvSpPr>
          <p:nvPr/>
        </p:nvSpPr>
        <p:spPr bwMode="auto">
          <a:xfrm>
            <a:off x="3276600" y="3595688"/>
            <a:ext cx="3328988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800"/>
              <a:t>A similar statement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89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89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89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89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8965" grpId="0" animBg="1"/>
      <p:bldP spid="168966" grpId="0"/>
      <p:bldP spid="168967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4339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4386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7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8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89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0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1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92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393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4394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95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4340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4384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4385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Loves(b, g)</a:t>
              </a:r>
            </a:p>
          </p:txBody>
        </p:sp>
      </p:grpSp>
      <p:grpSp>
        <p:nvGrpSpPr>
          <p:cNvPr id="14341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4362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4363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4364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4365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4366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4367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4368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4369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4370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1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2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3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74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4375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76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377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4378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4380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81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82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383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379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4342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" name="AutoShape 8"/>
          <p:cNvSpPr>
            <a:spLocks noChangeArrowheads="1"/>
          </p:cNvSpPr>
          <p:nvPr/>
        </p:nvSpPr>
        <p:spPr bwMode="auto">
          <a:xfrm>
            <a:off x="1371600" y="1371600"/>
            <a:ext cx="6629400" cy="67945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They  read the statement left to right.</a:t>
            </a:r>
          </a:p>
        </p:txBody>
      </p:sp>
      <p:grpSp>
        <p:nvGrpSpPr>
          <p:cNvPr id="14344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434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435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5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6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34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35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435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435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435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435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80" name="AutoShape 46"/>
          <p:cNvSpPr>
            <a:spLocks noChangeArrowheads="1"/>
          </p:cNvSpPr>
          <p:nvPr/>
        </p:nvSpPr>
        <p:spPr bwMode="auto">
          <a:xfrm>
            <a:off x="1371600" y="2209800"/>
            <a:ext cx="6477000" cy="685800"/>
          </a:xfrm>
          <a:prstGeom prst="wedgeRoundRectCallout">
            <a:avLst>
              <a:gd name="adj1" fmla="val -53023"/>
              <a:gd name="adj2" fmla="val -6144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$.</a:t>
            </a:r>
            <a:r>
              <a:rPr lang="en-US" altLang="en-US"/>
              <a:t> </a:t>
            </a:r>
          </a:p>
        </p:txBody>
      </p:sp>
      <p:sp>
        <p:nvSpPr>
          <p:cNvPr id="81" name="AutoShape 58"/>
          <p:cNvSpPr>
            <a:spLocks noChangeArrowheads="1"/>
          </p:cNvSpPr>
          <p:nvPr/>
        </p:nvSpPr>
        <p:spPr bwMode="auto">
          <a:xfrm>
            <a:off x="1371600" y="2971800"/>
            <a:ext cx="6477000" cy="685800"/>
          </a:xfrm>
          <a:prstGeom prst="wedgeRoundRectCallout">
            <a:avLst>
              <a:gd name="adj1" fmla="val 55292"/>
              <a:gd name="adj2" fmla="val -4694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produce the object when it is a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/>
              <a:t>.</a:t>
            </a:r>
          </a:p>
        </p:txBody>
      </p:sp>
      <p:sp>
        <p:nvSpPr>
          <p:cNvPr id="82" name="AutoShape 60"/>
          <p:cNvSpPr>
            <a:spLocks noChangeArrowheads="1"/>
          </p:cNvSpPr>
          <p:nvPr/>
        </p:nvSpPr>
        <p:spPr bwMode="auto">
          <a:xfrm>
            <a:off x="1371600" y="3886200"/>
            <a:ext cx="3733800" cy="1752600"/>
          </a:xfrm>
          <a:prstGeom prst="wedgeRoundRectCallout">
            <a:avLst>
              <a:gd name="adj1" fmla="val -27593"/>
              <a:gd name="adj2" fmla="val -5468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if and only if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statement is true.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80" grpId="0" animBg="1"/>
      <p:bldP spid="81" grpId="0" animBg="1"/>
      <p:bldP spid="82" grpId="0" animBg="1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57200"/>
            <a:ext cx="8991600" cy="39354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Given the input,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 Java program,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can dynamically allocated as many bytes of memory</a:t>
            </a:r>
          </a:p>
          <a:p>
            <a:pPr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as it wants.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This number, though still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finite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 is not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constant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is the number bytes </a:t>
            </a:r>
            <a:b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program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uses on input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then this function can depend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and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1828800" y="3860800"/>
            <a:ext cx="2867025" cy="519113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(hence on |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I|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</p:txBody>
      </p:sp>
      <p:sp>
        <p:nvSpPr>
          <p:cNvPr id="169988" name="Rectangle 4"/>
          <p:cNvSpPr>
            <a:spLocks noChangeArrowheads="1"/>
          </p:cNvSpPr>
          <p:nvPr/>
        </p:nvSpPr>
        <p:spPr bwMode="auto">
          <a:xfrm>
            <a:off x="7310438" y="218598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18161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&lt; </a:t>
            </a:r>
            <a:r>
              <a:rPr lang="en-US" sz="2800" dirty="0">
                <a:solidFill>
                  <a:schemeClr val="accent2"/>
                </a:solidFill>
                <a:sym typeface="Symbol"/>
              </a:rPr>
              <a:t></a:t>
            </a:r>
            <a:endParaRPr lang="en-US" sz="2800" dirty="0">
              <a:solidFill>
                <a:schemeClr val="accent2"/>
              </a:solidFill>
              <a:cs typeface="Times New Roman" pitchFamily="18" charset="0"/>
            </a:endParaRPr>
          </a:p>
        </p:txBody>
      </p:sp>
      <p:cxnSp>
        <p:nvCxnSpPr>
          <p:cNvPr id="8" name="Straight Connector 7"/>
          <p:cNvCxnSpPr>
            <a:cxnSpLocks noChangeShapeType="1"/>
          </p:cNvCxnSpPr>
          <p:nvPr/>
        </p:nvCxnSpPr>
        <p:spPr bwMode="auto">
          <a:xfrm>
            <a:off x="2590800" y="6172200"/>
            <a:ext cx="762000" cy="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3505200" y="5791200"/>
            <a:ext cx="609600" cy="838200"/>
            <a:chOff x="2065" y="1551"/>
            <a:chExt cx="1628" cy="1988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777" y="1976"/>
              <a:ext cx="331" cy="335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811" y="1931"/>
              <a:ext cx="301" cy="128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892" y="1837"/>
              <a:ext cx="513" cy="636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188" y="2044"/>
              <a:ext cx="47" cy="87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42" y="1562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133" y="2056"/>
              <a:ext cx="34" cy="94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099" y="1811"/>
              <a:ext cx="25" cy="94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036" y="1830"/>
              <a:ext cx="68" cy="79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438" y="1818"/>
              <a:ext cx="424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502" y="1551"/>
              <a:ext cx="343" cy="395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879" y="1822"/>
              <a:ext cx="68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8" y="1781"/>
              <a:ext cx="38" cy="90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2667" y="1961"/>
              <a:ext cx="81" cy="68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688" y="1988"/>
              <a:ext cx="85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629" y="2364"/>
              <a:ext cx="322" cy="576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608" y="2861"/>
              <a:ext cx="365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065" y="2760"/>
              <a:ext cx="695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31" name="Rectangle 30"/>
          <p:cNvSpPr>
            <a:spLocks noChangeArrowheads="1"/>
          </p:cNvSpPr>
          <p:nvPr/>
        </p:nvSpPr>
        <p:spPr bwMode="auto">
          <a:xfrm>
            <a:off x="5029200" y="4383088"/>
            <a:ext cx="4267200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800"/>
              <a:t>Careful will inﬁnity. </a:t>
            </a:r>
            <a:br>
              <a:rPr lang="en-CA" altLang="en-US" sz="2800"/>
            </a:br>
            <a:r>
              <a:rPr lang="en-CA" altLang="en-US" sz="2800"/>
              <a:t>There are more than one </a:t>
            </a:r>
            <a:br>
              <a:rPr lang="en-CA" altLang="en-US" sz="2800"/>
            </a:br>
            <a:r>
              <a:rPr lang="en-CA" altLang="en-US" sz="2800"/>
              <a:t>inﬁnities and some are </a:t>
            </a:r>
            <a:br>
              <a:rPr lang="en-CA" altLang="en-US" sz="2800"/>
            </a:br>
            <a:r>
              <a:rPr lang="en-CA" altLang="en-US" sz="2800"/>
              <a:t>in fact smaller than others.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148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3148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3148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3148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148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699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3148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148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31482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9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699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699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7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 nodeType="clickPar">
                      <p:stCondLst>
                        <p:cond delay="indefinite"/>
                      </p:stCondLst>
                      <p:childTnLst>
                        <p:par>
                          <p:cTn id="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9987" grpId="0"/>
      <p:bldP spid="169988" grpId="0"/>
      <p:bldP spid="31" grpId="0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57200"/>
            <a:ext cx="8991600" cy="39354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Given the input,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 Java program,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can dynamically allocated as many bytes of memory</a:t>
            </a:r>
          </a:p>
          <a:p>
            <a:pPr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as it wants.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This number, though still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finite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 is not </a:t>
            </a:r>
            <a:r>
              <a:rPr lang="en-US" sz="2800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constant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is the number bytes </a:t>
            </a:r>
            <a:b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program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uses on input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then this function can depend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and on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  <a:endParaRPr lang="en-US" sz="2800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1828800" y="3860800"/>
            <a:ext cx="2867025" cy="519113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(hence on |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I|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</p:txBody>
      </p:sp>
      <p:sp>
        <p:nvSpPr>
          <p:cNvPr id="169988" name="Rectangle 4"/>
          <p:cNvSpPr>
            <a:spLocks noChangeArrowheads="1"/>
          </p:cNvSpPr>
          <p:nvPr/>
        </p:nvSpPr>
        <p:spPr bwMode="auto">
          <a:xfrm>
            <a:off x="7310438" y="218598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18161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&lt; </a:t>
            </a:r>
            <a:r>
              <a:rPr lang="en-US" sz="2800" dirty="0">
                <a:solidFill>
                  <a:schemeClr val="accent2"/>
                </a:solidFill>
                <a:sym typeface="Symbol"/>
              </a:rPr>
              <a:t></a:t>
            </a:r>
            <a:endParaRPr lang="en-US" sz="2800" dirty="0">
              <a:solidFill>
                <a:schemeClr val="accent2"/>
              </a:solidFill>
              <a:cs typeface="Times New Roman" pitchFamily="18" charset="0"/>
            </a:endParaRPr>
          </a:p>
        </p:txBody>
      </p:sp>
      <p:cxnSp>
        <p:nvCxnSpPr>
          <p:cNvPr id="140295" name="Straight Connector 7"/>
          <p:cNvCxnSpPr>
            <a:cxnSpLocks noChangeShapeType="1"/>
          </p:cNvCxnSpPr>
          <p:nvPr/>
        </p:nvCxnSpPr>
        <p:spPr bwMode="auto">
          <a:xfrm>
            <a:off x="2590800" y="6172200"/>
            <a:ext cx="762000" cy="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0296" name="Group 9"/>
          <p:cNvGrpSpPr>
            <a:grpSpLocks/>
          </p:cNvGrpSpPr>
          <p:nvPr/>
        </p:nvGrpSpPr>
        <p:grpSpPr bwMode="auto">
          <a:xfrm>
            <a:off x="3505200" y="5791200"/>
            <a:ext cx="609600" cy="838200"/>
            <a:chOff x="2065" y="1551"/>
            <a:chExt cx="1628" cy="1988"/>
          </a:xfrm>
        </p:grpSpPr>
        <p:sp>
          <p:nvSpPr>
            <p:cNvPr id="10" name="Freeform 10"/>
            <p:cNvSpPr>
              <a:spLocks/>
            </p:cNvSpPr>
            <p:nvPr/>
          </p:nvSpPr>
          <p:spPr bwMode="auto">
            <a:xfrm>
              <a:off x="2777" y="1976"/>
              <a:ext cx="331" cy="335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1" name="Freeform 11"/>
            <p:cNvSpPr>
              <a:spLocks/>
            </p:cNvSpPr>
            <p:nvPr/>
          </p:nvSpPr>
          <p:spPr bwMode="auto">
            <a:xfrm>
              <a:off x="2811" y="1931"/>
              <a:ext cx="301" cy="128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2" name="Freeform 12"/>
            <p:cNvSpPr>
              <a:spLocks/>
            </p:cNvSpPr>
            <p:nvPr/>
          </p:nvSpPr>
          <p:spPr bwMode="auto">
            <a:xfrm>
              <a:off x="2892" y="1837"/>
              <a:ext cx="513" cy="636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3" name="Freeform 13"/>
            <p:cNvSpPr>
              <a:spLocks/>
            </p:cNvSpPr>
            <p:nvPr/>
          </p:nvSpPr>
          <p:spPr bwMode="auto">
            <a:xfrm>
              <a:off x="3188" y="2044"/>
              <a:ext cx="47" cy="87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4" name="Freeform 14"/>
            <p:cNvSpPr>
              <a:spLocks/>
            </p:cNvSpPr>
            <p:nvPr/>
          </p:nvSpPr>
          <p:spPr bwMode="auto">
            <a:xfrm>
              <a:off x="3142" y="1562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3133" y="2056"/>
              <a:ext cx="34" cy="94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6" name="Freeform 16"/>
            <p:cNvSpPr>
              <a:spLocks/>
            </p:cNvSpPr>
            <p:nvPr/>
          </p:nvSpPr>
          <p:spPr bwMode="auto">
            <a:xfrm>
              <a:off x="3099" y="1811"/>
              <a:ext cx="25" cy="94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3036" y="1830"/>
              <a:ext cx="68" cy="79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8" name="Freeform 18"/>
            <p:cNvSpPr>
              <a:spLocks/>
            </p:cNvSpPr>
            <p:nvPr/>
          </p:nvSpPr>
          <p:spPr bwMode="auto">
            <a:xfrm>
              <a:off x="2438" y="1818"/>
              <a:ext cx="424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2502" y="1551"/>
              <a:ext cx="343" cy="395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0" name="Freeform 20"/>
            <p:cNvSpPr>
              <a:spLocks/>
            </p:cNvSpPr>
            <p:nvPr/>
          </p:nvSpPr>
          <p:spPr bwMode="auto">
            <a:xfrm>
              <a:off x="2879" y="1822"/>
              <a:ext cx="68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1" name="Freeform 21"/>
            <p:cNvSpPr>
              <a:spLocks/>
            </p:cNvSpPr>
            <p:nvPr/>
          </p:nvSpPr>
          <p:spPr bwMode="auto">
            <a:xfrm>
              <a:off x="2858" y="1781"/>
              <a:ext cx="38" cy="90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2" name="Freeform 22"/>
            <p:cNvSpPr>
              <a:spLocks/>
            </p:cNvSpPr>
            <p:nvPr/>
          </p:nvSpPr>
          <p:spPr bwMode="auto">
            <a:xfrm>
              <a:off x="2667" y="1961"/>
              <a:ext cx="81" cy="68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3" name="Freeform 23"/>
            <p:cNvSpPr>
              <a:spLocks/>
            </p:cNvSpPr>
            <p:nvPr/>
          </p:nvSpPr>
          <p:spPr bwMode="auto">
            <a:xfrm>
              <a:off x="2688" y="1988"/>
              <a:ext cx="85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4" name="Freeform 24"/>
            <p:cNvSpPr>
              <a:spLocks/>
            </p:cNvSpPr>
            <p:nvPr/>
          </p:nvSpPr>
          <p:spPr bwMode="auto">
            <a:xfrm>
              <a:off x="2629" y="2364"/>
              <a:ext cx="322" cy="576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5" name="Freeform 25"/>
            <p:cNvSpPr>
              <a:spLocks/>
            </p:cNvSpPr>
            <p:nvPr/>
          </p:nvSpPr>
          <p:spPr bwMode="auto">
            <a:xfrm>
              <a:off x="2608" y="2861"/>
              <a:ext cx="365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26" name="Freeform 26"/>
            <p:cNvSpPr>
              <a:spLocks/>
            </p:cNvSpPr>
            <p:nvPr/>
          </p:nvSpPr>
          <p:spPr bwMode="auto">
            <a:xfrm>
              <a:off x="2065" y="2760"/>
              <a:ext cx="695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5029200" y="4383088"/>
            <a:ext cx="4267200" cy="22463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>
              <a:defRPr/>
            </a:pPr>
            <a:r>
              <a:rPr lang="en-CA" sz="2800" dirty="0"/>
              <a:t>In contrast, when we say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J(I)</a:t>
            </a:r>
            <a:r>
              <a:rPr lang="en-US" sz="2800" dirty="0">
                <a:solidFill>
                  <a:schemeClr val="accent2"/>
                </a:solidFill>
              </a:rPr>
              <a:t> = </a:t>
            </a:r>
            <a:r>
              <a:rPr lang="en-US" sz="2800" dirty="0">
                <a:solidFill>
                  <a:schemeClr val="accent2"/>
                </a:solidFill>
                <a:sym typeface="Symbol"/>
              </a:rPr>
              <a:t></a:t>
            </a:r>
            <a:r>
              <a:rPr lang="en-CA" sz="2800" dirty="0">
                <a:sym typeface="Symbol"/>
              </a:rPr>
              <a:t> to </a:t>
            </a:r>
            <a:r>
              <a:rPr lang="en-CA" sz="2800" dirty="0"/>
              <a:t>mean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CA" sz="2800" dirty="0"/>
              <a:t> runs forever, we are really using </a:t>
            </a:r>
            <a:r>
              <a:rPr lang="en-CA" sz="2800" dirty="0">
                <a:solidFill>
                  <a:schemeClr val="accent2"/>
                </a:solidFill>
              </a:rPr>
              <a:t>∞</a:t>
            </a:r>
            <a:r>
              <a:rPr lang="en-CA" sz="2800" dirty="0"/>
              <a:t> as a symbol and not really as meaning it to be </a:t>
            </a:r>
            <a:r>
              <a:rPr lang="en-CA" sz="2800" dirty="0" err="1"/>
              <a:t>inﬁnity</a:t>
            </a:r>
            <a:r>
              <a:rPr lang="en-CA" sz="2800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57200"/>
            <a:ext cx="8991600" cy="393541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Given the input,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a Java program,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can dynamically allocated as many bytes of memory</a:t>
            </a:r>
          </a:p>
          <a:p>
            <a:pPr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 as it wants.</a:t>
            </a:r>
          </a:p>
          <a:p>
            <a:pPr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This number, though still </a:t>
            </a:r>
            <a:r>
              <a:rPr lang="en-US" sz="28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finite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, is not </a:t>
            </a:r>
            <a:r>
              <a:rPr lang="en-US" sz="28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constant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  <a:p>
            <a:pPr lvl="1" algn="l" eaLnBrk="0" hangingPunct="0">
              <a:buFontTx/>
              <a:buChar char="•"/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If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is the number bytes </a:t>
            </a:r>
            <a:b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  program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uses on input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then this function can depend on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,</a:t>
            </a:r>
          </a:p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 and on 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  <a:endParaRPr lang="en-US" sz="28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169987" name="Rectangle 3"/>
          <p:cNvSpPr>
            <a:spLocks noChangeArrowheads="1"/>
          </p:cNvSpPr>
          <p:nvPr/>
        </p:nvSpPr>
        <p:spPr bwMode="auto">
          <a:xfrm>
            <a:off x="1828800" y="3860800"/>
            <a:ext cx="2867025" cy="519113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lvl="1" algn="l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(hence on |</a:t>
            </a:r>
            <a:r>
              <a:rPr lang="en-US" sz="28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I|</a:t>
            </a: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)</a:t>
            </a:r>
          </a:p>
        </p:txBody>
      </p:sp>
      <p:sp>
        <p:nvSpPr>
          <p:cNvPr id="169988" name="Rectangle 4"/>
          <p:cNvSpPr>
            <a:spLocks noChangeArrowheads="1"/>
          </p:cNvSpPr>
          <p:nvPr/>
        </p:nvSpPr>
        <p:spPr bwMode="auto">
          <a:xfrm>
            <a:off x="7310438" y="2185988"/>
            <a:ext cx="1909762" cy="519112"/>
          </a:xfrm>
          <a:prstGeom prst="rect">
            <a:avLst/>
          </a:prstGeom>
          <a:noFill/>
          <a:ln w="25400" cap="sq" algn="ctr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ctr" eaLnBrk="0" hangingPunct="0">
              <a:defRPr/>
            </a:pPr>
            <a:r>
              <a:rPr lang="en-US" sz="2800">
                <a:effectLst>
                  <a:outerShdw blurRad="38100" dist="38100" dir="2700000" algn="tl">
                    <a:srgbClr val="000000"/>
                  </a:outerShdw>
                </a:effectLst>
              </a:rPr>
              <a:t>Meaning:</a:t>
            </a:r>
          </a:p>
        </p:txBody>
      </p:sp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sp>
        <p:nvSpPr>
          <p:cNvPr id="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222726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42358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2367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68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69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70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71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72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73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2359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2365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66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2360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42361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62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63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64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4234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34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4234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4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4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4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4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5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5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235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5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5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5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235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4235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00200" y="685800"/>
            <a:ext cx="6870700" cy="762000"/>
          </a:xfrm>
          <a:prstGeom prst="wedgeRoundRectCallout">
            <a:avLst>
              <a:gd name="adj1" fmla="val 33481"/>
              <a:gd name="adj2" fmla="val 81458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come up with a hard problem </a:t>
            </a:r>
            <a:r>
              <a:rPr lang="en-US" altLang="en-US" sz="2800">
                <a:solidFill>
                  <a:schemeClr val="accent2"/>
                </a:solidFill>
              </a:rPr>
              <a:t>P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222726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</p:bld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grpSp>
        <p:nvGrpSpPr>
          <p:cNvPr id="143363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4338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339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38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339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9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338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4338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8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8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8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43364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4336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336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4337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337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7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7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8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338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4338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76400" y="539750"/>
            <a:ext cx="6172200" cy="1670050"/>
          </a:xfrm>
          <a:prstGeom prst="wedgeRoundRectCallout">
            <a:avLst>
              <a:gd name="adj1" fmla="val -34671"/>
              <a:gd name="adj2" fmla="val 85361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write a Java program </a:t>
            </a:r>
            <a:r>
              <a:rPr lang="en-US" altLang="en-US" sz="2800">
                <a:solidFill>
                  <a:schemeClr val="accent2"/>
                </a:solidFill>
              </a:rPr>
              <a:t>J</a:t>
            </a:r>
            <a:r>
              <a:rPr lang="en-US" altLang="en-US" sz="2800"/>
              <a:t>.</a:t>
            </a:r>
            <a:br>
              <a:rPr lang="en-US" altLang="en-US" sz="2800"/>
            </a:br>
            <a:r>
              <a:rPr lang="en-US" altLang="en-US" sz="2800"/>
              <a:t>I don’t need to specify how many</a:t>
            </a:r>
            <a:br>
              <a:rPr lang="en-US" altLang="en-US" sz="2800"/>
            </a:br>
            <a:r>
              <a:rPr lang="en-US" altLang="en-US" sz="2800"/>
              <a:t>bytes of memory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 it will allocate.</a:t>
            </a:r>
            <a:endParaRPr lang="en-US" altLang="en-US" sz="2800">
              <a:solidFill>
                <a:schemeClr val="accent2"/>
              </a:solidFill>
            </a:endParaRP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1676400" y="2438400"/>
            <a:ext cx="6324600" cy="1760538"/>
          </a:xfrm>
          <a:prstGeom prst="wedgeRoundRectCallout">
            <a:avLst>
              <a:gd name="adj1" fmla="val 53412"/>
              <a:gd name="adj2" fmla="val 29352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Oops.</a:t>
            </a:r>
            <a:br>
              <a:rPr lang="en-US" altLang="en-US" sz="2800"/>
            </a:br>
            <a:r>
              <a:rPr lang="en-US" altLang="en-US" sz="2800"/>
              <a:t>I now need to come up with </a:t>
            </a:r>
            <a:br>
              <a:rPr lang="en-US" altLang="en-US" sz="2800"/>
            </a:br>
            <a:r>
              <a:rPr lang="en-US" altLang="en-US" sz="2800"/>
              <a:t>the input </a:t>
            </a:r>
            <a:r>
              <a:rPr lang="en-US" altLang="en-US" sz="2800">
                <a:solidFill>
                  <a:schemeClr val="accent2"/>
                </a:solidFill>
              </a:rPr>
              <a:t>I</a:t>
            </a:r>
            <a:r>
              <a:rPr lang="en-US" altLang="en-US" sz="2800"/>
              <a:t> before knowing this </a:t>
            </a:r>
            <a:r>
              <a:rPr lang="en-US" altLang="en-US" sz="2800">
                <a:solidFill>
                  <a:schemeClr val="accent2"/>
                </a:solidFill>
              </a:rPr>
              <a:t>k</a:t>
            </a:r>
            <a:r>
              <a:rPr lang="en-US" altLang="en-US" sz="2800"/>
              <a:t>. 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222726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 autoUpdateAnimBg="0"/>
      <p:bldP spid="2" grpId="0" animBg="1" autoUpdateAnimBg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grpSp>
        <p:nvGrpSpPr>
          <p:cNvPr id="144387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44406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4415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6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7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8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9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20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21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4407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4413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14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4408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44409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10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11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12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44388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443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3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443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3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44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444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4" name="AutoShape 38"/>
          <p:cNvSpPr>
            <a:spLocks noChangeArrowheads="1"/>
          </p:cNvSpPr>
          <p:nvPr/>
        </p:nvSpPr>
        <p:spPr bwMode="auto">
          <a:xfrm>
            <a:off x="1676400" y="539750"/>
            <a:ext cx="6324600" cy="1593850"/>
          </a:xfrm>
          <a:prstGeom prst="wedgeRoundRectCallout">
            <a:avLst>
              <a:gd name="adj1" fmla="val -35042"/>
              <a:gd name="adj2" fmla="val 91833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problem.</a:t>
            </a:r>
            <a:br>
              <a:rPr lang="en-US" altLang="en-US" sz="2800"/>
            </a:br>
            <a:r>
              <a:rPr lang="en-US" altLang="en-US" sz="2800"/>
              <a:t>If he gives me a bigger input </a:t>
            </a:r>
            <a:r>
              <a:rPr lang="en-US" altLang="en-US" sz="2800">
                <a:solidFill>
                  <a:schemeClr val="accent2"/>
                </a:solidFill>
              </a:rPr>
              <a:t>I,</a:t>
            </a:r>
            <a:br>
              <a:rPr lang="en-US" altLang="en-US" sz="2800">
                <a:solidFill>
                  <a:schemeClr val="accent2"/>
                </a:solidFill>
              </a:rPr>
            </a:br>
            <a:r>
              <a:rPr lang="en-US" altLang="en-US" sz="2800"/>
              <a:t> I will use even more memory! </a:t>
            </a:r>
          </a:p>
        </p:txBody>
      </p:sp>
      <p:sp>
        <p:nvSpPr>
          <p:cNvPr id="1314822" name="Text Box 6"/>
          <p:cNvSpPr txBox="1">
            <a:spLocks noChangeArrowheads="1"/>
          </p:cNvSpPr>
          <p:nvPr/>
        </p:nvSpPr>
        <p:spPr bwMode="auto">
          <a:xfrm>
            <a:off x="152400" y="4630738"/>
            <a:ext cx="6553200" cy="222726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lvl="1" algn="l" eaLnBrk="0" hangingPunct="0">
              <a:buFontTx/>
              <a:buChar char="•"/>
              <a:defRPr/>
            </a:pPr>
            <a:r>
              <a:rPr lang="en-US" sz="2800" dirty="0">
                <a:solidFill>
                  <a:schemeClr val="accent2"/>
                </a:solidFill>
              </a:rPr>
              <a:t>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computable problems P,</a:t>
            </a:r>
            <a:r>
              <a:rPr lang="en-US" sz="2800" dirty="0">
                <a:sym typeface="Symbol" pitchFamily="18" charset="2"/>
              </a:rPr>
              <a:t>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 Java program </a:t>
            </a:r>
            <a:r>
              <a:rPr lang="en-US" sz="2800" dirty="0">
                <a:solidFill>
                  <a:schemeClr val="accent2"/>
                </a:solidFill>
              </a:rPr>
              <a:t>J, </a:t>
            </a: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</a:t>
            </a:r>
            <a:endParaRPr lang="en-US" sz="2800" dirty="0">
              <a:solidFill>
                <a:schemeClr val="accent2"/>
              </a:solidFill>
            </a:endParaRP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</a:t>
            </a:r>
            <a:r>
              <a:rPr 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sz="2800" dirty="0">
                <a:solidFill>
                  <a:schemeClr val="accent2"/>
                </a:solidFill>
              </a:rPr>
              <a:t>inputs I, 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  <a:sym typeface="Symbol" pitchFamily="18" charset="2"/>
              </a:rPr>
              <a:t>    an integer k</a:t>
            </a:r>
            <a:r>
              <a:rPr lang="en-US" sz="2800" dirty="0">
                <a:solidFill>
                  <a:schemeClr val="accent2"/>
                </a:solidFill>
              </a:rPr>
              <a:t>,</a:t>
            </a:r>
          </a:p>
          <a:p>
            <a:pPr lvl="1" algn="l">
              <a:defRPr/>
            </a:pPr>
            <a:r>
              <a:rPr lang="en-US" sz="2800" dirty="0">
                <a:solidFill>
                  <a:schemeClr val="accent2"/>
                </a:solidFill>
              </a:rPr>
              <a:t>         </a:t>
            </a:r>
            <a:r>
              <a:rPr lang="en-US" sz="2800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K(J,I)</a:t>
            </a:r>
            <a:r>
              <a:rPr lang="en-US" sz="2800" dirty="0">
                <a:solidFill>
                  <a:schemeClr val="accent2"/>
                </a:solidFill>
              </a:rPr>
              <a:t> =</a:t>
            </a:r>
            <a:r>
              <a:rPr lang="en-US" sz="2800" dirty="0">
                <a:solidFill>
                  <a:schemeClr val="accent2"/>
                </a:solidFill>
                <a:cs typeface="Times New Roman" pitchFamily="18" charset="0"/>
              </a:rPr>
              <a:t> 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grpSp>
        <p:nvGrpSpPr>
          <p:cNvPr id="145411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45431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5440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1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2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3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4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5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46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32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5438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39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5433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45434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35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36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37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45412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4541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541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4541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1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2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2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2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2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542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4543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45413" name="AutoShape 38"/>
          <p:cNvSpPr>
            <a:spLocks noChangeArrowheads="1"/>
          </p:cNvSpPr>
          <p:nvPr/>
        </p:nvSpPr>
        <p:spPr bwMode="auto">
          <a:xfrm>
            <a:off x="1676400" y="539750"/>
            <a:ext cx="6324600" cy="1593850"/>
          </a:xfrm>
          <a:prstGeom prst="wedgeRoundRectCallout">
            <a:avLst>
              <a:gd name="adj1" fmla="val -35042"/>
              <a:gd name="adj2" fmla="val 91833"/>
              <a:gd name="adj3" fmla="val 16667"/>
            </a:avLst>
          </a:prstGeom>
          <a:noFill/>
          <a:ln w="38100">
            <a:solidFill>
              <a:srgbClr val="00FF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No problem.</a:t>
            </a:r>
            <a:br>
              <a:rPr lang="en-US" altLang="en-US" sz="2800"/>
            </a:br>
            <a:r>
              <a:rPr lang="en-US" altLang="en-US" sz="2800"/>
              <a:t>If he gives me a bigger input </a:t>
            </a:r>
            <a:r>
              <a:rPr lang="en-US" altLang="en-US" sz="2800">
                <a:solidFill>
                  <a:schemeClr val="accent2"/>
                </a:solidFill>
              </a:rPr>
              <a:t>I,</a:t>
            </a:r>
            <a:br>
              <a:rPr lang="en-US" altLang="en-US" sz="2800">
                <a:solidFill>
                  <a:schemeClr val="accent2"/>
                </a:solidFill>
              </a:rPr>
            </a:br>
            <a:r>
              <a:rPr lang="en-US" altLang="en-US" sz="2800"/>
              <a:t> I will use even more memory! </a:t>
            </a:r>
          </a:p>
        </p:txBody>
      </p:sp>
      <p:sp>
        <p:nvSpPr>
          <p:cNvPr id="2" name="AutoShape 38"/>
          <p:cNvSpPr>
            <a:spLocks noChangeArrowheads="1"/>
          </p:cNvSpPr>
          <p:nvPr/>
        </p:nvSpPr>
        <p:spPr bwMode="auto">
          <a:xfrm>
            <a:off x="2133600" y="2819400"/>
            <a:ext cx="4953000" cy="3505200"/>
          </a:xfrm>
          <a:prstGeom prst="wedgeRoundRectCallout">
            <a:avLst>
              <a:gd name="adj1" fmla="val 70898"/>
              <a:gd name="adj2" fmla="val -2490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/>
              <a:t>Good thing he cannot increase </a:t>
            </a:r>
            <a:br>
              <a:rPr lang="en-US" altLang="en-US" sz="2800"/>
            </a:br>
            <a:r>
              <a:rPr lang="en-US" altLang="en-US" sz="2800"/>
              <a:t>the number of lines of code </a:t>
            </a:r>
            <a:br>
              <a:rPr lang="en-US" altLang="en-US" sz="2800"/>
            </a:br>
            <a:r>
              <a:rPr lang="en-US" altLang="en-US" sz="2800"/>
              <a:t>in the same way or else</a:t>
            </a:r>
          </a:p>
        </p:txBody>
      </p:sp>
      <p:sp>
        <p:nvSpPr>
          <p:cNvPr id="174118" name="Rectangle 38"/>
          <p:cNvSpPr>
            <a:spLocks noChangeArrowheads="1"/>
          </p:cNvSpPr>
          <p:nvPr/>
        </p:nvSpPr>
        <p:spPr bwMode="auto">
          <a:xfrm>
            <a:off x="2286000" y="4325938"/>
            <a:ext cx="4800600" cy="1800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spcBef>
                <a:spcPct val="0"/>
              </a:spcBef>
            </a:pPr>
            <a:r>
              <a:rPr lang="en-US" altLang="en-US" sz="2800"/>
              <a:t>it would take infinite space</a:t>
            </a:r>
            <a:br>
              <a:rPr lang="en-US" altLang="en-US" sz="2800"/>
            </a:br>
            <a:r>
              <a:rPr lang="en-US" altLang="en-US" sz="2800"/>
              <a:t> to write down the algorithm</a:t>
            </a:r>
          </a:p>
          <a:p>
            <a:pPr>
              <a:spcBef>
                <a:spcPct val="0"/>
              </a:spcBef>
            </a:pPr>
            <a:r>
              <a:rPr lang="en-US" altLang="en-US" sz="2800"/>
              <a:t>such an algorithm could</a:t>
            </a:r>
            <a:br>
              <a:rPr lang="en-US" altLang="en-US" sz="2800"/>
            </a:br>
            <a:r>
              <a:rPr lang="en-US" altLang="en-US" sz="2800"/>
              <a:t> solve any problem.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4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4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4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41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 autoUpdateAnimBg="0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777" name="Rectangle 9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Fixed/Constant </a:t>
            </a:r>
            <a:r>
              <a:rPr lang="en-US" sz="3600" b="1" dirty="0" err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vs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 Arbitrary/Finite</a:t>
            </a:r>
          </a:p>
        </p:txBody>
      </p:sp>
      <p:grpSp>
        <p:nvGrpSpPr>
          <p:cNvPr id="146435" name="Group 21"/>
          <p:cNvGrpSpPr>
            <a:grpSpLocks/>
          </p:cNvGrpSpPr>
          <p:nvPr/>
        </p:nvGrpSpPr>
        <p:grpSpPr bwMode="auto">
          <a:xfrm flipH="1">
            <a:off x="8001000" y="2687638"/>
            <a:ext cx="1347788" cy="2341562"/>
            <a:chOff x="4560" y="1645"/>
            <a:chExt cx="849" cy="1475"/>
          </a:xfrm>
        </p:grpSpPr>
        <p:grpSp>
          <p:nvGrpSpPr>
            <p:cNvPr id="146453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146462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3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4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5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6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7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8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6454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146460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61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46455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146456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57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58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59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rot="10800000"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146436" name="Group 5"/>
          <p:cNvGrpSpPr>
            <a:grpSpLocks/>
          </p:cNvGrpSpPr>
          <p:nvPr/>
        </p:nvGrpSpPr>
        <p:grpSpPr bwMode="auto">
          <a:xfrm>
            <a:off x="685800" y="3810000"/>
            <a:ext cx="1447800" cy="2133600"/>
            <a:chOff x="2013" y="2206"/>
            <a:chExt cx="679" cy="1010"/>
          </a:xfrm>
        </p:grpSpPr>
        <p:sp>
          <p:nvSpPr>
            <p:cNvPr id="14643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643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4644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644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4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4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5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4645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14645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pic>
        <p:nvPicPr>
          <p:cNvPr id="174119" name="Picture 3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762000"/>
            <a:ext cx="4533900" cy="5467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4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4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43017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524000"/>
            <a:ext cx="8124825" cy="297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75" y="1371600"/>
            <a:ext cx="8858250" cy="4695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13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5363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5399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5400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5401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5402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5403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5404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5405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5406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5407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5412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3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4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415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5417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18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19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20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416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5364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538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539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9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38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8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38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39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539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5365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5383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5384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FF0000"/>
                  </a:solidFill>
                </a:rPr>
                <a:t>b,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</a:t>
              </a:r>
              <a:r>
                <a:rPr lang="en-US" altLang="en-US">
                  <a:solidFill>
                    <a:srgbClr val="FF0000"/>
                  </a:solidFill>
                </a:rPr>
                <a:t>b</a:t>
              </a:r>
              <a:r>
                <a:rPr lang="en-US" altLang="en-US">
                  <a:solidFill>
                    <a:schemeClr val="accent2"/>
                  </a:solidFill>
                </a:rPr>
                <a:t>, g)</a:t>
              </a:r>
            </a:p>
          </p:txBody>
        </p:sp>
      </p:grpSp>
      <p:sp>
        <p:nvSpPr>
          <p:cNvPr id="32776" name="AutoShape 56"/>
          <p:cNvSpPr>
            <a:spLocks noChangeArrowheads="1"/>
          </p:cNvSpPr>
          <p:nvPr/>
        </p:nvSpPr>
        <p:spPr bwMode="auto">
          <a:xfrm>
            <a:off x="1447800" y="1370013"/>
            <a:ext cx="3962400" cy="685800"/>
          </a:xfrm>
          <a:prstGeom prst="wedgeRoundRectCallout">
            <a:avLst>
              <a:gd name="adj1" fmla="val 57745"/>
              <a:gd name="adj2" fmla="val -2086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No! I produce </a:t>
            </a:r>
            <a:r>
              <a:rPr lang="en-US" altLang="en-US">
                <a:solidFill>
                  <a:srgbClr val="FF0000"/>
                </a:solidFill>
              </a:rPr>
              <a:t>b</a:t>
            </a:r>
            <a:r>
              <a:rPr lang="en-US" altLang="en-US"/>
              <a:t>=Bob.</a:t>
            </a:r>
          </a:p>
        </p:txBody>
      </p:sp>
      <p:sp>
        <p:nvSpPr>
          <p:cNvPr id="59" name="AutoShape 58"/>
          <p:cNvSpPr>
            <a:spLocks noChangeArrowheads="1"/>
          </p:cNvSpPr>
          <p:nvPr/>
        </p:nvSpPr>
        <p:spPr bwMode="auto">
          <a:xfrm>
            <a:off x="1447800" y="2209800"/>
            <a:ext cx="5105400" cy="1022350"/>
          </a:xfrm>
          <a:prstGeom prst="wedgeRoundRectCallout">
            <a:avLst>
              <a:gd name="adj1" fmla="val -56139"/>
              <a:gd name="adj2" fmla="val -58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Knowing you chose Bob,</a:t>
            </a:r>
            <a:br>
              <a:rPr lang="en-US" altLang="en-US"/>
            </a:br>
            <a:r>
              <a:rPr lang="en-US" altLang="en-US"/>
              <a:t>I produce </a:t>
            </a:r>
            <a:r>
              <a:rPr lang="en-US" altLang="en-US">
                <a:solidFill>
                  <a:schemeClr val="accent2"/>
                </a:solidFill>
              </a:rPr>
              <a:t>g </a:t>
            </a:r>
            <a:r>
              <a:rPr lang="en-US" altLang="en-US"/>
              <a:t>=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/>
              <a:t>Marilin Monro</a:t>
            </a:r>
          </a:p>
        </p:txBody>
      </p:sp>
      <p:sp>
        <p:nvSpPr>
          <p:cNvPr id="60" name="AutoShape 59"/>
          <p:cNvSpPr>
            <a:spLocks noChangeArrowheads="1"/>
          </p:cNvSpPr>
          <p:nvPr/>
        </p:nvSpPr>
        <p:spPr bwMode="auto">
          <a:xfrm>
            <a:off x="1447800" y="3352800"/>
            <a:ext cx="4406900" cy="685800"/>
          </a:xfrm>
          <a:prstGeom prst="wedgeRoundRectCallout">
            <a:avLst>
              <a:gd name="adj1" fmla="val -54787"/>
              <a:gd name="adj2" fmla="val -3106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Bob loves MM so I  win.</a:t>
            </a:r>
          </a:p>
        </p:txBody>
      </p:sp>
      <p:sp>
        <p:nvSpPr>
          <p:cNvPr id="61" name="AutoShape 60"/>
          <p:cNvSpPr>
            <a:spLocks noChangeArrowheads="1"/>
          </p:cNvSpPr>
          <p:nvPr/>
        </p:nvSpPr>
        <p:spPr bwMode="auto">
          <a:xfrm>
            <a:off x="1600200" y="4800600"/>
            <a:ext cx="3429000" cy="1066800"/>
          </a:xfrm>
          <a:prstGeom prst="wedgeRoundRectCallout">
            <a:avLst>
              <a:gd name="adj1" fmla="val -58255"/>
              <a:gd name="adj2" fmla="val -3179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g</a:t>
            </a:r>
            <a:r>
              <a:rPr lang="en-US" altLang="en-US"/>
              <a:t>=Mary</a:t>
            </a:r>
            <a:br>
              <a:rPr lang="en-US" altLang="en-US"/>
            </a:br>
            <a:r>
              <a:rPr lang="en-US" altLang="en-US"/>
              <a:t>and I still win.</a:t>
            </a:r>
          </a:p>
        </p:txBody>
      </p:sp>
      <p:sp>
        <p:nvSpPr>
          <p:cNvPr id="62" name="AutoShape 56"/>
          <p:cNvSpPr>
            <a:spLocks noChangeArrowheads="1"/>
          </p:cNvSpPr>
          <p:nvPr/>
        </p:nvSpPr>
        <p:spPr bwMode="auto">
          <a:xfrm>
            <a:off x="1524000" y="4114800"/>
            <a:ext cx="3581400" cy="595313"/>
          </a:xfrm>
          <a:prstGeom prst="wedgeRoundRectCallout">
            <a:avLst>
              <a:gd name="adj1" fmla="val 54421"/>
              <a:gd name="adj2" fmla="val -101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</a:rPr>
              <a:t>b</a:t>
            </a:r>
            <a:r>
              <a:rPr lang="en-US" altLang="en-US"/>
              <a:t>=John!</a:t>
            </a:r>
          </a:p>
        </p:txBody>
      </p:sp>
      <p:sp>
        <p:nvSpPr>
          <p:cNvPr id="80" name="Text Box 43"/>
          <p:cNvSpPr txBox="1">
            <a:spLocks noChangeArrowheads="1"/>
          </p:cNvSpPr>
          <p:nvPr/>
        </p:nvSpPr>
        <p:spPr bwMode="auto">
          <a:xfrm>
            <a:off x="5246688" y="776288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grpSp>
        <p:nvGrpSpPr>
          <p:cNvPr id="15372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5373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4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5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6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7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8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379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380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5381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382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6" grpId="0" animBg="1"/>
      <p:bldP spid="59" grpId="0" animBg="1"/>
      <p:bldP spid="60" grpId="0" animBg="1"/>
      <p:bldP spid="61" grpId="0" animBg="1"/>
      <p:bldP spid="62" grpId="0" animBg="1"/>
      <p:bldP spid="80" grpId="0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44037" name="Picture 5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1257300"/>
            <a:ext cx="8658225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40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40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1024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2071688"/>
            <a:ext cx="8782050" cy="271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7"/>
          <p:cNvGrpSpPr>
            <a:grpSpLocks/>
          </p:cNvGrpSpPr>
          <p:nvPr/>
        </p:nvGrpSpPr>
        <p:grpSpPr bwMode="auto">
          <a:xfrm>
            <a:off x="-203200" y="1066800"/>
            <a:ext cx="9401175" cy="3797300"/>
            <a:chOff x="-203200" y="1066800"/>
            <a:chExt cx="9401175" cy="3797300"/>
          </a:xfrm>
        </p:grpSpPr>
        <p:grpSp>
          <p:nvGrpSpPr>
            <p:cNvPr id="151557" name="Group 3"/>
            <p:cNvGrpSpPr>
              <a:grpSpLocks/>
            </p:cNvGrpSpPr>
            <p:nvPr/>
          </p:nvGrpSpPr>
          <p:grpSpPr bwMode="auto">
            <a:xfrm>
              <a:off x="-203200" y="1066800"/>
              <a:ext cx="617538" cy="781050"/>
              <a:chOff x="-7938" y="2283023"/>
              <a:chExt cx="617538" cy="782004"/>
            </a:xfrm>
          </p:grpSpPr>
          <p:sp>
            <p:nvSpPr>
              <p:cNvPr id="6" name="Rectangle 5"/>
              <p:cNvSpPr/>
              <p:nvPr/>
            </p:nvSpPr>
            <p:spPr bwMode="auto">
              <a:xfrm>
                <a:off x="-7938" y="2362495"/>
                <a:ext cx="549275" cy="702532"/>
              </a:xfrm>
              <a:prstGeom prst="rect">
                <a:avLst/>
              </a:prstGeom>
              <a:solidFill>
                <a:schemeClr val="tx1"/>
              </a:solidFill>
              <a:ln w="25400" cap="sq" cmpd="sng" algn="ctr">
                <a:noFill/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lIns="274320" rIns="274320">
                <a:spAutoFit/>
              </a:bodyPr>
              <a:lstStyle/>
              <a:p>
                <a:pPr algn="l" eaLnBrk="0" hangingPunct="0">
                  <a:defRPr/>
                </a:pPr>
                <a:endParaRPr lang="en-US" sz="4000">
                  <a:effectLst>
                    <a:outerShdw blurRad="38100" dist="38100" dir="2700000" algn="tl">
                      <a:srgbClr val="C0C0C0"/>
                    </a:outerShdw>
                  </a:effectLst>
                </a:endParaRPr>
              </a:p>
            </p:txBody>
          </p:sp>
          <p:sp>
            <p:nvSpPr>
              <p:cNvPr id="151560" name="TextBox 6"/>
              <p:cNvSpPr txBox="1">
                <a:spLocks noChangeArrowheads="1"/>
              </p:cNvSpPr>
              <p:nvPr/>
            </p:nvSpPr>
            <p:spPr bwMode="auto">
              <a:xfrm>
                <a:off x="76200" y="2283023"/>
                <a:ext cx="533400" cy="397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r>
                  <a:rPr lang="en-CA" altLang="en-US" sz="2000">
                    <a:solidFill>
                      <a:schemeClr val="bg2"/>
                    </a:solidFill>
                  </a:rPr>
                  <a:t>3.  </a:t>
                </a:r>
              </a:p>
            </p:txBody>
          </p:sp>
        </p:grpSp>
        <p:pic>
          <p:nvPicPr>
            <p:cNvPr id="151558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4000" y="1143000"/>
              <a:ext cx="8943975" cy="3721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7" name="Text Box 14"/>
          <p:cNvSpPr txBox="1">
            <a:spLocks noChangeArrowheads="1"/>
          </p:cNvSpPr>
          <p:nvPr/>
        </p:nvSpPr>
        <p:spPr bwMode="auto">
          <a:xfrm>
            <a:off x="381000" y="4876800"/>
            <a:ext cx="7239000" cy="157003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algn="l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a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boy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can do it, a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girl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can do it better.</a:t>
            </a:r>
          </a:p>
          <a:p>
            <a:pPr algn="l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a </a:t>
            </a:r>
            <a:r>
              <a:rPr lang="en-US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Java program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can do it, </a:t>
            </a:r>
          </a:p>
          <a:p>
            <a:pPr algn="l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a </a:t>
            </a:r>
            <a:r>
              <a:rPr lang="en-US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Turing Machine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can simulate it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2"/>
          <p:cNvSpPr>
            <a:spLocks noChangeArrowheads="1"/>
          </p:cNvSpPr>
          <p:nvPr/>
        </p:nvSpPr>
        <p:spPr bwMode="auto">
          <a:xfrm>
            <a:off x="685800" y="-1524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algn="ctr" eaLnBrk="0" hangingPunct="0">
              <a:defRPr/>
            </a:pPr>
            <a: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Home work</a:t>
            </a:r>
            <a:br>
              <a:rPr lang="en-US" sz="440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to do starting now</a:t>
            </a:r>
            <a:endParaRPr lang="en-US" sz="440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pic>
        <p:nvPicPr>
          <p:cNvPr id="43017" name="Picture 9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5896" r="7150"/>
          <a:stretch>
            <a:fillRect/>
          </a:stretch>
        </p:blipFill>
        <p:spPr bwMode="auto">
          <a:xfrm>
            <a:off x="533400" y="2590800"/>
            <a:ext cx="7543800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0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11276" name="Line 25"/>
          <p:cNvSpPr>
            <a:spLocks noChangeShapeType="1"/>
          </p:cNvSpPr>
          <p:nvPr/>
        </p:nvSpPr>
        <p:spPr bwMode="auto">
          <a:xfrm>
            <a:off x="8229282" y="65611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1277" name="Line 26"/>
          <p:cNvSpPr>
            <a:spLocks noChangeShapeType="1"/>
          </p:cNvSpPr>
          <p:nvPr/>
        </p:nvSpPr>
        <p:spPr bwMode="auto">
          <a:xfrm>
            <a:off x="6705343" y="7315200"/>
            <a:ext cx="1523939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grpSp>
        <p:nvGrpSpPr>
          <p:cNvPr id="4" name="Group 3"/>
          <p:cNvGrpSpPr/>
          <p:nvPr/>
        </p:nvGrpSpPr>
        <p:grpSpPr>
          <a:xfrm>
            <a:off x="3646488" y="2667000"/>
            <a:ext cx="5420960" cy="3894138"/>
            <a:chOff x="3646488" y="2667000"/>
            <a:chExt cx="5420960" cy="3894138"/>
          </a:xfrm>
        </p:grpSpPr>
        <p:sp>
          <p:nvSpPr>
            <p:cNvPr id="11270" name="Line 15"/>
            <p:cNvSpPr>
              <a:spLocks noChangeShapeType="1"/>
            </p:cNvSpPr>
            <p:nvPr/>
          </p:nvSpPr>
          <p:spPr bwMode="auto">
            <a:xfrm>
              <a:off x="5409995" y="4108450"/>
              <a:ext cx="1523939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71" name="Line 16"/>
            <p:cNvSpPr>
              <a:spLocks noChangeShapeType="1"/>
            </p:cNvSpPr>
            <p:nvPr/>
          </p:nvSpPr>
          <p:spPr bwMode="auto">
            <a:xfrm>
              <a:off x="5714783" y="6254750"/>
              <a:ext cx="1523939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72" name="Line 18"/>
            <p:cNvSpPr>
              <a:spLocks noChangeShapeType="1"/>
            </p:cNvSpPr>
            <p:nvPr/>
          </p:nvSpPr>
          <p:spPr bwMode="auto">
            <a:xfrm>
              <a:off x="8457873" y="4108450"/>
              <a:ext cx="0" cy="7540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73" name="Line 19"/>
            <p:cNvSpPr>
              <a:spLocks noChangeShapeType="1"/>
            </p:cNvSpPr>
            <p:nvPr/>
          </p:nvSpPr>
          <p:spPr bwMode="auto">
            <a:xfrm>
              <a:off x="6933934" y="4108450"/>
              <a:ext cx="1523939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74" name="Line 21"/>
            <p:cNvSpPr>
              <a:spLocks noChangeShapeType="1"/>
            </p:cNvSpPr>
            <p:nvPr/>
          </p:nvSpPr>
          <p:spPr bwMode="auto">
            <a:xfrm>
              <a:off x="8457873" y="4862513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75" name="Line 23"/>
            <p:cNvSpPr>
              <a:spLocks noChangeShapeType="1"/>
            </p:cNvSpPr>
            <p:nvPr/>
          </p:nvSpPr>
          <p:spPr bwMode="auto">
            <a:xfrm>
              <a:off x="8457873" y="5616575"/>
              <a:ext cx="0" cy="944563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1289" name="Rectangle 31"/>
            <p:cNvSpPr>
              <a:spLocks noChangeArrowheads="1"/>
            </p:cNvSpPr>
            <p:nvPr/>
          </p:nvSpPr>
          <p:spPr bwMode="auto">
            <a:xfrm>
              <a:off x="7209759" y="5426484"/>
              <a:ext cx="798511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1290" name="Rectangle 32"/>
            <p:cNvSpPr>
              <a:spLocks noChangeArrowheads="1"/>
            </p:cNvSpPr>
            <p:nvPr/>
          </p:nvSpPr>
          <p:spPr bwMode="auto">
            <a:xfrm>
              <a:off x="8076888" y="4977583"/>
              <a:ext cx="798511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Layton</a:t>
              </a:r>
              <a:endParaRPr lang="en-CA" altLang="en-US" sz="1600"/>
            </a:p>
          </p:txBody>
        </p:sp>
        <p:sp>
          <p:nvSpPr>
            <p:cNvPr id="11291" name="Rectangle 33"/>
            <p:cNvSpPr>
              <a:spLocks noChangeArrowheads="1"/>
            </p:cNvSpPr>
            <p:nvPr/>
          </p:nvSpPr>
          <p:spPr bwMode="auto">
            <a:xfrm>
              <a:off x="7209759" y="4977583"/>
              <a:ext cx="798511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1292" name="Rectangle 34"/>
            <p:cNvSpPr>
              <a:spLocks noChangeArrowheads="1"/>
            </p:cNvSpPr>
            <p:nvPr/>
          </p:nvSpPr>
          <p:spPr bwMode="auto">
            <a:xfrm>
              <a:off x="8076888" y="4619216"/>
              <a:ext cx="798511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Harper</a:t>
              </a:r>
              <a:endParaRPr lang="en-CA" altLang="en-US" sz="1600"/>
            </a:p>
          </p:txBody>
        </p:sp>
        <p:sp>
          <p:nvSpPr>
            <p:cNvPr id="11293" name="Rectangle 35"/>
            <p:cNvSpPr>
              <a:spLocks noChangeArrowheads="1"/>
            </p:cNvSpPr>
            <p:nvPr/>
          </p:nvSpPr>
          <p:spPr bwMode="auto">
            <a:xfrm>
              <a:off x="7209759" y="4619216"/>
              <a:ext cx="798511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1294" name="Rectangle 37"/>
            <p:cNvSpPr>
              <a:spLocks noChangeArrowheads="1"/>
            </p:cNvSpPr>
            <p:nvPr/>
          </p:nvSpPr>
          <p:spPr bwMode="auto">
            <a:xfrm>
              <a:off x="7209759" y="4260850"/>
              <a:ext cx="798511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1295" name="Freeform 38"/>
            <p:cNvSpPr>
              <a:spLocks/>
            </p:cNvSpPr>
            <p:nvPr/>
          </p:nvSpPr>
          <p:spPr bwMode="auto">
            <a:xfrm>
              <a:off x="7808642" y="4441919"/>
              <a:ext cx="407574" cy="388545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96" name="Group 46"/>
            <p:cNvGrpSpPr>
              <a:grpSpLocks/>
            </p:cNvGrpSpPr>
            <p:nvPr/>
          </p:nvGrpSpPr>
          <p:grpSpPr bwMode="auto">
            <a:xfrm>
              <a:off x="7010131" y="4297064"/>
              <a:ext cx="397592" cy="1448554"/>
              <a:chOff x="3330" y="1728"/>
              <a:chExt cx="478" cy="1920"/>
            </a:xfrm>
          </p:grpSpPr>
          <p:pic>
            <p:nvPicPr>
              <p:cNvPr id="11307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8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09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0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1297" name="Line 42"/>
            <p:cNvSpPr>
              <a:spLocks noChangeShapeType="1"/>
            </p:cNvSpPr>
            <p:nvPr/>
          </p:nvSpPr>
          <p:spPr bwMode="auto">
            <a:xfrm flipV="1">
              <a:off x="7825277" y="5277101"/>
              <a:ext cx="278647" cy="3583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8" name="Line 42"/>
            <p:cNvSpPr>
              <a:spLocks noChangeShapeType="1"/>
            </p:cNvSpPr>
            <p:nvPr/>
          </p:nvSpPr>
          <p:spPr bwMode="auto">
            <a:xfrm>
              <a:off x="7795333" y="4810094"/>
              <a:ext cx="35933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99" name="Line 42"/>
            <p:cNvSpPr>
              <a:spLocks noChangeShapeType="1"/>
            </p:cNvSpPr>
            <p:nvPr/>
          </p:nvSpPr>
          <p:spPr bwMode="auto">
            <a:xfrm>
              <a:off x="7748753" y="5206183"/>
              <a:ext cx="359330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" name="Rectangle 4"/>
            <p:cNvSpPr txBox="1">
              <a:spLocks noChangeArrowheads="1"/>
            </p:cNvSpPr>
            <p:nvPr/>
          </p:nvSpPr>
          <p:spPr bwMode="auto">
            <a:xfrm>
              <a:off x="3646488" y="4648200"/>
              <a:ext cx="3668712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ctr"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    Could be a </a:t>
              </a:r>
              <a:br>
                <a:rPr lang="en-US" sz="2400" kern="0" dirty="0">
                  <a:latin typeface="+mn-lt"/>
                </a:rPr>
              </a:br>
              <a:r>
                <a:rPr lang="en-US" sz="2400" kern="0" dirty="0">
                  <a:latin typeface="+mn-lt"/>
                </a:rPr>
                <a:t>different politician.</a:t>
              </a:r>
              <a:endParaRPr lang="en-CA" sz="2400" kern="0" dirty="0">
                <a:latin typeface="+mn-lt"/>
              </a:endParaRPr>
            </a:p>
          </p:txBody>
        </p:sp>
        <p:cxnSp>
          <p:nvCxnSpPr>
            <p:cNvPr id="11302" name="Straight Arrow Connector 96"/>
            <p:cNvCxnSpPr>
              <a:cxnSpLocks noChangeShapeType="1"/>
            </p:cNvCxnSpPr>
            <p:nvPr/>
          </p:nvCxnSpPr>
          <p:spPr bwMode="auto">
            <a:xfrm flipV="1">
              <a:off x="3809859" y="2667000"/>
              <a:ext cx="2070017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03" name="Straight Arrow Connector 97"/>
            <p:cNvCxnSpPr>
              <a:cxnSpLocks noChangeShapeType="1"/>
            </p:cNvCxnSpPr>
            <p:nvPr/>
          </p:nvCxnSpPr>
          <p:spPr bwMode="auto">
            <a:xfrm>
              <a:off x="3886056" y="3746501"/>
              <a:ext cx="1841427" cy="572074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11304" name="Picture 6" descr="https://encrypted-tbn1.gstatic.com/images?q=tbn:ANd9GcQxePtvf0r3Luk0yS1j3iVaYExyEP21s68UEmpYPQmAJT4S1JyOvg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00691" y="3575050"/>
              <a:ext cx="1047708" cy="10906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305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8105" y="5403850"/>
              <a:ext cx="959343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" name="Group 1"/>
          <p:cNvGrpSpPr/>
          <p:nvPr/>
        </p:nvGrpSpPr>
        <p:grpSpPr>
          <a:xfrm>
            <a:off x="3657466" y="762000"/>
            <a:ext cx="5442084" cy="2284926"/>
            <a:chOff x="3657466" y="762000"/>
            <a:chExt cx="5442084" cy="2284926"/>
          </a:xfrm>
        </p:grpSpPr>
        <p:sp>
          <p:nvSpPr>
            <p:cNvPr id="11278" name="Rectangle 31"/>
            <p:cNvSpPr>
              <a:spLocks noChangeArrowheads="1"/>
            </p:cNvSpPr>
            <p:nvPr/>
          </p:nvSpPr>
          <p:spPr bwMode="auto">
            <a:xfrm>
              <a:off x="7285956" y="1927634"/>
              <a:ext cx="798510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1279" name="Rectangle 32"/>
            <p:cNvSpPr>
              <a:spLocks noChangeArrowheads="1"/>
            </p:cNvSpPr>
            <p:nvPr/>
          </p:nvSpPr>
          <p:spPr bwMode="auto">
            <a:xfrm>
              <a:off x="8084466" y="1478733"/>
              <a:ext cx="798510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Layton</a:t>
              </a:r>
              <a:endParaRPr lang="en-CA" altLang="en-US" sz="1600"/>
            </a:p>
          </p:txBody>
        </p:sp>
        <p:sp>
          <p:nvSpPr>
            <p:cNvPr id="11280" name="Rectangle 33"/>
            <p:cNvSpPr>
              <a:spLocks noChangeArrowheads="1"/>
            </p:cNvSpPr>
            <p:nvPr/>
          </p:nvSpPr>
          <p:spPr bwMode="auto">
            <a:xfrm>
              <a:off x="7285956" y="1478733"/>
              <a:ext cx="798510" cy="4489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1281" name="Rectangle 35"/>
            <p:cNvSpPr>
              <a:spLocks noChangeArrowheads="1"/>
            </p:cNvSpPr>
            <p:nvPr/>
          </p:nvSpPr>
          <p:spPr bwMode="auto">
            <a:xfrm>
              <a:off x="7285956" y="1120366"/>
              <a:ext cx="798510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1282" name="Rectangle 37"/>
            <p:cNvSpPr>
              <a:spLocks noChangeArrowheads="1"/>
            </p:cNvSpPr>
            <p:nvPr/>
          </p:nvSpPr>
          <p:spPr bwMode="auto">
            <a:xfrm>
              <a:off x="7285956" y="762000"/>
              <a:ext cx="798510" cy="3583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1283" name="Freeform 38"/>
            <p:cNvSpPr>
              <a:spLocks/>
            </p:cNvSpPr>
            <p:nvPr/>
          </p:nvSpPr>
          <p:spPr bwMode="auto">
            <a:xfrm>
              <a:off x="7884838" y="943069"/>
              <a:ext cx="296114" cy="771808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4" name="Line 39"/>
            <p:cNvSpPr>
              <a:spLocks noChangeShapeType="1"/>
            </p:cNvSpPr>
            <p:nvPr/>
          </p:nvSpPr>
          <p:spPr bwMode="auto">
            <a:xfrm>
              <a:off x="7844912" y="1305208"/>
              <a:ext cx="319404" cy="398352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5" name="Freeform 40"/>
            <p:cNvSpPr>
              <a:spLocks/>
            </p:cNvSpPr>
            <p:nvPr/>
          </p:nvSpPr>
          <p:spPr bwMode="auto">
            <a:xfrm flipV="1">
              <a:off x="7880679" y="1680927"/>
              <a:ext cx="291955" cy="37723"/>
            </a:xfrm>
            <a:custGeom>
              <a:avLst/>
              <a:gdLst>
                <a:gd name="T0" fmla="*/ 0 w 432"/>
                <a:gd name="T1" fmla="*/ 0 h 967"/>
                <a:gd name="T2" fmla="*/ 2147483647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86" name="Line 41"/>
            <p:cNvSpPr>
              <a:spLocks noChangeShapeType="1"/>
            </p:cNvSpPr>
            <p:nvPr/>
          </p:nvSpPr>
          <p:spPr bwMode="auto">
            <a:xfrm flipV="1">
              <a:off x="7884838" y="1703560"/>
              <a:ext cx="279479" cy="43456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87" name="Group 46"/>
            <p:cNvGrpSpPr>
              <a:grpSpLocks/>
            </p:cNvGrpSpPr>
            <p:nvPr/>
          </p:nvGrpSpPr>
          <p:grpSpPr bwMode="auto">
            <a:xfrm>
              <a:off x="7086328" y="798214"/>
              <a:ext cx="397592" cy="1448554"/>
              <a:chOff x="3330" y="1728"/>
              <a:chExt cx="478" cy="1920"/>
            </a:xfrm>
          </p:grpSpPr>
          <p:pic>
            <p:nvPicPr>
              <p:cNvPr id="11311" name="Picture 47" descr="j0232906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2" name="Picture 48" descr="j0232139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3" name="Picture 49" descr="j0397518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314" name="Picture 50" descr="j0334220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sp>
          <p:nvSpPr>
            <p:cNvPr id="108" name="Rectangle 3"/>
            <p:cNvSpPr txBox="1">
              <a:spLocks noChangeArrowheads="1"/>
            </p:cNvSpPr>
            <p:nvPr/>
          </p:nvSpPr>
          <p:spPr bwMode="auto">
            <a:xfrm>
              <a:off x="4953000" y="1295400"/>
              <a:ext cx="1981200" cy="457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marL="342900" indent="-342900" algn="ctr">
                <a:lnSpc>
                  <a:spcPct val="90000"/>
                </a:lnSpc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One </a:t>
              </a:r>
              <a:r>
                <a:rPr lang="en-US" altLang="en-US" sz="2400" dirty="0"/>
                <a:t>politician</a:t>
              </a:r>
              <a:endParaRPr lang="en-CA" sz="2400" kern="0" dirty="0">
                <a:latin typeface="+mn-lt"/>
              </a:endParaRPr>
            </a:p>
          </p:txBody>
        </p:sp>
        <p:cxnSp>
          <p:nvCxnSpPr>
            <p:cNvPr id="11301" name="Straight Arrow Connector 95"/>
            <p:cNvCxnSpPr>
              <a:cxnSpLocks noChangeShapeType="1"/>
            </p:cNvCxnSpPr>
            <p:nvPr/>
          </p:nvCxnSpPr>
          <p:spPr bwMode="auto">
            <a:xfrm flipV="1">
              <a:off x="3657466" y="1892300"/>
              <a:ext cx="2070017" cy="1079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11306" name="Picture 8" descr="http://blog.duaneneveu.com/wp-content/uploads/jack_layton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40207" y="1912272"/>
              <a:ext cx="959343" cy="11346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1268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politician,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voters, Loves(v, p)</a:t>
            </a:r>
          </a:p>
        </p:txBody>
      </p:sp>
      <p:sp>
        <p:nvSpPr>
          <p:cNvPr id="11269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voters,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politician,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Loves(v, p)</a:t>
            </a:r>
          </a:p>
        </p:txBody>
      </p:sp>
    </p:spTree>
    <p:extLst>
      <p:ext uri="{BB962C8B-B14F-4D97-AF65-F5344CB8AC3E}">
        <p14:creationId xmlns:p14="http://schemas.microsoft.com/office/powerpoint/2010/main" val="4954388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12291" name="Line 15"/>
          <p:cNvSpPr>
            <a:spLocks noChangeShapeType="1"/>
          </p:cNvSpPr>
          <p:nvPr/>
        </p:nvSpPr>
        <p:spPr bwMode="auto">
          <a:xfrm>
            <a:off x="5410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2" name="Line 16"/>
          <p:cNvSpPr>
            <a:spLocks noChangeShapeType="1"/>
          </p:cNvSpPr>
          <p:nvPr/>
        </p:nvSpPr>
        <p:spPr bwMode="auto">
          <a:xfrm>
            <a:off x="57150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3" name="Line 18"/>
          <p:cNvSpPr>
            <a:spLocks noChangeShapeType="1"/>
          </p:cNvSpPr>
          <p:nvPr/>
        </p:nvSpPr>
        <p:spPr bwMode="auto">
          <a:xfrm>
            <a:off x="8458200" y="410845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4" name="Line 19"/>
          <p:cNvSpPr>
            <a:spLocks noChangeShapeType="1"/>
          </p:cNvSpPr>
          <p:nvPr/>
        </p:nvSpPr>
        <p:spPr bwMode="auto">
          <a:xfrm>
            <a:off x="6934200" y="41084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5" name="Line 21"/>
          <p:cNvSpPr>
            <a:spLocks noChangeShapeType="1"/>
          </p:cNvSpPr>
          <p:nvPr/>
        </p:nvSpPr>
        <p:spPr bwMode="auto">
          <a:xfrm>
            <a:off x="8458200" y="48625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6" name="Line 23"/>
          <p:cNvSpPr>
            <a:spLocks noChangeShapeType="1"/>
          </p:cNvSpPr>
          <p:nvPr/>
        </p:nvSpPr>
        <p:spPr bwMode="auto">
          <a:xfrm>
            <a:off x="8458200" y="561657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7" name="Line 25"/>
          <p:cNvSpPr>
            <a:spLocks noChangeShapeType="1"/>
          </p:cNvSpPr>
          <p:nvPr/>
        </p:nvSpPr>
        <p:spPr bwMode="auto">
          <a:xfrm>
            <a:off x="8229600" y="65611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8" name="Line 26"/>
          <p:cNvSpPr>
            <a:spLocks noChangeShapeType="1"/>
          </p:cNvSpPr>
          <p:nvPr/>
        </p:nvSpPr>
        <p:spPr bwMode="auto">
          <a:xfrm>
            <a:off x="6705600" y="73152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2299" name="Rectangle 31"/>
          <p:cNvSpPr>
            <a:spLocks noChangeArrowheads="1"/>
          </p:cNvSpPr>
          <p:nvPr/>
        </p:nvSpPr>
        <p:spPr bwMode="auto">
          <a:xfrm>
            <a:off x="7286625" y="192722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Fred</a:t>
            </a:r>
            <a:endParaRPr lang="en-CA" altLang="en-US" sz="1600"/>
          </a:p>
        </p:txBody>
      </p:sp>
      <p:sp>
        <p:nvSpPr>
          <p:cNvPr id="12300" name="Rectangle 32"/>
          <p:cNvSpPr>
            <a:spLocks noChangeArrowheads="1"/>
          </p:cNvSpPr>
          <p:nvPr/>
        </p:nvSpPr>
        <p:spPr bwMode="auto">
          <a:xfrm>
            <a:off x="8085138" y="1477963"/>
            <a:ext cx="798512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Layton</a:t>
            </a:r>
            <a:endParaRPr lang="en-CA" altLang="en-US" sz="1600"/>
          </a:p>
        </p:txBody>
      </p:sp>
      <p:sp>
        <p:nvSpPr>
          <p:cNvPr id="12301" name="Rectangle 33"/>
          <p:cNvSpPr>
            <a:spLocks noChangeArrowheads="1"/>
          </p:cNvSpPr>
          <p:nvPr/>
        </p:nvSpPr>
        <p:spPr bwMode="auto">
          <a:xfrm>
            <a:off x="7286625" y="147796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John</a:t>
            </a:r>
            <a:endParaRPr lang="en-CA" altLang="en-US" sz="1600"/>
          </a:p>
        </p:txBody>
      </p:sp>
      <p:sp>
        <p:nvSpPr>
          <p:cNvPr id="12302" name="Rectangle 35"/>
          <p:cNvSpPr>
            <a:spLocks noChangeArrowheads="1"/>
          </p:cNvSpPr>
          <p:nvPr/>
        </p:nvSpPr>
        <p:spPr bwMode="auto">
          <a:xfrm>
            <a:off x="7286625" y="112077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Bob</a:t>
            </a:r>
            <a:endParaRPr lang="en-CA" altLang="en-US" sz="1600"/>
          </a:p>
        </p:txBody>
      </p:sp>
      <p:sp>
        <p:nvSpPr>
          <p:cNvPr id="12303" name="Rectangle 37"/>
          <p:cNvSpPr>
            <a:spLocks noChangeArrowheads="1"/>
          </p:cNvSpPr>
          <p:nvPr/>
        </p:nvSpPr>
        <p:spPr bwMode="auto">
          <a:xfrm>
            <a:off x="7286625" y="76200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Sam</a:t>
            </a:r>
            <a:endParaRPr lang="en-CA" altLang="en-US" sz="1600"/>
          </a:p>
        </p:txBody>
      </p:sp>
      <p:sp>
        <p:nvSpPr>
          <p:cNvPr id="12304" name="Freeform 38"/>
          <p:cNvSpPr>
            <a:spLocks/>
          </p:cNvSpPr>
          <p:nvPr/>
        </p:nvSpPr>
        <p:spPr bwMode="auto">
          <a:xfrm>
            <a:off x="7885113" y="942975"/>
            <a:ext cx="295275" cy="771525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5" name="Line 39"/>
          <p:cNvSpPr>
            <a:spLocks noChangeShapeType="1"/>
          </p:cNvSpPr>
          <p:nvPr/>
        </p:nvSpPr>
        <p:spPr bwMode="auto">
          <a:xfrm>
            <a:off x="7845425" y="1304925"/>
            <a:ext cx="319088" cy="398463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6" name="Freeform 40"/>
          <p:cNvSpPr>
            <a:spLocks/>
          </p:cNvSpPr>
          <p:nvPr/>
        </p:nvSpPr>
        <p:spPr bwMode="auto">
          <a:xfrm flipV="1">
            <a:off x="7880350" y="1681163"/>
            <a:ext cx="292100" cy="38100"/>
          </a:xfrm>
          <a:custGeom>
            <a:avLst/>
            <a:gdLst>
              <a:gd name="T0" fmla="*/ 0 w 432"/>
              <a:gd name="T1" fmla="*/ 0 h 967"/>
              <a:gd name="T2" fmla="*/ 2147483647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07" name="Line 41"/>
          <p:cNvSpPr>
            <a:spLocks noChangeShapeType="1"/>
          </p:cNvSpPr>
          <p:nvPr/>
        </p:nvSpPr>
        <p:spPr bwMode="auto">
          <a:xfrm flipV="1">
            <a:off x="7885113" y="1703388"/>
            <a:ext cx="279400" cy="4349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08" name="Group 46"/>
          <p:cNvGrpSpPr>
            <a:grpSpLocks/>
          </p:cNvGrpSpPr>
          <p:nvPr/>
        </p:nvGrpSpPr>
        <p:grpSpPr bwMode="auto">
          <a:xfrm>
            <a:off x="7086600" y="798513"/>
            <a:ext cx="396875" cy="1447800"/>
            <a:chOff x="3330" y="1728"/>
            <a:chExt cx="478" cy="1920"/>
          </a:xfrm>
        </p:grpSpPr>
        <p:pic>
          <p:nvPicPr>
            <p:cNvPr id="12337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8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9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40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309" name="Rectangle 31"/>
          <p:cNvSpPr>
            <a:spLocks noChangeArrowheads="1"/>
          </p:cNvSpPr>
          <p:nvPr/>
        </p:nvSpPr>
        <p:spPr bwMode="auto">
          <a:xfrm>
            <a:off x="7210425" y="5426075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Fred</a:t>
            </a:r>
            <a:endParaRPr lang="en-CA" altLang="en-US" sz="1600"/>
          </a:p>
        </p:txBody>
      </p:sp>
      <p:sp>
        <p:nvSpPr>
          <p:cNvPr id="12310" name="Rectangle 32"/>
          <p:cNvSpPr>
            <a:spLocks noChangeArrowheads="1"/>
          </p:cNvSpPr>
          <p:nvPr/>
        </p:nvSpPr>
        <p:spPr bwMode="auto">
          <a:xfrm>
            <a:off x="8077200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Layton</a:t>
            </a:r>
            <a:endParaRPr lang="en-CA" altLang="en-US" sz="1600"/>
          </a:p>
        </p:txBody>
      </p:sp>
      <p:sp>
        <p:nvSpPr>
          <p:cNvPr id="12311" name="Rectangle 33"/>
          <p:cNvSpPr>
            <a:spLocks noChangeArrowheads="1"/>
          </p:cNvSpPr>
          <p:nvPr/>
        </p:nvSpPr>
        <p:spPr bwMode="auto">
          <a:xfrm>
            <a:off x="7210425" y="4976813"/>
            <a:ext cx="798513" cy="449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John</a:t>
            </a:r>
            <a:endParaRPr lang="en-CA" altLang="en-US" sz="1600"/>
          </a:p>
        </p:txBody>
      </p:sp>
      <p:sp>
        <p:nvSpPr>
          <p:cNvPr id="12312" name="Rectangle 34"/>
          <p:cNvSpPr>
            <a:spLocks noChangeArrowheads="1"/>
          </p:cNvSpPr>
          <p:nvPr/>
        </p:nvSpPr>
        <p:spPr bwMode="auto">
          <a:xfrm>
            <a:off x="8077200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Harper</a:t>
            </a:r>
            <a:endParaRPr lang="en-CA" altLang="en-US" sz="1600"/>
          </a:p>
        </p:txBody>
      </p:sp>
      <p:sp>
        <p:nvSpPr>
          <p:cNvPr id="12313" name="Rectangle 35"/>
          <p:cNvSpPr>
            <a:spLocks noChangeArrowheads="1"/>
          </p:cNvSpPr>
          <p:nvPr/>
        </p:nvSpPr>
        <p:spPr bwMode="auto">
          <a:xfrm>
            <a:off x="7210425" y="4619625"/>
            <a:ext cx="798513" cy="357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Bob</a:t>
            </a:r>
            <a:endParaRPr lang="en-CA" altLang="en-US" sz="1600"/>
          </a:p>
        </p:txBody>
      </p:sp>
      <p:sp>
        <p:nvSpPr>
          <p:cNvPr id="12314" name="Rectangle 37"/>
          <p:cNvSpPr>
            <a:spLocks noChangeArrowheads="1"/>
          </p:cNvSpPr>
          <p:nvPr/>
        </p:nvSpPr>
        <p:spPr bwMode="auto">
          <a:xfrm>
            <a:off x="7210425" y="4260850"/>
            <a:ext cx="798513" cy="358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1600"/>
              <a:t>Sam</a:t>
            </a:r>
            <a:endParaRPr lang="en-CA" altLang="en-US" sz="1600"/>
          </a:p>
        </p:txBody>
      </p:sp>
      <p:sp>
        <p:nvSpPr>
          <p:cNvPr id="12315" name="Freeform 38"/>
          <p:cNvSpPr>
            <a:spLocks/>
          </p:cNvSpPr>
          <p:nvPr/>
        </p:nvSpPr>
        <p:spPr bwMode="auto">
          <a:xfrm>
            <a:off x="7808913" y="4441825"/>
            <a:ext cx="407987" cy="388938"/>
          </a:xfrm>
          <a:custGeom>
            <a:avLst/>
            <a:gdLst>
              <a:gd name="T0" fmla="*/ 0 w 490"/>
              <a:gd name="T1" fmla="*/ 0 h 515"/>
              <a:gd name="T2" fmla="*/ 2147483647 w 490"/>
              <a:gd name="T3" fmla="*/ 2147483647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16" name="Group 46"/>
          <p:cNvGrpSpPr>
            <a:grpSpLocks/>
          </p:cNvGrpSpPr>
          <p:nvPr/>
        </p:nvGrpSpPr>
        <p:grpSpPr bwMode="auto">
          <a:xfrm>
            <a:off x="7010400" y="4297363"/>
            <a:ext cx="396875" cy="1447800"/>
            <a:chOff x="3330" y="1728"/>
            <a:chExt cx="478" cy="1920"/>
          </a:xfrm>
        </p:grpSpPr>
        <p:pic>
          <p:nvPicPr>
            <p:cNvPr id="12333" name="Picture 47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22" y="1728"/>
              <a:ext cx="232" cy="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4" name="Picture 48" descr="j023213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30" y="2256"/>
              <a:ext cx="475" cy="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5" name="Picture 49" descr="j0397518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2688"/>
              <a:ext cx="382" cy="3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336" name="Picture 50" descr="j0334220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6" y="3120"/>
              <a:ext cx="333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2317" name="Line 42"/>
          <p:cNvSpPr>
            <a:spLocks noChangeShapeType="1"/>
          </p:cNvSpPr>
          <p:nvPr/>
        </p:nvSpPr>
        <p:spPr bwMode="auto">
          <a:xfrm flipV="1">
            <a:off x="7824788" y="5276850"/>
            <a:ext cx="279400" cy="358775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8" name="Line 42"/>
          <p:cNvSpPr>
            <a:spLocks noChangeShapeType="1"/>
          </p:cNvSpPr>
          <p:nvPr/>
        </p:nvSpPr>
        <p:spPr bwMode="auto">
          <a:xfrm>
            <a:off x="7794625" y="4810125"/>
            <a:ext cx="360363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319" name="Line 42"/>
          <p:cNvSpPr>
            <a:spLocks noChangeShapeType="1"/>
          </p:cNvSpPr>
          <p:nvPr/>
        </p:nvSpPr>
        <p:spPr bwMode="auto">
          <a:xfrm>
            <a:off x="7748588" y="5205413"/>
            <a:ext cx="358775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4" name="Rectangle 4"/>
          <p:cNvSpPr txBox="1">
            <a:spLocks noChangeArrowheads="1"/>
          </p:cNvSpPr>
          <p:nvPr/>
        </p:nvSpPr>
        <p:spPr bwMode="auto">
          <a:xfrm>
            <a:off x="76200" y="8763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1" kern="0" dirty="0">
                <a:solidFill>
                  <a:schemeClr val="accent2"/>
                </a:solidFill>
                <a:latin typeface="+mn-lt"/>
              </a:rPr>
              <a:t>“There is a politician that is loved by everyone.”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This statement is “about” a politician.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The existence of </a:t>
            </a:r>
            <a:r>
              <a:rPr lang="en-US" sz="2400" kern="0" dirty="0" smtClean="0">
                <a:latin typeface="+mn-lt"/>
              </a:rPr>
              <a:t>politician</a:t>
            </a:r>
            <a:r>
              <a:rPr lang="en-US" sz="2400" kern="0" dirty="0">
                <a:latin typeface="+mn-lt"/>
              </a:rPr>
              <a:t> </a:t>
            </a:r>
            <a:r>
              <a:rPr lang="en-US" sz="2400" kern="0" dirty="0" smtClean="0">
                <a:latin typeface="+mn-lt"/>
              </a:rPr>
              <a:t>with some property.</a:t>
            </a:r>
            <a:endParaRPr lang="en-US" sz="2400" kern="0" dirty="0">
              <a:latin typeface="+mn-lt"/>
            </a:endParaRP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 smtClean="0">
                <a:latin typeface="+mn-lt"/>
              </a:rPr>
              <a:t>The property that he is </a:t>
            </a:r>
            <a:r>
              <a:rPr lang="en-US" sz="2400" i="1" kern="0" dirty="0">
                <a:solidFill>
                  <a:schemeClr val="accent6"/>
                </a:solidFill>
                <a:latin typeface="+mn-lt"/>
              </a:rPr>
              <a:t>“loved by </a:t>
            </a:r>
            <a:r>
              <a:rPr lang="en-US" sz="2400" i="1" kern="0" dirty="0" smtClean="0">
                <a:solidFill>
                  <a:schemeClr val="accent6"/>
                </a:solidFill>
                <a:latin typeface="+mn-lt"/>
              </a:rPr>
              <a:t>every voter</a:t>
            </a:r>
            <a:r>
              <a:rPr lang="en-US" sz="2400" kern="0" dirty="0" smtClean="0">
                <a:latin typeface="+mn-lt"/>
              </a:rPr>
              <a:t>”.</a:t>
            </a:r>
            <a:endParaRPr lang="en-CA" sz="2400" kern="0" dirty="0">
              <a:latin typeface="+mn-lt"/>
            </a:endParaRPr>
          </a:p>
        </p:txBody>
      </p:sp>
      <p:sp>
        <p:nvSpPr>
          <p:cNvPr id="12321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57372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politician,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voters, Loves(v, p)</a:t>
            </a:r>
          </a:p>
        </p:txBody>
      </p:sp>
      <p:sp>
        <p:nvSpPr>
          <p:cNvPr id="12322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5532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voters,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politician,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Loves(v, p)</a:t>
            </a:r>
          </a:p>
        </p:txBody>
      </p:sp>
      <p:pic>
        <p:nvPicPr>
          <p:cNvPr id="12323" name="Picture 6" descr="https://encrypted-tbn1.gstatic.com/images?q=tbn:ANd9GcQxePtvf0r3Luk0yS1j3iVaYExyEP21s68UEmpYPQmAJT4S1JyOv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3575050"/>
            <a:ext cx="1047750" cy="1090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24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07363" y="5403850"/>
            <a:ext cx="960437" cy="1135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25" name="Picture 8" descr="http://blog.duaneneveu.com/wp-content/uploads/jack_layton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40700" y="1912938"/>
            <a:ext cx="958850" cy="1133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2127250" y="2960688"/>
            <a:ext cx="3832225" cy="620712"/>
            <a:chOff x="2126591" y="2947416"/>
            <a:chExt cx="3833131" cy="621351"/>
          </a:xfrm>
        </p:grpSpPr>
        <p:sp>
          <p:nvSpPr>
            <p:cNvPr id="12331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12332" name="Text Box 74"/>
            <p:cNvSpPr txBox="1">
              <a:spLocks noChangeArrowheads="1"/>
            </p:cNvSpPr>
            <p:nvPr/>
          </p:nvSpPr>
          <p:spPr bwMode="auto">
            <a:xfrm>
              <a:off x="5638800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54" name="Group 53"/>
          <p:cNvGrpSpPr>
            <a:grpSpLocks/>
          </p:cNvGrpSpPr>
          <p:nvPr/>
        </p:nvGrpSpPr>
        <p:grpSpPr bwMode="auto">
          <a:xfrm>
            <a:off x="1628775" y="3697288"/>
            <a:ext cx="4327525" cy="622300"/>
            <a:chOff x="2126591" y="2947416"/>
            <a:chExt cx="4326907" cy="621351"/>
          </a:xfrm>
        </p:grpSpPr>
        <p:sp>
          <p:nvSpPr>
            <p:cNvPr id="12329" name="Text Box 74"/>
            <p:cNvSpPr txBox="1">
              <a:spLocks noChangeArrowheads="1"/>
            </p:cNvSpPr>
            <p:nvPr/>
          </p:nvSpPr>
          <p:spPr bwMode="auto">
            <a:xfrm>
              <a:off x="2126591" y="2947416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[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  <p:sp>
          <p:nvSpPr>
            <p:cNvPr id="12330" name="Text Box 74"/>
            <p:cNvSpPr txBox="1">
              <a:spLocks noChangeArrowheads="1"/>
            </p:cNvSpPr>
            <p:nvPr/>
          </p:nvSpPr>
          <p:spPr bwMode="auto">
            <a:xfrm>
              <a:off x="6132576" y="2983992"/>
              <a:ext cx="3209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]</a:t>
              </a:r>
              <a:endParaRPr lang="en-US" altLang="en-US">
                <a:solidFill>
                  <a:srgbClr val="FF0000"/>
                </a:solidFill>
              </a:endParaRPr>
            </a:p>
          </p:txBody>
        </p:sp>
      </p:grpSp>
      <p:sp>
        <p:nvSpPr>
          <p:cNvPr id="57" name="Rectangle 4"/>
          <p:cNvSpPr txBox="1">
            <a:spLocks noChangeArrowheads="1"/>
          </p:cNvSpPr>
          <p:nvPr/>
        </p:nvSpPr>
        <p:spPr bwMode="auto">
          <a:xfrm>
            <a:off x="76200" y="4648200"/>
            <a:ext cx="6705600" cy="1943100"/>
          </a:xfrm>
          <a:prstGeom prst="rect">
            <a:avLst/>
          </a:prstGeom>
        </p:spPr>
        <p:txBody>
          <a:bodyPr/>
          <a:lstStyle/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i="1" kern="0" dirty="0">
                <a:solidFill>
                  <a:schemeClr val="accent2"/>
                </a:solidFill>
                <a:latin typeface="+mn-lt"/>
              </a:rPr>
              <a:t>“Every voter loves some politician.”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This statement is “about” voters.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Something is true about every voter.</a:t>
            </a:r>
          </a:p>
          <a:p>
            <a:pPr marL="342900" indent="-342900" algn="ctr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We claim that he </a:t>
            </a:r>
            <a:r>
              <a:rPr lang="en-US" sz="2400" i="1" kern="0" dirty="0">
                <a:solidFill>
                  <a:schemeClr val="accent2"/>
                </a:solidFill>
              </a:rPr>
              <a:t>“loves some politician.”</a:t>
            </a:r>
            <a:endParaRPr lang="en-CA" sz="2400" kern="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717385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6387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6425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6426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6427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6428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6429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6430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6431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6432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6433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4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5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6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37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6438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39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440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6441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6443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44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45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446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6442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6388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641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641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2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41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1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41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41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41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641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6389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6409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6410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FF0000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</a:t>
              </a:r>
              <a:r>
                <a:rPr lang="en-US" altLang="en-US">
                  <a:solidFill>
                    <a:srgbClr val="FF0000"/>
                  </a:solidFill>
                </a:rPr>
                <a:t>b</a:t>
              </a:r>
              <a:r>
                <a:rPr lang="en-US" altLang="en-US">
                  <a:solidFill>
                    <a:schemeClr val="accent2"/>
                  </a:solidFill>
                </a:rPr>
                <a:t>, g)</a:t>
              </a:r>
            </a:p>
          </p:txBody>
        </p:sp>
      </p:grpSp>
      <p:sp>
        <p:nvSpPr>
          <p:cNvPr id="32776" name="AutoShape 56"/>
          <p:cNvSpPr>
            <a:spLocks noChangeArrowheads="1"/>
          </p:cNvSpPr>
          <p:nvPr/>
        </p:nvSpPr>
        <p:spPr bwMode="auto">
          <a:xfrm>
            <a:off x="1371600" y="3200400"/>
            <a:ext cx="4697413" cy="1239838"/>
          </a:xfrm>
          <a:prstGeom prst="wedgeRoundRectCallout">
            <a:avLst>
              <a:gd name="adj1" fmla="val 61477"/>
              <a:gd name="adj2" fmla="val -3151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Ha ha </a:t>
            </a:r>
            <a:br>
              <a:rPr lang="en-US" altLang="en-US"/>
            </a:br>
            <a:r>
              <a:rPr lang="en-US" altLang="en-US"/>
              <a:t>You need to go first now!</a:t>
            </a:r>
          </a:p>
        </p:txBody>
      </p:sp>
      <p:sp>
        <p:nvSpPr>
          <p:cNvPr id="59" name="AutoShape 58"/>
          <p:cNvSpPr>
            <a:spLocks noChangeArrowheads="1"/>
          </p:cNvSpPr>
          <p:nvPr/>
        </p:nvSpPr>
        <p:spPr bwMode="auto">
          <a:xfrm>
            <a:off x="1447800" y="4497388"/>
            <a:ext cx="3657600" cy="577850"/>
          </a:xfrm>
          <a:prstGeom prst="wedgeRoundRectCallout">
            <a:avLst>
              <a:gd name="adj1" fmla="val -37125"/>
              <a:gd name="adj2" fmla="val -201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produce </a:t>
            </a:r>
            <a:r>
              <a:rPr lang="en-US" altLang="en-US">
                <a:solidFill>
                  <a:schemeClr val="accent2"/>
                </a:solidFill>
              </a:rPr>
              <a:t>g </a:t>
            </a:r>
            <a:r>
              <a:rPr lang="en-US" altLang="en-US"/>
              <a:t>=</a:t>
            </a:r>
            <a:r>
              <a:rPr lang="en-US" altLang="en-US">
                <a:solidFill>
                  <a:schemeClr val="accent2"/>
                </a:solidFill>
              </a:rPr>
              <a:t> </a:t>
            </a:r>
            <a:r>
              <a:rPr lang="en-US" altLang="en-US"/>
              <a:t>MM</a:t>
            </a:r>
          </a:p>
        </p:txBody>
      </p:sp>
      <p:sp>
        <p:nvSpPr>
          <p:cNvPr id="62" name="AutoShape 56"/>
          <p:cNvSpPr>
            <a:spLocks noChangeArrowheads="1"/>
          </p:cNvSpPr>
          <p:nvPr/>
        </p:nvSpPr>
        <p:spPr bwMode="auto">
          <a:xfrm>
            <a:off x="1524000" y="5181600"/>
            <a:ext cx="3722688" cy="1174750"/>
          </a:xfrm>
          <a:prstGeom prst="wedgeRoundRectCallout">
            <a:avLst>
              <a:gd name="adj1" fmla="val -41287"/>
              <a:gd name="adj2" fmla="val -11912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Nope.</a:t>
            </a:r>
            <a:r>
              <a:rPr lang="en-US" altLang="en-US">
                <a:solidFill>
                  <a:srgbClr val="FF0000"/>
                </a:solidFill>
              </a:rPr>
              <a:t> b</a:t>
            </a:r>
            <a:r>
              <a:rPr lang="en-US" altLang="en-US"/>
              <a:t>=John</a:t>
            </a:r>
            <a:br>
              <a:rPr lang="en-US" altLang="en-US"/>
            </a:br>
            <a:r>
              <a:rPr lang="en-US" altLang="en-US"/>
              <a:t>does not love her</a:t>
            </a:r>
          </a:p>
        </p:txBody>
      </p:sp>
      <p:sp>
        <p:nvSpPr>
          <p:cNvPr id="16393" name="Text Box 43"/>
          <p:cNvSpPr txBox="1">
            <a:spLocks noChangeArrowheads="1"/>
          </p:cNvSpPr>
          <p:nvPr/>
        </p:nvSpPr>
        <p:spPr bwMode="auto">
          <a:xfrm>
            <a:off x="5246688" y="776288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pic>
        <p:nvPicPr>
          <p:cNvPr id="67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1371600" y="20574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The order the players go </a:t>
            </a:r>
            <a:br>
              <a:rPr lang="en-CA" altLang="en-US"/>
            </a:br>
            <a:r>
              <a:rPr lang="en-CA" altLang="en-US"/>
              <a:t>REALY matters.</a:t>
            </a:r>
            <a:endParaRPr lang="en-US" altLang="en-US"/>
          </a:p>
        </p:txBody>
      </p:sp>
      <p:sp>
        <p:nvSpPr>
          <p:cNvPr id="69" name="Text Box 58"/>
          <p:cNvSpPr txBox="1">
            <a:spLocks noChangeArrowheads="1"/>
          </p:cNvSpPr>
          <p:nvPr/>
        </p:nvSpPr>
        <p:spPr bwMode="auto">
          <a:xfrm>
            <a:off x="1600200" y="14478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FF0000"/>
                </a:solidFill>
              </a:rPr>
              <a:t>b,</a:t>
            </a:r>
            <a:r>
              <a:rPr lang="en-US" altLang="en-US">
                <a:solidFill>
                  <a:schemeClr val="accent2"/>
                </a:solidFill>
              </a:rPr>
              <a:t> Loves(</a:t>
            </a:r>
            <a:r>
              <a:rPr lang="en-US" altLang="en-US">
                <a:solidFill>
                  <a:srgbClr val="FF0000"/>
                </a:solidFill>
              </a:rPr>
              <a:t>b</a:t>
            </a:r>
            <a:r>
              <a:rPr lang="en-US" altLang="en-US">
                <a:solidFill>
                  <a:schemeClr val="accent2"/>
                </a:solidFill>
              </a:rPr>
              <a:t>, g)</a:t>
            </a:r>
          </a:p>
        </p:txBody>
      </p:sp>
      <p:sp>
        <p:nvSpPr>
          <p:cNvPr id="71" name="Text Box 43"/>
          <p:cNvSpPr txBox="1">
            <a:spLocks noChangeArrowheads="1"/>
          </p:cNvSpPr>
          <p:nvPr/>
        </p:nvSpPr>
        <p:spPr bwMode="auto">
          <a:xfrm>
            <a:off x="5257800" y="1397000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grpSp>
        <p:nvGrpSpPr>
          <p:cNvPr id="16398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6399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0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1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2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3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4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405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406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6407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408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27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776" grpId="0" animBg="1"/>
      <p:bldP spid="59" grpId="0" animBg="1"/>
      <p:bldP spid="62" grpId="0" animBg="1"/>
      <p:bldP spid="68" grpId="0" animBg="1"/>
      <p:bldP spid="69" grpId="0"/>
      <p:bldP spid="71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7411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7448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7449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7450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7451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7452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7453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7454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7455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7456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7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8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59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60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7461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2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463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464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7466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7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8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469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7465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741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7434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7442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3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4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5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6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47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435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6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37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438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439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440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7441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7413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7432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7433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FF0000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</a:t>
              </a:r>
              <a:r>
                <a:rPr lang="en-US" altLang="en-US">
                  <a:solidFill>
                    <a:srgbClr val="FF0000"/>
                  </a:solidFill>
                </a:rPr>
                <a:t>b</a:t>
              </a:r>
              <a:r>
                <a:rPr lang="en-US" altLang="en-US">
                  <a:solidFill>
                    <a:schemeClr val="accent2"/>
                  </a:solidFill>
                </a:rPr>
                <a:t>, g)</a:t>
              </a:r>
            </a:p>
          </p:txBody>
        </p:sp>
      </p:grpSp>
      <p:sp>
        <p:nvSpPr>
          <p:cNvPr id="59" name="AutoShape 58"/>
          <p:cNvSpPr>
            <a:spLocks noChangeArrowheads="1"/>
          </p:cNvSpPr>
          <p:nvPr/>
        </p:nvSpPr>
        <p:spPr bwMode="auto">
          <a:xfrm>
            <a:off x="1358900" y="3313113"/>
            <a:ext cx="3657600" cy="2241550"/>
          </a:xfrm>
          <a:prstGeom prst="wedgeRoundRectCallout">
            <a:avLst>
              <a:gd name="adj1" fmla="val -54292"/>
              <a:gd name="adj2" fmla="val -39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could only win this game if there was a single girl loved by every boy.</a:t>
            </a:r>
          </a:p>
        </p:txBody>
      </p:sp>
      <p:sp>
        <p:nvSpPr>
          <p:cNvPr id="17415" name="Text Box 43"/>
          <p:cNvSpPr txBox="1">
            <a:spLocks noChangeArrowheads="1"/>
          </p:cNvSpPr>
          <p:nvPr/>
        </p:nvSpPr>
        <p:spPr bwMode="auto">
          <a:xfrm>
            <a:off x="5246688" y="776288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pic>
        <p:nvPicPr>
          <p:cNvPr id="17416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417" name="AutoShape 8"/>
          <p:cNvSpPr>
            <a:spLocks noChangeArrowheads="1"/>
          </p:cNvSpPr>
          <p:nvPr/>
        </p:nvSpPr>
        <p:spPr bwMode="auto">
          <a:xfrm>
            <a:off x="1371600" y="20574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The order the players go </a:t>
            </a:r>
            <a:br>
              <a:rPr lang="en-CA" altLang="en-US"/>
            </a:br>
            <a:r>
              <a:rPr lang="en-CA" altLang="en-US"/>
              <a:t>REALY matters.</a:t>
            </a:r>
            <a:endParaRPr lang="en-US" altLang="en-US"/>
          </a:p>
        </p:txBody>
      </p:sp>
      <p:sp>
        <p:nvSpPr>
          <p:cNvPr id="17418" name="Text Box 58"/>
          <p:cNvSpPr txBox="1">
            <a:spLocks noChangeArrowheads="1"/>
          </p:cNvSpPr>
          <p:nvPr/>
        </p:nvSpPr>
        <p:spPr bwMode="auto">
          <a:xfrm>
            <a:off x="1600200" y="14478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FF0000"/>
                </a:solidFill>
              </a:rPr>
              <a:t>b,</a:t>
            </a:r>
            <a:r>
              <a:rPr lang="en-US" altLang="en-US">
                <a:solidFill>
                  <a:schemeClr val="accent2"/>
                </a:solidFill>
              </a:rPr>
              <a:t> Loves(</a:t>
            </a:r>
            <a:r>
              <a:rPr lang="en-US" altLang="en-US">
                <a:solidFill>
                  <a:srgbClr val="FF0000"/>
                </a:solidFill>
              </a:rPr>
              <a:t>b</a:t>
            </a:r>
            <a:r>
              <a:rPr lang="en-US" altLang="en-US">
                <a:solidFill>
                  <a:schemeClr val="accent2"/>
                </a:solidFill>
              </a:rPr>
              <a:t>, g)</a:t>
            </a:r>
          </a:p>
        </p:txBody>
      </p:sp>
      <p:sp>
        <p:nvSpPr>
          <p:cNvPr id="17419" name="Text Box 43"/>
          <p:cNvSpPr txBox="1">
            <a:spLocks noChangeArrowheads="1"/>
          </p:cNvSpPr>
          <p:nvPr/>
        </p:nvSpPr>
        <p:spPr bwMode="auto">
          <a:xfrm>
            <a:off x="5257800" y="1397000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63" name="AutoShape 8"/>
          <p:cNvSpPr>
            <a:spLocks noChangeArrowheads="1"/>
          </p:cNvSpPr>
          <p:nvPr/>
        </p:nvSpPr>
        <p:spPr bwMode="auto">
          <a:xfrm>
            <a:off x="1447800" y="5638800"/>
            <a:ext cx="3492500" cy="717550"/>
          </a:xfrm>
          <a:prstGeom prst="wedgeRectCallout">
            <a:avLst>
              <a:gd name="adj1" fmla="val -59157"/>
              <a:gd name="adj2" fmla="val 4106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Yup</a:t>
            </a:r>
            <a:endParaRPr lang="en-US" altLang="en-US"/>
          </a:p>
        </p:txBody>
      </p:sp>
      <p:grpSp>
        <p:nvGrpSpPr>
          <p:cNvPr id="1742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7422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3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4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5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6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7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428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29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7430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31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 animBg="1"/>
      <p:bldP spid="63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3" name="AutoShape 35"/>
          <p:cNvSpPr>
            <a:spLocks noChangeArrowheads="1"/>
          </p:cNvSpPr>
          <p:nvPr/>
        </p:nvSpPr>
        <p:spPr bwMode="auto">
          <a:xfrm>
            <a:off x="1336675" y="3276600"/>
            <a:ext cx="6402388" cy="1219200"/>
          </a:xfrm>
          <a:prstGeom prst="wedgeRoundRectCallout">
            <a:avLst>
              <a:gd name="adj1" fmla="val 56134"/>
              <a:gd name="adj2" fmla="val -35106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Easy.</a:t>
            </a:r>
            <a:br>
              <a:rPr lang="en-US" altLang="en-US"/>
            </a:br>
            <a:r>
              <a:rPr lang="en-US" altLang="en-US"/>
              <a:t>I choose a trillion trillion.</a:t>
            </a:r>
          </a:p>
        </p:txBody>
      </p:sp>
      <p:grpSp>
        <p:nvGrpSpPr>
          <p:cNvPr id="3075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09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9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0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10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10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10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6988175" cy="2362200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Say, I have a game for you.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 will each choose an integer.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win if yours is bigger.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am so nice, I will even let you go first.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95400" y="4648200"/>
            <a:ext cx="5943600" cy="8763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Well done. That is big!</a:t>
            </a:r>
          </a:p>
        </p:txBody>
      </p:sp>
      <p:grpSp>
        <p:nvGrpSpPr>
          <p:cNvPr id="3078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08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08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9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8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08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8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8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8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08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30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32" name="AutoShape 37"/>
          <p:cNvSpPr>
            <a:spLocks noChangeArrowheads="1"/>
          </p:cNvSpPr>
          <p:nvPr/>
        </p:nvSpPr>
        <p:spPr bwMode="auto">
          <a:xfrm>
            <a:off x="1028700" y="5638800"/>
            <a:ext cx="7277100" cy="1066800"/>
          </a:xfrm>
          <a:prstGeom prst="wedgeRoundRectCallout">
            <a:avLst>
              <a:gd name="adj1" fmla="val -34694"/>
              <a:gd name="adj2" fmla="val -6269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But I choose a trillion trillion and one</a:t>
            </a:r>
            <a:br>
              <a:rPr lang="en-US" altLang="en-US"/>
            </a:br>
            <a:r>
              <a:rPr lang="en-US" altLang="en-US"/>
              <a:t>so I win.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2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33" grpId="0" animBg="1"/>
      <p:bldP spid="100" grpId="0" animBg="1"/>
      <p:bldP spid="102" grpId="0" animBg="1"/>
      <p:bldP spid="32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8435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18486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18494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5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6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7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8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99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8487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8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89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490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491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492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18493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18436" name="Group 42"/>
          <p:cNvGrpSpPr>
            <a:grpSpLocks/>
          </p:cNvGrpSpPr>
          <p:nvPr/>
        </p:nvGrpSpPr>
        <p:grpSpPr bwMode="auto">
          <a:xfrm>
            <a:off x="304800" y="838200"/>
            <a:ext cx="4635500" cy="584200"/>
            <a:chOff x="192" y="528"/>
            <a:chExt cx="2920" cy="368"/>
          </a:xfrm>
        </p:grpSpPr>
        <p:sp>
          <p:nvSpPr>
            <p:cNvPr id="18484" name="Text Box 43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18485" name="Text Box 44"/>
            <p:cNvSpPr txBox="1">
              <a:spLocks noChangeArrowheads="1"/>
            </p:cNvSpPr>
            <p:nvPr/>
          </p:nvSpPr>
          <p:spPr bwMode="auto">
            <a:xfrm>
              <a:off x="960" y="528"/>
              <a:ext cx="215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FF0000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rgbClr val="FF0000"/>
                  </a:solidFill>
                </a:rPr>
                <a:t>b,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g,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Loves(</a:t>
              </a:r>
              <a:r>
                <a:rPr lang="en-US" altLang="en-US">
                  <a:solidFill>
                    <a:srgbClr val="FF0000"/>
                  </a:solidFill>
                </a:rPr>
                <a:t>b, </a:t>
              </a:r>
              <a:r>
                <a:rPr lang="en-US" altLang="en-US">
                  <a:solidFill>
                    <a:schemeClr val="accent2"/>
                  </a:solidFill>
                </a:rPr>
                <a:t>g)</a:t>
              </a:r>
            </a:p>
          </p:txBody>
        </p:sp>
      </p:grpSp>
      <p:sp>
        <p:nvSpPr>
          <p:cNvPr id="18437" name="Text Box 43"/>
          <p:cNvSpPr txBox="1">
            <a:spLocks noChangeArrowheads="1"/>
          </p:cNvSpPr>
          <p:nvPr/>
        </p:nvSpPr>
        <p:spPr bwMode="auto">
          <a:xfrm>
            <a:off x="5246688" y="776288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18438" name="Text Box 58"/>
          <p:cNvSpPr txBox="1">
            <a:spLocks noChangeArrowheads="1"/>
          </p:cNvSpPr>
          <p:nvPr/>
        </p:nvSpPr>
        <p:spPr bwMode="auto">
          <a:xfrm>
            <a:off x="1600200" y="14478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rgbClr val="FF0000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rgbClr val="FF0000"/>
                </a:solidFill>
              </a:rPr>
              <a:t>b, </a:t>
            </a:r>
            <a:r>
              <a:rPr lang="en-US" altLang="en-US">
                <a:solidFill>
                  <a:schemeClr val="accent2"/>
                </a:solidFill>
              </a:rPr>
              <a:t>Loves(</a:t>
            </a:r>
            <a:r>
              <a:rPr lang="en-US" altLang="en-US">
                <a:solidFill>
                  <a:srgbClr val="FF0000"/>
                </a:solidFill>
              </a:rPr>
              <a:t>b, </a:t>
            </a:r>
            <a:r>
              <a:rPr lang="en-US" altLang="en-US">
                <a:solidFill>
                  <a:schemeClr val="accent2"/>
                </a:solidFill>
              </a:rPr>
              <a:t>g)</a:t>
            </a:r>
          </a:p>
        </p:txBody>
      </p:sp>
      <p:sp>
        <p:nvSpPr>
          <p:cNvPr id="18439" name="Text Box 43"/>
          <p:cNvSpPr txBox="1">
            <a:spLocks noChangeArrowheads="1"/>
          </p:cNvSpPr>
          <p:nvPr/>
        </p:nvSpPr>
        <p:spPr bwMode="auto">
          <a:xfrm>
            <a:off x="5257800" y="1397000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96" name="AutoShape 54"/>
          <p:cNvSpPr>
            <a:spLocks noChangeArrowheads="1"/>
          </p:cNvSpPr>
          <p:nvPr/>
        </p:nvSpPr>
        <p:spPr bwMode="auto">
          <a:xfrm>
            <a:off x="1295400" y="2155825"/>
            <a:ext cx="5867400" cy="762000"/>
          </a:xfrm>
          <a:prstGeom prst="wedgeRoundRectCallout">
            <a:avLst>
              <a:gd name="adj1" fmla="val -56468"/>
              <a:gd name="adj2" fmla="val -5807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r>
              <a:rPr lang="en-US" altLang="en-US" dirty="0" smtClean="0"/>
              <a:t>Good. Now I produce </a:t>
            </a:r>
            <a:r>
              <a:rPr lang="en-US" altLang="en-US" dirty="0" smtClean="0">
                <a:solidFill>
                  <a:schemeClr val="accent6"/>
                </a:solidFill>
              </a:rPr>
              <a:t>g</a:t>
            </a:r>
            <a:r>
              <a:rPr lang="en-US" altLang="en-US" dirty="0" smtClean="0"/>
              <a:t>=MM.</a:t>
            </a:r>
          </a:p>
        </p:txBody>
      </p:sp>
      <p:sp>
        <p:nvSpPr>
          <p:cNvPr id="97" name="AutoShape 57"/>
          <p:cNvSpPr>
            <a:spLocks noChangeArrowheads="1"/>
          </p:cNvSpPr>
          <p:nvPr/>
        </p:nvSpPr>
        <p:spPr bwMode="auto">
          <a:xfrm>
            <a:off x="1293813" y="3124200"/>
            <a:ext cx="5715000" cy="685800"/>
          </a:xfrm>
          <a:prstGeom prst="wedgeRoundRectCallout">
            <a:avLst>
              <a:gd name="adj1" fmla="val 57213"/>
              <a:gd name="adj2" fmla="val -3618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Knowing </a:t>
            </a:r>
            <a:r>
              <a:rPr lang="en-US" altLang="en-US">
                <a:solidFill>
                  <a:schemeClr val="accent2"/>
                </a:solidFill>
              </a:rPr>
              <a:t>MM</a:t>
            </a:r>
            <a:r>
              <a:rPr lang="en-US" altLang="en-US"/>
              <a:t>, I produce boy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.</a:t>
            </a:r>
          </a:p>
        </p:txBody>
      </p:sp>
      <p:sp>
        <p:nvSpPr>
          <p:cNvPr id="98" name="AutoShape 58"/>
          <p:cNvSpPr>
            <a:spLocks noChangeArrowheads="1"/>
          </p:cNvSpPr>
          <p:nvPr/>
        </p:nvSpPr>
        <p:spPr bwMode="auto">
          <a:xfrm>
            <a:off x="1066800" y="4105275"/>
            <a:ext cx="3873500" cy="762000"/>
          </a:xfrm>
          <a:prstGeom prst="wedgeRoundRectCallout">
            <a:avLst>
              <a:gd name="adj1" fmla="val -48505"/>
              <a:gd name="adj2" fmla="val -7944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prove </a:t>
            </a:r>
            <a:r>
              <a:rPr lang="en-US" altLang="en-US">
                <a:solidFill>
                  <a:schemeClr val="accent2"/>
                </a:solidFill>
              </a:rPr>
              <a:t>b</a:t>
            </a:r>
            <a:r>
              <a:rPr lang="en-US" altLang="en-US"/>
              <a:t> loves </a:t>
            </a:r>
            <a:r>
              <a:rPr lang="en-US" altLang="en-US">
                <a:solidFill>
                  <a:schemeClr val="accent2"/>
                </a:solidFill>
              </a:rPr>
              <a:t>MM</a:t>
            </a:r>
            <a:r>
              <a:rPr lang="en-US" altLang="en-US"/>
              <a:t>.</a:t>
            </a:r>
          </a:p>
        </p:txBody>
      </p:sp>
      <p:sp>
        <p:nvSpPr>
          <p:cNvPr id="99" name="AutoShape 60"/>
          <p:cNvSpPr>
            <a:spLocks noChangeArrowheads="1"/>
          </p:cNvSpPr>
          <p:nvPr/>
        </p:nvSpPr>
        <p:spPr bwMode="auto">
          <a:xfrm>
            <a:off x="228600" y="5432425"/>
            <a:ext cx="4724400" cy="1143000"/>
          </a:xfrm>
          <a:prstGeom prst="wedgeRoundRectCallout">
            <a:avLst>
              <a:gd name="adj1" fmla="val -29569"/>
              <a:gd name="adj2" fmla="val -8704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statement is true.</a:t>
            </a:r>
          </a:p>
        </p:txBody>
      </p:sp>
      <p:grpSp>
        <p:nvGrpSpPr>
          <p:cNvPr id="100" name="Group 99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5105400" y="3651250"/>
            <a:chExt cx="4038600" cy="3206750"/>
          </a:xfrm>
        </p:grpSpPr>
        <p:grpSp>
          <p:nvGrpSpPr>
            <p:cNvPr id="18459" name="Group 3"/>
            <p:cNvGrpSpPr>
              <a:grpSpLocks/>
            </p:cNvGrpSpPr>
            <p:nvPr/>
          </p:nvGrpSpPr>
          <p:grpSpPr bwMode="auto">
            <a:xfrm>
              <a:off x="5105400" y="3651250"/>
              <a:ext cx="4038600" cy="3206750"/>
              <a:chOff x="3216" y="1680"/>
              <a:chExt cx="2544" cy="2020"/>
            </a:xfrm>
          </p:grpSpPr>
          <p:sp>
            <p:nvSpPr>
              <p:cNvPr id="18462" name="Rectangle 4"/>
              <p:cNvSpPr>
                <a:spLocks noChangeArrowheads="1"/>
              </p:cNvSpPr>
              <p:nvPr/>
            </p:nvSpPr>
            <p:spPr bwMode="auto">
              <a:xfrm>
                <a:off x="441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Ann</a:t>
                </a:r>
                <a:endParaRPr lang="en-CA" altLang="en-US" sz="2800"/>
              </a:p>
            </p:txBody>
          </p:sp>
          <p:sp>
            <p:nvSpPr>
              <p:cNvPr id="18463" name="Rectangle 5"/>
              <p:cNvSpPr>
                <a:spLocks noChangeArrowheads="1"/>
              </p:cNvSpPr>
              <p:nvPr/>
            </p:nvSpPr>
            <p:spPr bwMode="auto">
              <a:xfrm>
                <a:off x="345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Fred</a:t>
                </a:r>
                <a:endParaRPr lang="en-CA" altLang="en-US" sz="2800"/>
              </a:p>
            </p:txBody>
          </p:sp>
          <p:sp>
            <p:nvSpPr>
              <p:cNvPr id="18464" name="Rectangle 6"/>
              <p:cNvSpPr>
                <a:spLocks noChangeArrowheads="1"/>
              </p:cNvSpPr>
              <p:nvPr/>
            </p:nvSpPr>
            <p:spPr bwMode="auto">
              <a:xfrm>
                <a:off x="441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 dirty="0" err="1"/>
                  <a:t>Marilin</a:t>
                </a:r>
                <a:r>
                  <a:rPr lang="en-US" altLang="en-US" sz="2800" dirty="0"/>
                  <a:t> </a:t>
                </a:r>
                <a:r>
                  <a:rPr lang="en-US" altLang="en-US" sz="2800" dirty="0" err="1"/>
                  <a:t>Monro</a:t>
                </a:r>
                <a:endParaRPr lang="en-CA" altLang="en-US" sz="2800" dirty="0"/>
              </a:p>
            </p:txBody>
          </p:sp>
          <p:sp>
            <p:nvSpPr>
              <p:cNvPr id="18465" name="Rectangle 7"/>
              <p:cNvSpPr>
                <a:spLocks noChangeArrowheads="1"/>
              </p:cNvSpPr>
              <p:nvPr/>
            </p:nvSpPr>
            <p:spPr bwMode="auto">
              <a:xfrm>
                <a:off x="345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John</a:t>
                </a:r>
                <a:endParaRPr lang="en-CA" altLang="en-US" sz="2800"/>
              </a:p>
            </p:txBody>
          </p:sp>
          <p:sp>
            <p:nvSpPr>
              <p:cNvPr id="18466" name="Rectangle 8"/>
              <p:cNvSpPr>
                <a:spLocks noChangeArrowheads="1"/>
              </p:cNvSpPr>
              <p:nvPr/>
            </p:nvSpPr>
            <p:spPr bwMode="auto">
              <a:xfrm>
                <a:off x="441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Beth</a:t>
                </a:r>
                <a:endParaRPr lang="en-CA" altLang="en-US" sz="2800"/>
              </a:p>
            </p:txBody>
          </p:sp>
          <p:sp>
            <p:nvSpPr>
              <p:cNvPr id="18467" name="Rectangle 9"/>
              <p:cNvSpPr>
                <a:spLocks noChangeArrowheads="1"/>
              </p:cNvSpPr>
              <p:nvPr/>
            </p:nvSpPr>
            <p:spPr bwMode="auto">
              <a:xfrm>
                <a:off x="345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Bob</a:t>
                </a:r>
                <a:endParaRPr lang="en-CA" altLang="en-US" sz="2800"/>
              </a:p>
            </p:txBody>
          </p:sp>
          <p:sp>
            <p:nvSpPr>
              <p:cNvPr id="18468" name="Rectangle 10"/>
              <p:cNvSpPr>
                <a:spLocks noChangeArrowheads="1"/>
              </p:cNvSpPr>
              <p:nvPr/>
            </p:nvSpPr>
            <p:spPr bwMode="auto">
              <a:xfrm>
                <a:off x="441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Mary</a:t>
                </a:r>
                <a:endParaRPr lang="en-CA" altLang="en-US" sz="2800"/>
              </a:p>
            </p:txBody>
          </p:sp>
          <p:sp>
            <p:nvSpPr>
              <p:cNvPr id="18469" name="Rectangle 11"/>
              <p:cNvSpPr>
                <a:spLocks noChangeArrowheads="1"/>
              </p:cNvSpPr>
              <p:nvPr/>
            </p:nvSpPr>
            <p:spPr bwMode="auto">
              <a:xfrm>
                <a:off x="345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2800"/>
                  <a:t>Sam</a:t>
                </a:r>
                <a:endParaRPr lang="en-CA" altLang="en-US" sz="2800"/>
              </a:p>
            </p:txBody>
          </p:sp>
          <p:sp>
            <p:nvSpPr>
              <p:cNvPr id="18470" name="Freeform 12"/>
              <p:cNvSpPr>
                <a:spLocks/>
              </p:cNvSpPr>
              <p:nvPr/>
            </p:nvSpPr>
            <p:spPr bwMode="auto">
              <a:xfrm>
                <a:off x="4176" y="1920"/>
                <a:ext cx="490" cy="515"/>
              </a:xfrm>
              <a:custGeom>
                <a:avLst/>
                <a:gdLst>
                  <a:gd name="T0" fmla="*/ 0 w 490"/>
                  <a:gd name="T1" fmla="*/ 0 h 515"/>
                  <a:gd name="T2" fmla="*/ 490 w 490"/>
                  <a:gd name="T3" fmla="*/ 515 h 515"/>
                  <a:gd name="T4" fmla="*/ 0 60000 65536"/>
                  <a:gd name="T5" fmla="*/ 0 60000 65536"/>
                  <a:gd name="T6" fmla="*/ 0 w 490"/>
                  <a:gd name="T7" fmla="*/ 0 h 515"/>
                  <a:gd name="T8" fmla="*/ 490 w 490"/>
                  <a:gd name="T9" fmla="*/ 515 h 5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0" h="515">
                    <a:moveTo>
                      <a:pt x="0" y="0"/>
                    </a:moveTo>
                    <a:lnTo>
                      <a:pt x="490" y="515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1" name="Line 13"/>
              <p:cNvSpPr>
                <a:spLocks noChangeShapeType="1"/>
              </p:cNvSpPr>
              <p:nvPr/>
            </p:nvSpPr>
            <p:spPr bwMode="auto">
              <a:xfrm>
                <a:off x="4128" y="2400"/>
                <a:ext cx="384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2" name="Freeform 14"/>
              <p:cNvSpPr>
                <a:spLocks/>
              </p:cNvSpPr>
              <p:nvPr/>
            </p:nvSpPr>
            <p:spPr bwMode="auto">
              <a:xfrm>
                <a:off x="4176" y="1961"/>
                <a:ext cx="432" cy="967"/>
              </a:xfrm>
              <a:custGeom>
                <a:avLst/>
                <a:gdLst>
                  <a:gd name="T0" fmla="*/ 0 w 432"/>
                  <a:gd name="T1" fmla="*/ 967 h 967"/>
                  <a:gd name="T2" fmla="*/ 432 w 432"/>
                  <a:gd name="T3" fmla="*/ 0 h 967"/>
                  <a:gd name="T4" fmla="*/ 0 60000 65536"/>
                  <a:gd name="T5" fmla="*/ 0 60000 65536"/>
                  <a:gd name="T6" fmla="*/ 0 w 432"/>
                  <a:gd name="T7" fmla="*/ 0 h 967"/>
                  <a:gd name="T8" fmla="*/ 432 w 432"/>
                  <a:gd name="T9" fmla="*/ 967 h 9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967">
                    <a:moveTo>
                      <a:pt x="0" y="967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3" name="Line 15"/>
              <p:cNvSpPr>
                <a:spLocks noChangeShapeType="1"/>
              </p:cNvSpPr>
              <p:nvPr/>
            </p:nvSpPr>
            <p:spPr bwMode="auto">
              <a:xfrm flipV="1">
                <a:off x="4176" y="2928"/>
                <a:ext cx="336" cy="576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74" name="Line 16"/>
              <p:cNvSpPr>
                <a:spLocks noChangeShapeType="1"/>
              </p:cNvSpPr>
              <p:nvPr/>
            </p:nvSpPr>
            <p:spPr bwMode="auto">
              <a:xfrm>
                <a:off x="4176" y="3504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8475" name="Picture 17" descr="j0396724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476" name="Picture 18" descr="j0233040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8477" name="Picture 19" descr="j0334222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8478" name="Group 20"/>
              <p:cNvGrpSpPr>
                <a:grpSpLocks/>
              </p:cNvGrpSpPr>
              <p:nvPr/>
            </p:nvGrpSpPr>
            <p:grpSpPr bwMode="auto">
              <a:xfrm>
                <a:off x="3216" y="1728"/>
                <a:ext cx="478" cy="1920"/>
                <a:chOff x="3330" y="1728"/>
                <a:chExt cx="478" cy="1920"/>
              </a:xfrm>
            </p:grpSpPr>
            <p:pic>
              <p:nvPicPr>
                <p:cNvPr id="18480" name="Picture 21" descr="j0232906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22" y="1728"/>
                  <a:ext cx="232" cy="4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481" name="Picture 22" descr="j0232139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30" y="2256"/>
                  <a:ext cx="475" cy="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482" name="Picture 23" descr="j0397518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2688"/>
                  <a:ext cx="382" cy="3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8483" name="Picture 24" descr="j0334220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3120"/>
                  <a:ext cx="333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sp>
            <p:nvSpPr>
              <p:cNvPr id="18479" name="Picture 25"/>
              <p:cNvSpPr>
                <a:spLocks noChangeAspect="1" noChangeArrowheads="1"/>
              </p:cNvSpPr>
              <p:nvPr/>
            </p:nvSpPr>
            <p:spPr bwMode="auto">
              <a:xfrm>
                <a:off x="5296" y="2688"/>
                <a:ext cx="320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  <p:sp>
          <p:nvSpPr>
            <p:cNvPr id="18460" name="Line 45"/>
            <p:cNvSpPr>
              <a:spLocks noChangeShapeType="1"/>
            </p:cNvSpPr>
            <p:nvPr/>
          </p:nvSpPr>
          <p:spPr bwMode="auto">
            <a:xfrm>
              <a:off x="6629400" y="4038600"/>
              <a:ext cx="533400" cy="1600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61" name="Line 59"/>
            <p:cNvSpPr>
              <a:spLocks noChangeShapeType="1"/>
            </p:cNvSpPr>
            <p:nvPr/>
          </p:nvSpPr>
          <p:spPr bwMode="auto">
            <a:xfrm flipH="1">
              <a:off x="6629400" y="5562600"/>
              <a:ext cx="533400" cy="7620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4" name="Group 3"/>
          <p:cNvGrpSpPr>
            <a:grpSpLocks/>
          </p:cNvGrpSpPr>
          <p:nvPr/>
        </p:nvGrpSpPr>
        <p:grpSpPr bwMode="auto">
          <a:xfrm>
            <a:off x="5410200" y="1385888"/>
            <a:ext cx="1660525" cy="595312"/>
            <a:chOff x="5410200" y="1385248"/>
            <a:chExt cx="1660861" cy="595952"/>
          </a:xfrm>
        </p:grpSpPr>
        <p:cxnSp>
          <p:nvCxnSpPr>
            <p:cNvPr id="18457" name="Straight Connector 2"/>
            <p:cNvCxnSpPr>
              <a:cxnSpLocks noChangeShapeType="1"/>
            </p:cNvCxnSpPr>
            <p:nvPr/>
          </p:nvCxnSpPr>
          <p:spPr bwMode="auto">
            <a:xfrm flipV="1">
              <a:off x="5410200" y="1543213"/>
              <a:ext cx="658504" cy="437987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8458" name="Text Box 43"/>
            <p:cNvSpPr txBox="1">
              <a:spLocks noChangeArrowheads="1"/>
            </p:cNvSpPr>
            <p:nvPr/>
          </p:nvSpPr>
          <p:spPr bwMode="auto">
            <a:xfrm>
              <a:off x="6248400" y="1385248"/>
              <a:ext cx="822661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/>
                <a:t>true</a:t>
              </a:r>
            </a:p>
          </p:txBody>
        </p:sp>
      </p:grpSp>
      <p:grpSp>
        <p:nvGrpSpPr>
          <p:cNvPr id="18446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1844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4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45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45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1845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45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6" grpId="0" animBg="1"/>
      <p:bldP spid="97" grpId="0" animBg="1"/>
      <p:bldP spid="98" grpId="0" animBg="1"/>
      <p:bldP spid="99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15363" name="Group 3"/>
          <p:cNvGrpSpPr>
            <a:grpSpLocks/>
          </p:cNvGrpSpPr>
          <p:nvPr/>
        </p:nvGrpSpPr>
        <p:grpSpPr bwMode="auto">
          <a:xfrm>
            <a:off x="5105400" y="3651250"/>
            <a:ext cx="4038600" cy="3206750"/>
            <a:chOff x="3216" y="1680"/>
            <a:chExt cx="2544" cy="2020"/>
          </a:xfrm>
        </p:grpSpPr>
        <p:sp>
          <p:nvSpPr>
            <p:cNvPr id="15399" name="Rectangle 4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Ann</a:t>
              </a:r>
              <a:endParaRPr lang="en-CA" altLang="en-US" sz="2800"/>
            </a:p>
          </p:txBody>
        </p:sp>
        <p:sp>
          <p:nvSpPr>
            <p:cNvPr id="15400" name="Rectangle 5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Fred</a:t>
              </a:r>
              <a:endParaRPr lang="en-CA" altLang="en-US" sz="2800"/>
            </a:p>
          </p:txBody>
        </p:sp>
        <p:sp>
          <p:nvSpPr>
            <p:cNvPr id="15401" name="Rectangle 6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Marilin Monro</a:t>
              </a:r>
              <a:endParaRPr lang="en-CA" altLang="en-US" sz="2800"/>
            </a:p>
          </p:txBody>
        </p:sp>
        <p:sp>
          <p:nvSpPr>
            <p:cNvPr id="15402" name="Rectangle 7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John</a:t>
              </a:r>
              <a:endParaRPr lang="en-CA" altLang="en-US" sz="2800"/>
            </a:p>
          </p:txBody>
        </p:sp>
        <p:sp>
          <p:nvSpPr>
            <p:cNvPr id="15403" name="Rectangle 8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Beth</a:t>
              </a:r>
              <a:endParaRPr lang="en-CA" altLang="en-US" sz="2800"/>
            </a:p>
          </p:txBody>
        </p:sp>
        <p:sp>
          <p:nvSpPr>
            <p:cNvPr id="15404" name="Rectangle 9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Bob</a:t>
              </a:r>
              <a:endParaRPr lang="en-CA" altLang="en-US" sz="2800"/>
            </a:p>
          </p:txBody>
        </p:sp>
        <p:sp>
          <p:nvSpPr>
            <p:cNvPr id="15405" name="Rectangle 10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Mary</a:t>
              </a:r>
              <a:endParaRPr lang="en-CA" altLang="en-US" sz="2800"/>
            </a:p>
          </p:txBody>
        </p:sp>
        <p:sp>
          <p:nvSpPr>
            <p:cNvPr id="15406" name="Rectangle 11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2800"/>
                <a:t>Sam</a:t>
              </a:r>
              <a:endParaRPr lang="en-CA" altLang="en-US" sz="2800"/>
            </a:p>
          </p:txBody>
        </p:sp>
        <p:sp>
          <p:nvSpPr>
            <p:cNvPr id="15407" name="Freeform 12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8" name="Line 13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09" name="Freeform 14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0" name="Line 15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11" name="Line 16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5412" name="Picture 17" descr="j039672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3" name="Picture 18" descr="j023304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414" name="Picture 19" descr="j0334222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5415" name="Group 20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5417" name="Picture 21" descr="j0232906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18" name="Picture 22" descr="j023213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19" name="Picture 23" descr="j039751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20" name="Picture 24" descr="j0334220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416" name="Picture 2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5384" name="Text Box 44"/>
          <p:cNvSpPr txBox="1">
            <a:spLocks noChangeArrowheads="1"/>
          </p:cNvSpPr>
          <p:nvPr/>
        </p:nvSpPr>
        <p:spPr bwMode="auto">
          <a:xfrm>
            <a:off x="1524000" y="8382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>
                <a:solidFill>
                  <a:schemeClr val="accent2"/>
                </a:solidFill>
              </a:rPr>
              <a:t>b, </a:t>
            </a: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g, Loves(b, g)</a:t>
            </a:r>
          </a:p>
        </p:txBody>
      </p:sp>
      <p:pic>
        <p:nvPicPr>
          <p:cNvPr id="63" name="Picture 5" descr="j011617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" name="AutoShape 8"/>
          <p:cNvSpPr>
            <a:spLocks noChangeArrowheads="1"/>
          </p:cNvSpPr>
          <p:nvPr/>
        </p:nvSpPr>
        <p:spPr bwMode="auto">
          <a:xfrm>
            <a:off x="228600" y="1371599"/>
            <a:ext cx="8686800" cy="2568577"/>
          </a:xfrm>
          <a:prstGeom prst="wedgeRectCallout">
            <a:avLst>
              <a:gd name="adj1" fmla="val -36774"/>
              <a:gd name="adj2" fmla="val 60681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None/>
            </a:pPr>
            <a:r>
              <a:rPr lang="en-CA" altLang="en-US" dirty="0" smtClean="0"/>
              <a:t>Assume </a:t>
            </a:r>
            <a:r>
              <a:rPr lang="en-CA" altLang="en-US" dirty="0" smtClean="0">
                <a:solidFill>
                  <a:schemeClr val="accent2"/>
                </a:solidFill>
              </a:rPr>
              <a:t>A</a:t>
            </a:r>
            <a:r>
              <a:rPr lang="en-CA" altLang="en-US" dirty="0" smtClean="0"/>
              <a:t> and prove </a:t>
            </a:r>
            <a:r>
              <a:rPr lang="en-CA" altLang="en-US" dirty="0" smtClean="0">
                <a:solidFill>
                  <a:schemeClr val="accent2"/>
                </a:solidFill>
              </a:rPr>
              <a:t>B</a:t>
            </a:r>
            <a:r>
              <a:rPr lang="en-CA" altLang="en-US" dirty="0" smtClean="0"/>
              <a:t>.</a:t>
            </a:r>
          </a:p>
        </p:txBody>
      </p:sp>
      <p:sp>
        <p:nvSpPr>
          <p:cNvPr id="65" name="Rectangle 11"/>
          <p:cNvSpPr>
            <a:spLocks noChangeArrowheads="1"/>
          </p:cNvSpPr>
          <p:nvPr/>
        </p:nvSpPr>
        <p:spPr bwMode="auto">
          <a:xfrm>
            <a:off x="1219200" y="5252767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Sam</a:t>
            </a:r>
            <a:endParaRPr lang="en-CA" altLang="en-US" sz="2800"/>
          </a:p>
        </p:txBody>
      </p:sp>
      <p:sp>
        <p:nvSpPr>
          <p:cNvPr id="68" name="Rectangle 8"/>
          <p:cNvSpPr>
            <a:spLocks noChangeArrowheads="1"/>
          </p:cNvSpPr>
          <p:nvPr/>
        </p:nvSpPr>
        <p:spPr bwMode="auto">
          <a:xfrm>
            <a:off x="3873230" y="5265737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Beth</a:t>
            </a:r>
            <a:endParaRPr lang="en-CA" altLang="en-US" sz="2800"/>
          </a:p>
        </p:txBody>
      </p:sp>
      <p:sp>
        <p:nvSpPr>
          <p:cNvPr id="69" name="Rectangle 5"/>
          <p:cNvSpPr>
            <a:spLocks noChangeArrowheads="1"/>
          </p:cNvSpPr>
          <p:nvPr/>
        </p:nvSpPr>
        <p:spPr bwMode="auto">
          <a:xfrm>
            <a:off x="1225685" y="5708515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Fred</a:t>
            </a:r>
            <a:endParaRPr lang="en-CA" altLang="en-US" sz="2800"/>
          </a:p>
        </p:txBody>
      </p:sp>
      <p:sp>
        <p:nvSpPr>
          <p:cNvPr id="70" name="Rectangle 4"/>
          <p:cNvSpPr>
            <a:spLocks noChangeArrowheads="1"/>
          </p:cNvSpPr>
          <p:nvPr/>
        </p:nvSpPr>
        <p:spPr bwMode="auto">
          <a:xfrm>
            <a:off x="3811620" y="5651770"/>
            <a:ext cx="1524000" cy="754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 anchorCtr="1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Ann</a:t>
            </a:r>
            <a:endParaRPr lang="en-CA" altLang="en-US" sz="2800"/>
          </a:p>
        </p:txBody>
      </p:sp>
      <p:grpSp>
        <p:nvGrpSpPr>
          <p:cNvPr id="7" name="Group 6"/>
          <p:cNvGrpSpPr/>
          <p:nvPr/>
        </p:nvGrpSpPr>
        <p:grpSpPr>
          <a:xfrm>
            <a:off x="304800" y="471054"/>
            <a:ext cx="5436740" cy="591702"/>
            <a:chOff x="304800" y="471054"/>
            <a:chExt cx="5436740" cy="591702"/>
          </a:xfrm>
        </p:grpSpPr>
        <p:sp>
          <p:nvSpPr>
            <p:cNvPr id="15383" name="Text Box 43"/>
            <p:cNvSpPr txBox="1">
              <a:spLocks noChangeArrowheads="1"/>
            </p:cNvSpPr>
            <p:nvPr/>
          </p:nvSpPr>
          <p:spPr bwMode="auto">
            <a:xfrm>
              <a:off x="304800" y="471054"/>
              <a:ext cx="125547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 smtClean="0">
                  <a:solidFill>
                    <a:schemeClr val="tx2"/>
                  </a:solidFill>
                </a:rPr>
                <a:t>Prove:</a:t>
              </a:r>
              <a:endParaRPr lang="en-US" altLang="en-US" dirty="0">
                <a:solidFill>
                  <a:schemeClr val="tx2"/>
                </a:solidFill>
              </a:endParaRPr>
            </a:p>
          </p:txBody>
        </p:sp>
        <p:sp>
          <p:nvSpPr>
            <p:cNvPr id="73" name="Text Box 44"/>
            <p:cNvSpPr txBox="1">
              <a:spLocks noChangeArrowheads="1"/>
            </p:cNvSpPr>
            <p:nvPr/>
          </p:nvSpPr>
          <p:spPr bwMode="auto">
            <a:xfrm>
              <a:off x="4343400" y="477981"/>
              <a:ext cx="139814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 smtClean="0">
                  <a:solidFill>
                    <a:schemeClr val="accent2"/>
                  </a:solidFill>
                  <a:latin typeface="Symbol" pitchFamily="18" charset="2"/>
                  <a:sym typeface="Wingdings" panose="05000000000000000000" pitchFamily="2" charset="2"/>
                </a:rPr>
                <a:t>A  B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  <p:grpSp>
        <p:nvGrpSpPr>
          <p:cNvPr id="8" name="Group 7"/>
          <p:cNvGrpSpPr/>
          <p:nvPr/>
        </p:nvGrpSpPr>
        <p:grpSpPr>
          <a:xfrm>
            <a:off x="2443265" y="5251450"/>
            <a:ext cx="1817450" cy="802532"/>
            <a:chOff x="2443265" y="5251450"/>
            <a:chExt cx="1817450" cy="802532"/>
          </a:xfrm>
        </p:grpSpPr>
        <p:grpSp>
          <p:nvGrpSpPr>
            <p:cNvPr id="5" name="Group 4"/>
            <p:cNvGrpSpPr/>
            <p:nvPr/>
          </p:nvGrpSpPr>
          <p:grpSpPr>
            <a:xfrm>
              <a:off x="2443265" y="5251450"/>
              <a:ext cx="1817450" cy="802532"/>
              <a:chOff x="2443265" y="5251450"/>
              <a:chExt cx="1817450" cy="802532"/>
            </a:xfrm>
          </p:grpSpPr>
          <p:sp>
            <p:nvSpPr>
              <p:cNvPr id="2" name="Rectangle 1"/>
              <p:cNvSpPr/>
              <p:nvPr/>
            </p:nvSpPr>
            <p:spPr bwMode="auto">
              <a:xfrm>
                <a:off x="2882900" y="5251450"/>
                <a:ext cx="850900" cy="802532"/>
              </a:xfrm>
              <a:prstGeom prst="rect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marL="0" marR="0" indent="0" algn="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endParaRPr kumimoji="0" lang="en-CA" sz="3200" b="0" i="0" u="none" strike="noStrike" cap="none" normalizeH="0" baseline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Times New Roman" pitchFamily="18" charset="0"/>
                </a:endParaRPr>
              </a:p>
            </p:txBody>
          </p:sp>
          <p:cxnSp>
            <p:nvCxnSpPr>
              <p:cNvPr id="4" name="Straight Arrow Connector 3"/>
              <p:cNvCxnSpPr/>
              <p:nvPr/>
            </p:nvCxnSpPr>
            <p:spPr bwMode="auto">
              <a:xfrm>
                <a:off x="2443265" y="5689060"/>
                <a:ext cx="457200" cy="0"/>
              </a:xfrm>
              <a:prstGeom prst="straightConnector1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  <p:cxnSp>
            <p:nvCxnSpPr>
              <p:cNvPr id="67" name="Straight Arrow Connector 66"/>
              <p:cNvCxnSpPr/>
              <p:nvPr/>
            </p:nvCxnSpPr>
            <p:spPr bwMode="auto">
              <a:xfrm>
                <a:off x="3803515" y="5664740"/>
                <a:ext cx="457200" cy="0"/>
              </a:xfrm>
              <a:prstGeom prst="straightConnector1">
                <a:avLst/>
              </a:prstGeom>
              <a:noFill/>
              <a:ln w="31750" cap="flat" cmpd="sng" algn="ctr">
                <a:solidFill>
                  <a:schemeClr val="accent2"/>
                </a:solidFill>
                <a:prstDash val="solid"/>
                <a:round/>
                <a:headEnd type="none" w="med" len="med"/>
                <a:tailEnd type="triangle"/>
              </a:ln>
              <a:effectLst/>
            </p:spPr>
          </p:cxnSp>
        </p:grpSp>
        <p:sp>
          <p:nvSpPr>
            <p:cNvPr id="74" name="Text Box 44"/>
            <p:cNvSpPr txBox="1">
              <a:spLocks noChangeArrowheads="1"/>
            </p:cNvSpPr>
            <p:nvPr/>
          </p:nvSpPr>
          <p:spPr bwMode="auto">
            <a:xfrm>
              <a:off x="3048000" y="5334000"/>
              <a:ext cx="481222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 smtClean="0">
                  <a:solidFill>
                    <a:schemeClr val="accent2"/>
                  </a:solidFill>
                  <a:latin typeface="Symbol" pitchFamily="18" charset="2"/>
                  <a:sym typeface="Wingdings" panose="05000000000000000000" pitchFamily="2" charset="2"/>
                </a:rPr>
                <a:t>A</a:t>
              </a:r>
              <a:endParaRPr lang="en-US" altLang="en-US" dirty="0">
                <a:solidFill>
                  <a:schemeClr val="accent2"/>
                </a:solidFill>
              </a:endParaRPr>
            </a:p>
          </p:txBody>
        </p:sp>
      </p:grpSp>
      <p:sp>
        <p:nvSpPr>
          <p:cNvPr id="6" name="Rectangle 5"/>
          <p:cNvSpPr/>
          <p:nvPr/>
        </p:nvSpPr>
        <p:spPr>
          <a:xfrm>
            <a:off x="152400" y="1747897"/>
            <a:ext cx="89916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CA" altLang="en-US" dirty="0"/>
              <a:t>If </a:t>
            </a:r>
            <a:r>
              <a:rPr lang="en-CA" altLang="en-US" dirty="0">
                <a:solidFill>
                  <a:schemeClr val="accent2"/>
                </a:solidFill>
              </a:rPr>
              <a:t>A</a:t>
            </a:r>
            <a:r>
              <a:rPr lang="en-CA" altLang="en-US" dirty="0"/>
              <a:t> is true, then there is a strategy for the game. </a:t>
            </a:r>
            <a:endParaRPr lang="en-CA" altLang="en-US" dirty="0" smtClean="0"/>
          </a:p>
          <a:p>
            <a:pPr algn="ctr"/>
            <a:r>
              <a:rPr lang="en-CA" altLang="en-US" dirty="0" smtClean="0"/>
              <a:t>i.e</a:t>
            </a:r>
            <a:r>
              <a:rPr lang="en-CA" altLang="en-US" dirty="0"/>
              <a:t>. for any </a:t>
            </a:r>
            <a:r>
              <a:rPr lang="en-CA" altLang="en-US" dirty="0">
                <a:solidFill>
                  <a:schemeClr val="accent2"/>
                </a:solidFill>
              </a:rPr>
              <a:t>b</a:t>
            </a:r>
            <a:r>
              <a:rPr lang="en-CA" altLang="en-US" dirty="0"/>
              <a:t> </a:t>
            </a:r>
            <a:r>
              <a:rPr lang="en-CA" altLang="en-US" dirty="0" smtClean="0"/>
              <a:t>requested,</a:t>
            </a:r>
          </a:p>
          <a:p>
            <a:pPr algn="ctr"/>
            <a:r>
              <a:rPr lang="en-CA" altLang="en-US" dirty="0" smtClean="0"/>
              <a:t>the strategy responds with a </a:t>
            </a:r>
            <a:r>
              <a:rPr lang="en-CA" altLang="en-US" dirty="0" smtClean="0">
                <a:solidFill>
                  <a:schemeClr val="accent2"/>
                </a:solidFill>
              </a:rPr>
              <a:t>g</a:t>
            </a:r>
            <a:r>
              <a:rPr lang="en-CA" altLang="en-US" dirty="0" smtClean="0"/>
              <a:t> </a:t>
            </a:r>
          </a:p>
          <a:p>
            <a:pPr algn="ctr"/>
            <a:r>
              <a:rPr lang="en-CA" altLang="en-US" dirty="0" smtClean="0"/>
              <a:t>such </a:t>
            </a:r>
            <a:r>
              <a:rPr lang="en-CA" altLang="en-US" dirty="0"/>
              <a:t>that </a:t>
            </a:r>
            <a:r>
              <a:rPr lang="en-US" altLang="en-US" dirty="0">
                <a:solidFill>
                  <a:schemeClr val="accent2"/>
                </a:solidFill>
              </a:rPr>
              <a:t>Loves(b, g) </a:t>
            </a:r>
            <a:r>
              <a:rPr lang="en-US" altLang="en-US" dirty="0"/>
              <a:t>is true.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0948118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3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3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84" grpId="0"/>
      <p:bldP spid="64" grpId="0" animBg="1"/>
      <p:bldP spid="65" grpId="0"/>
      <p:bldP spid="68" grpId="0"/>
      <p:bldP spid="69" grpId="0"/>
      <p:bldP spid="70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Understand Quantifiers!!!</a:t>
            </a:r>
            <a:endParaRPr lang="en-CA" altLang="en-US" smtClean="0"/>
          </a:p>
        </p:txBody>
      </p:sp>
      <p:sp>
        <p:nvSpPr>
          <p:cNvPr id="676867" name="Text Box 3"/>
          <p:cNvSpPr txBox="1">
            <a:spLocks noChangeArrowheads="1"/>
          </p:cNvSpPr>
          <p:nvPr/>
        </p:nvSpPr>
        <p:spPr bwMode="auto">
          <a:xfrm>
            <a:off x="2743200" y="698500"/>
            <a:ext cx="464185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   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  </a:t>
            </a:r>
            <a:r>
              <a:rPr lang="en-US" altLang="en-US" sz="44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 Loves(b, g)</a:t>
            </a:r>
          </a:p>
        </p:txBody>
      </p:sp>
      <p:sp>
        <p:nvSpPr>
          <p:cNvPr id="676868" name="Text Box 4"/>
          <p:cNvSpPr txBox="1">
            <a:spLocks noChangeArrowheads="1"/>
          </p:cNvSpPr>
          <p:nvPr/>
        </p:nvSpPr>
        <p:spPr bwMode="auto">
          <a:xfrm>
            <a:off x="2389188" y="1358900"/>
            <a:ext cx="52641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= "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chemeClr val="tx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tx2"/>
                </a:solidFill>
              </a:rPr>
              <a:t>[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 </a:t>
            </a:r>
            <a:r>
              <a:rPr lang="en-US" altLang="en-US" sz="3600">
                <a:solidFill>
                  <a:schemeClr val="accent2"/>
                </a:solidFill>
              </a:rPr>
              <a:t> </a:t>
            </a:r>
            <a:r>
              <a:rPr lang="en-US" altLang="en-US">
                <a:solidFill>
                  <a:schemeClr val="accent2"/>
                </a:solidFill>
              </a:rPr>
              <a:t>   Loves(b, g) </a:t>
            </a:r>
            <a:r>
              <a:rPr lang="en-US" altLang="en-US">
                <a:solidFill>
                  <a:schemeClr val="tx2"/>
                </a:solidFill>
              </a:rPr>
              <a:t>]</a:t>
            </a:r>
          </a:p>
        </p:txBody>
      </p:sp>
      <p:sp>
        <p:nvSpPr>
          <p:cNvPr id="676869" name="Rectangle 5"/>
          <p:cNvSpPr>
            <a:spLocks noChangeArrowheads="1"/>
          </p:cNvSpPr>
          <p:nvPr/>
        </p:nvSpPr>
        <p:spPr bwMode="auto">
          <a:xfrm>
            <a:off x="2227263" y="823913"/>
            <a:ext cx="59261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tx2"/>
                </a:solidFill>
              </a:rPr>
              <a:t>[                                                   ]</a:t>
            </a:r>
          </a:p>
        </p:txBody>
      </p:sp>
      <p:sp>
        <p:nvSpPr>
          <p:cNvPr id="676870" name="Text Box 6"/>
          <p:cNvSpPr txBox="1">
            <a:spLocks noChangeArrowheads="1"/>
          </p:cNvSpPr>
          <p:nvPr/>
        </p:nvSpPr>
        <p:spPr bwMode="auto">
          <a:xfrm>
            <a:off x="2390775" y="1858963"/>
            <a:ext cx="528637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= "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    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b, </a:t>
            </a:r>
            <a:r>
              <a:rPr lang="en-US" altLang="en-US">
                <a:solidFill>
                  <a:schemeClr val="tx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tx2"/>
                </a:solidFill>
              </a:rPr>
              <a:t>[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Loves(b, g) </a:t>
            </a:r>
            <a:r>
              <a:rPr lang="en-US" altLang="en-US">
                <a:solidFill>
                  <a:schemeClr val="tx2"/>
                </a:solidFill>
              </a:rPr>
              <a:t>]</a:t>
            </a:r>
          </a:p>
        </p:txBody>
      </p:sp>
      <p:sp>
        <p:nvSpPr>
          <p:cNvPr id="676871" name="Text Box 7"/>
          <p:cNvSpPr txBox="1">
            <a:spLocks noChangeArrowheads="1"/>
          </p:cNvSpPr>
          <p:nvPr/>
        </p:nvSpPr>
        <p:spPr bwMode="auto">
          <a:xfrm>
            <a:off x="2405063" y="2316163"/>
            <a:ext cx="5118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= "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    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b,  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accent2"/>
                </a:solidFill>
              </a:rPr>
              <a:t>Loves(b, g) </a:t>
            </a:r>
            <a:endParaRPr lang="en-US" altLang="en-US">
              <a:solidFill>
                <a:schemeClr val="tx2"/>
              </a:solidFill>
            </a:endParaRPr>
          </a:p>
        </p:txBody>
      </p:sp>
      <p:grpSp>
        <p:nvGrpSpPr>
          <p:cNvPr id="2" name="Group 8"/>
          <p:cNvGrpSpPr>
            <a:grpSpLocks/>
          </p:cNvGrpSpPr>
          <p:nvPr/>
        </p:nvGrpSpPr>
        <p:grpSpPr bwMode="auto">
          <a:xfrm>
            <a:off x="3187700" y="3687763"/>
            <a:ext cx="3543300" cy="579437"/>
            <a:chOff x="2008" y="2112"/>
            <a:chExt cx="2232" cy="365"/>
          </a:xfrm>
        </p:grpSpPr>
        <p:sp>
          <p:nvSpPr>
            <p:cNvPr id="19498" name="Text Box 9"/>
            <p:cNvSpPr txBox="1">
              <a:spLocks noChangeArrowheads="1"/>
            </p:cNvSpPr>
            <p:nvPr/>
          </p:nvSpPr>
          <p:spPr bwMode="auto">
            <a:xfrm>
              <a:off x="2008" y="2112"/>
              <a:ext cx="2232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  <p:sp>
          <p:nvSpPr>
            <p:cNvPr id="19499" name="AutoShape 10"/>
            <p:cNvSpPr>
              <a:spLocks noChangeArrowheads="1"/>
            </p:cNvSpPr>
            <p:nvPr/>
          </p:nvSpPr>
          <p:spPr bwMode="auto">
            <a:xfrm>
              <a:off x="2898" y="2247"/>
              <a:ext cx="384" cy="96"/>
            </a:xfrm>
            <a:prstGeom prst="leftRightArrow">
              <a:avLst>
                <a:gd name="adj1" fmla="val 50000"/>
                <a:gd name="adj2" fmla="val 80000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676875" name="Text Box 11"/>
          <p:cNvSpPr txBox="1">
            <a:spLocks noChangeArrowheads="1"/>
          </p:cNvSpPr>
          <p:nvPr/>
        </p:nvSpPr>
        <p:spPr bwMode="auto">
          <a:xfrm>
            <a:off x="3513138" y="3154363"/>
            <a:ext cx="25066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Ø </a:t>
            </a:r>
            <a:r>
              <a:rPr lang="en-US" altLang="en-US">
                <a:solidFill>
                  <a:schemeClr val="accent2"/>
                </a:solidFill>
              </a:rPr>
              <a:t>moves right</a:t>
            </a:r>
            <a:endParaRPr lang="en-US" altLang="en-US">
              <a:solidFill>
                <a:schemeClr val="tx2"/>
              </a:solidFill>
            </a:endParaRPr>
          </a:p>
        </p:txBody>
      </p:sp>
      <p:grpSp>
        <p:nvGrpSpPr>
          <p:cNvPr id="3" name="Group 12"/>
          <p:cNvGrpSpPr>
            <a:grpSpLocks/>
          </p:cNvGrpSpPr>
          <p:nvPr/>
        </p:nvGrpSpPr>
        <p:grpSpPr bwMode="auto">
          <a:xfrm>
            <a:off x="3014663" y="5029200"/>
            <a:ext cx="3994150" cy="1981200"/>
            <a:chOff x="1899" y="2880"/>
            <a:chExt cx="2516" cy="1248"/>
          </a:xfrm>
        </p:grpSpPr>
        <p:grpSp>
          <p:nvGrpSpPr>
            <p:cNvPr id="19471" name="Group 13"/>
            <p:cNvGrpSpPr>
              <a:grpSpLocks/>
            </p:cNvGrpSpPr>
            <p:nvPr/>
          </p:nvGrpSpPr>
          <p:grpSpPr bwMode="auto">
            <a:xfrm flipH="1">
              <a:off x="1899" y="2976"/>
              <a:ext cx="597" cy="1152"/>
              <a:chOff x="2308" y="1513"/>
              <a:chExt cx="1162" cy="2570"/>
            </a:xfrm>
          </p:grpSpPr>
          <p:grpSp>
            <p:nvGrpSpPr>
              <p:cNvPr id="19484" name="Group 14"/>
              <p:cNvGrpSpPr>
                <a:grpSpLocks/>
              </p:cNvGrpSpPr>
              <p:nvPr/>
            </p:nvGrpSpPr>
            <p:grpSpPr bwMode="auto">
              <a:xfrm>
                <a:off x="2308" y="1740"/>
                <a:ext cx="957" cy="2343"/>
                <a:chOff x="2308" y="1740"/>
                <a:chExt cx="957" cy="2343"/>
              </a:xfrm>
            </p:grpSpPr>
            <p:sp>
              <p:nvSpPr>
                <p:cNvPr id="19492" name="Freeform 15"/>
                <p:cNvSpPr>
                  <a:spLocks/>
                </p:cNvSpPr>
                <p:nvPr/>
              </p:nvSpPr>
              <p:spPr bwMode="auto">
                <a:xfrm>
                  <a:off x="2673" y="1740"/>
                  <a:ext cx="432" cy="485"/>
                </a:xfrm>
                <a:custGeom>
                  <a:avLst/>
                  <a:gdLst>
                    <a:gd name="T0" fmla="*/ 123 w 432"/>
                    <a:gd name="T1" fmla="*/ 206 h 485"/>
                    <a:gd name="T2" fmla="*/ 159 w 432"/>
                    <a:gd name="T3" fmla="*/ 53 h 485"/>
                    <a:gd name="T4" fmla="*/ 248 w 432"/>
                    <a:gd name="T5" fmla="*/ 0 h 485"/>
                    <a:gd name="T6" fmla="*/ 335 w 432"/>
                    <a:gd name="T7" fmla="*/ 0 h 485"/>
                    <a:gd name="T8" fmla="*/ 388 w 432"/>
                    <a:gd name="T9" fmla="*/ 53 h 485"/>
                    <a:gd name="T10" fmla="*/ 432 w 432"/>
                    <a:gd name="T11" fmla="*/ 215 h 485"/>
                    <a:gd name="T12" fmla="*/ 415 w 432"/>
                    <a:gd name="T13" fmla="*/ 349 h 485"/>
                    <a:gd name="T14" fmla="*/ 379 w 432"/>
                    <a:gd name="T15" fmla="*/ 458 h 485"/>
                    <a:gd name="T16" fmla="*/ 309 w 432"/>
                    <a:gd name="T17" fmla="*/ 485 h 485"/>
                    <a:gd name="T18" fmla="*/ 221 w 432"/>
                    <a:gd name="T19" fmla="*/ 475 h 485"/>
                    <a:gd name="T20" fmla="*/ 132 w 432"/>
                    <a:gd name="T21" fmla="*/ 368 h 485"/>
                    <a:gd name="T22" fmla="*/ 123 w 432"/>
                    <a:gd name="T23" fmla="*/ 288 h 485"/>
                    <a:gd name="T24" fmla="*/ 0 w 432"/>
                    <a:gd name="T25" fmla="*/ 242 h 485"/>
                    <a:gd name="T26" fmla="*/ 0 w 432"/>
                    <a:gd name="T27" fmla="*/ 189 h 485"/>
                    <a:gd name="T28" fmla="*/ 123 w 432"/>
                    <a:gd name="T29" fmla="*/ 206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3" name="Freeform 16"/>
                <p:cNvSpPr>
                  <a:spLocks/>
                </p:cNvSpPr>
                <p:nvPr/>
              </p:nvSpPr>
              <p:spPr bwMode="auto">
                <a:xfrm>
                  <a:off x="2573" y="2253"/>
                  <a:ext cx="500" cy="828"/>
                </a:xfrm>
                <a:custGeom>
                  <a:avLst/>
                  <a:gdLst>
                    <a:gd name="T0" fmla="*/ 41 w 500"/>
                    <a:gd name="T1" fmla="*/ 173 h 828"/>
                    <a:gd name="T2" fmla="*/ 163 w 500"/>
                    <a:gd name="T3" fmla="*/ 35 h 828"/>
                    <a:gd name="T4" fmla="*/ 232 w 500"/>
                    <a:gd name="T5" fmla="*/ 0 h 828"/>
                    <a:gd name="T6" fmla="*/ 366 w 500"/>
                    <a:gd name="T7" fmla="*/ 5 h 828"/>
                    <a:gd name="T8" fmla="*/ 488 w 500"/>
                    <a:gd name="T9" fmla="*/ 57 h 828"/>
                    <a:gd name="T10" fmla="*/ 500 w 500"/>
                    <a:gd name="T11" fmla="*/ 126 h 828"/>
                    <a:gd name="T12" fmla="*/ 483 w 500"/>
                    <a:gd name="T13" fmla="*/ 207 h 828"/>
                    <a:gd name="T14" fmla="*/ 396 w 500"/>
                    <a:gd name="T15" fmla="*/ 281 h 828"/>
                    <a:gd name="T16" fmla="*/ 349 w 500"/>
                    <a:gd name="T17" fmla="*/ 414 h 828"/>
                    <a:gd name="T18" fmla="*/ 349 w 500"/>
                    <a:gd name="T19" fmla="*/ 552 h 828"/>
                    <a:gd name="T20" fmla="*/ 384 w 500"/>
                    <a:gd name="T21" fmla="*/ 637 h 828"/>
                    <a:gd name="T22" fmla="*/ 448 w 500"/>
                    <a:gd name="T23" fmla="*/ 695 h 828"/>
                    <a:gd name="T24" fmla="*/ 448 w 500"/>
                    <a:gd name="T25" fmla="*/ 765 h 828"/>
                    <a:gd name="T26" fmla="*/ 419 w 500"/>
                    <a:gd name="T27" fmla="*/ 800 h 828"/>
                    <a:gd name="T28" fmla="*/ 384 w 500"/>
                    <a:gd name="T29" fmla="*/ 816 h 828"/>
                    <a:gd name="T30" fmla="*/ 268 w 500"/>
                    <a:gd name="T31" fmla="*/ 828 h 828"/>
                    <a:gd name="T32" fmla="*/ 163 w 500"/>
                    <a:gd name="T33" fmla="*/ 747 h 828"/>
                    <a:gd name="T34" fmla="*/ 53 w 500"/>
                    <a:gd name="T35" fmla="*/ 574 h 828"/>
                    <a:gd name="T36" fmla="*/ 0 w 500"/>
                    <a:gd name="T37" fmla="*/ 368 h 828"/>
                    <a:gd name="T38" fmla="*/ 140 w 500"/>
                    <a:gd name="T39" fmla="*/ 436 h 828"/>
                    <a:gd name="T40" fmla="*/ 192 w 500"/>
                    <a:gd name="T41" fmla="*/ 436 h 828"/>
                    <a:gd name="T42" fmla="*/ 227 w 500"/>
                    <a:gd name="T43" fmla="*/ 396 h 828"/>
                    <a:gd name="T44" fmla="*/ 251 w 500"/>
                    <a:gd name="T45" fmla="*/ 316 h 828"/>
                    <a:gd name="T46" fmla="*/ 209 w 500"/>
                    <a:gd name="T47" fmla="*/ 293 h 828"/>
                    <a:gd name="T48" fmla="*/ 53 w 500"/>
                    <a:gd name="T49" fmla="*/ 293 h 828"/>
                    <a:gd name="T50" fmla="*/ 18 w 500"/>
                    <a:gd name="T51" fmla="*/ 293 h 828"/>
                    <a:gd name="T52" fmla="*/ 41 w 500"/>
                    <a:gd name="T53" fmla="*/ 173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4" name="Freeform 17"/>
                <p:cNvSpPr>
                  <a:spLocks/>
                </p:cNvSpPr>
                <p:nvPr/>
              </p:nvSpPr>
              <p:spPr bwMode="auto">
                <a:xfrm>
                  <a:off x="2950" y="2289"/>
                  <a:ext cx="265" cy="895"/>
                </a:xfrm>
                <a:custGeom>
                  <a:avLst/>
                  <a:gdLst>
                    <a:gd name="T0" fmla="*/ 0 w 265"/>
                    <a:gd name="T1" fmla="*/ 75 h 895"/>
                    <a:gd name="T2" fmla="*/ 29 w 265"/>
                    <a:gd name="T3" fmla="*/ 23 h 895"/>
                    <a:gd name="T4" fmla="*/ 83 w 265"/>
                    <a:gd name="T5" fmla="*/ 0 h 895"/>
                    <a:gd name="T6" fmla="*/ 135 w 265"/>
                    <a:gd name="T7" fmla="*/ 5 h 895"/>
                    <a:gd name="T8" fmla="*/ 206 w 265"/>
                    <a:gd name="T9" fmla="*/ 108 h 895"/>
                    <a:gd name="T10" fmla="*/ 265 w 265"/>
                    <a:gd name="T11" fmla="*/ 264 h 895"/>
                    <a:gd name="T12" fmla="*/ 265 w 265"/>
                    <a:gd name="T13" fmla="*/ 384 h 895"/>
                    <a:gd name="T14" fmla="*/ 241 w 265"/>
                    <a:gd name="T15" fmla="*/ 447 h 895"/>
                    <a:gd name="T16" fmla="*/ 118 w 265"/>
                    <a:gd name="T17" fmla="*/ 522 h 895"/>
                    <a:gd name="T18" fmla="*/ 83 w 265"/>
                    <a:gd name="T19" fmla="*/ 573 h 895"/>
                    <a:gd name="T20" fmla="*/ 83 w 265"/>
                    <a:gd name="T21" fmla="*/ 608 h 895"/>
                    <a:gd name="T22" fmla="*/ 123 w 265"/>
                    <a:gd name="T23" fmla="*/ 654 h 895"/>
                    <a:gd name="T24" fmla="*/ 189 w 265"/>
                    <a:gd name="T25" fmla="*/ 723 h 895"/>
                    <a:gd name="T26" fmla="*/ 224 w 265"/>
                    <a:gd name="T27" fmla="*/ 814 h 895"/>
                    <a:gd name="T28" fmla="*/ 212 w 265"/>
                    <a:gd name="T29" fmla="*/ 895 h 895"/>
                    <a:gd name="T30" fmla="*/ 177 w 265"/>
                    <a:gd name="T31" fmla="*/ 877 h 895"/>
                    <a:gd name="T32" fmla="*/ 159 w 265"/>
                    <a:gd name="T33" fmla="*/ 764 h 895"/>
                    <a:gd name="T34" fmla="*/ 101 w 265"/>
                    <a:gd name="T35" fmla="*/ 694 h 895"/>
                    <a:gd name="T36" fmla="*/ 54 w 265"/>
                    <a:gd name="T37" fmla="*/ 676 h 895"/>
                    <a:gd name="T38" fmla="*/ 29 w 265"/>
                    <a:gd name="T39" fmla="*/ 643 h 895"/>
                    <a:gd name="T40" fmla="*/ 29 w 265"/>
                    <a:gd name="T41" fmla="*/ 568 h 895"/>
                    <a:gd name="T42" fmla="*/ 64 w 265"/>
                    <a:gd name="T43" fmla="*/ 505 h 895"/>
                    <a:gd name="T44" fmla="*/ 123 w 265"/>
                    <a:gd name="T45" fmla="*/ 465 h 895"/>
                    <a:gd name="T46" fmla="*/ 212 w 265"/>
                    <a:gd name="T47" fmla="*/ 402 h 895"/>
                    <a:gd name="T48" fmla="*/ 224 w 265"/>
                    <a:gd name="T49" fmla="*/ 327 h 895"/>
                    <a:gd name="T50" fmla="*/ 177 w 265"/>
                    <a:gd name="T51" fmla="*/ 224 h 895"/>
                    <a:gd name="T52" fmla="*/ 101 w 265"/>
                    <a:gd name="T53" fmla="*/ 143 h 895"/>
                    <a:gd name="T54" fmla="*/ 0 w 265"/>
                    <a:gd name="T55" fmla="*/ 75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5" name="Freeform 18"/>
                <p:cNvSpPr>
                  <a:spLocks/>
                </p:cNvSpPr>
                <p:nvPr/>
              </p:nvSpPr>
              <p:spPr bwMode="auto">
                <a:xfrm>
                  <a:off x="2308" y="2238"/>
                  <a:ext cx="520" cy="435"/>
                </a:xfrm>
                <a:custGeom>
                  <a:avLst/>
                  <a:gdLst>
                    <a:gd name="T0" fmla="*/ 398 w 520"/>
                    <a:gd name="T1" fmla="*/ 5 h 435"/>
                    <a:gd name="T2" fmla="*/ 485 w 520"/>
                    <a:gd name="T3" fmla="*/ 0 h 435"/>
                    <a:gd name="T4" fmla="*/ 520 w 520"/>
                    <a:gd name="T5" fmla="*/ 35 h 435"/>
                    <a:gd name="T6" fmla="*/ 497 w 520"/>
                    <a:gd name="T7" fmla="*/ 87 h 435"/>
                    <a:gd name="T8" fmla="*/ 428 w 520"/>
                    <a:gd name="T9" fmla="*/ 110 h 435"/>
                    <a:gd name="T10" fmla="*/ 365 w 520"/>
                    <a:gd name="T11" fmla="*/ 110 h 435"/>
                    <a:gd name="T12" fmla="*/ 272 w 520"/>
                    <a:gd name="T13" fmla="*/ 127 h 435"/>
                    <a:gd name="T14" fmla="*/ 168 w 520"/>
                    <a:gd name="T15" fmla="*/ 145 h 435"/>
                    <a:gd name="T16" fmla="*/ 87 w 520"/>
                    <a:gd name="T17" fmla="*/ 180 h 435"/>
                    <a:gd name="T18" fmla="*/ 63 w 520"/>
                    <a:gd name="T19" fmla="*/ 214 h 435"/>
                    <a:gd name="T20" fmla="*/ 70 w 520"/>
                    <a:gd name="T21" fmla="*/ 249 h 435"/>
                    <a:gd name="T22" fmla="*/ 115 w 520"/>
                    <a:gd name="T23" fmla="*/ 296 h 435"/>
                    <a:gd name="T24" fmla="*/ 202 w 520"/>
                    <a:gd name="T25" fmla="*/ 331 h 435"/>
                    <a:gd name="T26" fmla="*/ 306 w 520"/>
                    <a:gd name="T27" fmla="*/ 331 h 435"/>
                    <a:gd name="T28" fmla="*/ 382 w 520"/>
                    <a:gd name="T29" fmla="*/ 331 h 435"/>
                    <a:gd name="T30" fmla="*/ 468 w 520"/>
                    <a:gd name="T31" fmla="*/ 348 h 435"/>
                    <a:gd name="T32" fmla="*/ 450 w 520"/>
                    <a:gd name="T33" fmla="*/ 435 h 435"/>
                    <a:gd name="T34" fmla="*/ 330 w 520"/>
                    <a:gd name="T35" fmla="*/ 401 h 435"/>
                    <a:gd name="T36" fmla="*/ 290 w 520"/>
                    <a:gd name="T37" fmla="*/ 371 h 435"/>
                    <a:gd name="T38" fmla="*/ 208 w 520"/>
                    <a:gd name="T39" fmla="*/ 371 h 435"/>
                    <a:gd name="T40" fmla="*/ 70 w 520"/>
                    <a:gd name="T41" fmla="*/ 336 h 435"/>
                    <a:gd name="T42" fmla="*/ 12 w 520"/>
                    <a:gd name="T43" fmla="*/ 284 h 435"/>
                    <a:gd name="T44" fmla="*/ 0 w 520"/>
                    <a:gd name="T45" fmla="*/ 214 h 435"/>
                    <a:gd name="T46" fmla="*/ 46 w 520"/>
                    <a:gd name="T47" fmla="*/ 145 h 435"/>
                    <a:gd name="T48" fmla="*/ 202 w 520"/>
                    <a:gd name="T49" fmla="*/ 75 h 435"/>
                    <a:gd name="T50" fmla="*/ 340 w 520"/>
                    <a:gd name="T51" fmla="*/ 40 h 435"/>
                    <a:gd name="T52" fmla="*/ 398 w 520"/>
                    <a:gd name="T53" fmla="*/ 5 h 435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20"/>
                    <a:gd name="T82" fmla="*/ 0 h 435"/>
                    <a:gd name="T83" fmla="*/ 520 w 520"/>
                    <a:gd name="T84" fmla="*/ 435 h 435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20" h="435">
                      <a:moveTo>
                        <a:pt x="398" y="5"/>
                      </a:moveTo>
                      <a:lnTo>
                        <a:pt x="485" y="0"/>
                      </a:lnTo>
                      <a:lnTo>
                        <a:pt x="520" y="35"/>
                      </a:lnTo>
                      <a:lnTo>
                        <a:pt x="497" y="87"/>
                      </a:lnTo>
                      <a:lnTo>
                        <a:pt x="428" y="110"/>
                      </a:lnTo>
                      <a:lnTo>
                        <a:pt x="365" y="110"/>
                      </a:lnTo>
                      <a:lnTo>
                        <a:pt x="272" y="127"/>
                      </a:lnTo>
                      <a:lnTo>
                        <a:pt x="168" y="145"/>
                      </a:lnTo>
                      <a:lnTo>
                        <a:pt x="87" y="180"/>
                      </a:lnTo>
                      <a:lnTo>
                        <a:pt x="63" y="214"/>
                      </a:lnTo>
                      <a:lnTo>
                        <a:pt x="70" y="249"/>
                      </a:lnTo>
                      <a:lnTo>
                        <a:pt x="115" y="296"/>
                      </a:lnTo>
                      <a:lnTo>
                        <a:pt x="202" y="331"/>
                      </a:lnTo>
                      <a:lnTo>
                        <a:pt x="306" y="331"/>
                      </a:lnTo>
                      <a:lnTo>
                        <a:pt x="382" y="331"/>
                      </a:lnTo>
                      <a:lnTo>
                        <a:pt x="468" y="348"/>
                      </a:lnTo>
                      <a:lnTo>
                        <a:pt x="450" y="435"/>
                      </a:lnTo>
                      <a:lnTo>
                        <a:pt x="330" y="401"/>
                      </a:lnTo>
                      <a:lnTo>
                        <a:pt x="290" y="371"/>
                      </a:lnTo>
                      <a:lnTo>
                        <a:pt x="208" y="371"/>
                      </a:lnTo>
                      <a:lnTo>
                        <a:pt x="70" y="336"/>
                      </a:lnTo>
                      <a:lnTo>
                        <a:pt x="12" y="284"/>
                      </a:lnTo>
                      <a:lnTo>
                        <a:pt x="0" y="214"/>
                      </a:lnTo>
                      <a:lnTo>
                        <a:pt x="46" y="145"/>
                      </a:lnTo>
                      <a:lnTo>
                        <a:pt x="202" y="75"/>
                      </a:lnTo>
                      <a:lnTo>
                        <a:pt x="340" y="40"/>
                      </a:lnTo>
                      <a:lnTo>
                        <a:pt x="398" y="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6" name="Freeform 19"/>
                <p:cNvSpPr>
                  <a:spLocks/>
                </p:cNvSpPr>
                <p:nvPr/>
              </p:nvSpPr>
              <p:spPr bwMode="auto">
                <a:xfrm>
                  <a:off x="2882" y="2923"/>
                  <a:ext cx="383" cy="1160"/>
                </a:xfrm>
                <a:custGeom>
                  <a:avLst/>
                  <a:gdLst>
                    <a:gd name="T0" fmla="*/ 0 w 383"/>
                    <a:gd name="T1" fmla="*/ 0 h 1160"/>
                    <a:gd name="T2" fmla="*/ 99 w 383"/>
                    <a:gd name="T3" fmla="*/ 17 h 1160"/>
                    <a:gd name="T4" fmla="*/ 151 w 383"/>
                    <a:gd name="T5" fmla="*/ 103 h 1160"/>
                    <a:gd name="T6" fmla="*/ 203 w 383"/>
                    <a:gd name="T7" fmla="*/ 257 h 1160"/>
                    <a:gd name="T8" fmla="*/ 226 w 383"/>
                    <a:gd name="T9" fmla="*/ 451 h 1160"/>
                    <a:gd name="T10" fmla="*/ 226 w 383"/>
                    <a:gd name="T11" fmla="*/ 560 h 1160"/>
                    <a:gd name="T12" fmla="*/ 191 w 383"/>
                    <a:gd name="T13" fmla="*/ 696 h 1160"/>
                    <a:gd name="T14" fmla="*/ 134 w 383"/>
                    <a:gd name="T15" fmla="*/ 885 h 1160"/>
                    <a:gd name="T16" fmla="*/ 122 w 383"/>
                    <a:gd name="T17" fmla="*/ 937 h 1160"/>
                    <a:gd name="T18" fmla="*/ 139 w 383"/>
                    <a:gd name="T19" fmla="*/ 965 h 1160"/>
                    <a:gd name="T20" fmla="*/ 261 w 383"/>
                    <a:gd name="T21" fmla="*/ 1006 h 1160"/>
                    <a:gd name="T22" fmla="*/ 383 w 383"/>
                    <a:gd name="T23" fmla="*/ 1086 h 1160"/>
                    <a:gd name="T24" fmla="*/ 378 w 383"/>
                    <a:gd name="T25" fmla="*/ 1119 h 1160"/>
                    <a:gd name="T26" fmla="*/ 290 w 383"/>
                    <a:gd name="T27" fmla="*/ 1160 h 1160"/>
                    <a:gd name="T28" fmla="*/ 256 w 383"/>
                    <a:gd name="T29" fmla="*/ 1142 h 1160"/>
                    <a:gd name="T30" fmla="*/ 191 w 383"/>
                    <a:gd name="T31" fmla="*/ 1057 h 1160"/>
                    <a:gd name="T32" fmla="*/ 116 w 383"/>
                    <a:gd name="T33" fmla="*/ 1016 h 1160"/>
                    <a:gd name="T34" fmla="*/ 34 w 383"/>
                    <a:gd name="T35" fmla="*/ 988 h 1160"/>
                    <a:gd name="T36" fmla="*/ 29 w 383"/>
                    <a:gd name="T37" fmla="*/ 948 h 1160"/>
                    <a:gd name="T38" fmla="*/ 52 w 383"/>
                    <a:gd name="T39" fmla="*/ 868 h 1160"/>
                    <a:gd name="T40" fmla="*/ 116 w 383"/>
                    <a:gd name="T41" fmla="*/ 743 h 1160"/>
                    <a:gd name="T42" fmla="*/ 156 w 383"/>
                    <a:gd name="T43" fmla="*/ 594 h 1160"/>
                    <a:gd name="T44" fmla="*/ 156 w 383"/>
                    <a:gd name="T45" fmla="*/ 423 h 1160"/>
                    <a:gd name="T46" fmla="*/ 122 w 383"/>
                    <a:gd name="T47" fmla="*/ 274 h 1160"/>
                    <a:gd name="T48" fmla="*/ 47 w 383"/>
                    <a:gd name="T49" fmla="*/ 136 h 1160"/>
                    <a:gd name="T50" fmla="*/ 12 w 383"/>
                    <a:gd name="T51" fmla="*/ 63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97" name="Freeform 20"/>
                <p:cNvSpPr>
                  <a:spLocks/>
                </p:cNvSpPr>
                <p:nvPr/>
              </p:nvSpPr>
              <p:spPr bwMode="auto">
                <a:xfrm>
                  <a:off x="2443" y="2919"/>
                  <a:ext cx="461" cy="1027"/>
                </a:xfrm>
                <a:custGeom>
                  <a:avLst/>
                  <a:gdLst>
                    <a:gd name="T0" fmla="*/ 421 w 461"/>
                    <a:gd name="T1" fmla="*/ 0 h 1027"/>
                    <a:gd name="T2" fmla="*/ 449 w 461"/>
                    <a:gd name="T3" fmla="*/ 22 h 1027"/>
                    <a:gd name="T4" fmla="*/ 461 w 461"/>
                    <a:gd name="T5" fmla="*/ 91 h 1027"/>
                    <a:gd name="T6" fmla="*/ 439 w 461"/>
                    <a:gd name="T7" fmla="*/ 159 h 1027"/>
                    <a:gd name="T8" fmla="*/ 380 w 461"/>
                    <a:gd name="T9" fmla="*/ 245 h 1027"/>
                    <a:gd name="T10" fmla="*/ 315 w 461"/>
                    <a:gd name="T11" fmla="*/ 348 h 1027"/>
                    <a:gd name="T12" fmla="*/ 293 w 461"/>
                    <a:gd name="T13" fmla="*/ 462 h 1027"/>
                    <a:gd name="T14" fmla="*/ 310 w 461"/>
                    <a:gd name="T15" fmla="*/ 645 h 1027"/>
                    <a:gd name="T16" fmla="*/ 350 w 461"/>
                    <a:gd name="T17" fmla="*/ 868 h 1027"/>
                    <a:gd name="T18" fmla="*/ 380 w 461"/>
                    <a:gd name="T19" fmla="*/ 959 h 1027"/>
                    <a:gd name="T20" fmla="*/ 368 w 461"/>
                    <a:gd name="T21" fmla="*/ 987 h 1027"/>
                    <a:gd name="T22" fmla="*/ 298 w 461"/>
                    <a:gd name="T23" fmla="*/ 992 h 1027"/>
                    <a:gd name="T24" fmla="*/ 211 w 461"/>
                    <a:gd name="T25" fmla="*/ 969 h 1027"/>
                    <a:gd name="T26" fmla="*/ 134 w 461"/>
                    <a:gd name="T27" fmla="*/ 1004 h 1027"/>
                    <a:gd name="T28" fmla="*/ 87 w 461"/>
                    <a:gd name="T29" fmla="*/ 1027 h 1027"/>
                    <a:gd name="T30" fmla="*/ 53 w 461"/>
                    <a:gd name="T31" fmla="*/ 1022 h 1027"/>
                    <a:gd name="T32" fmla="*/ 0 w 461"/>
                    <a:gd name="T33" fmla="*/ 959 h 1027"/>
                    <a:gd name="T34" fmla="*/ 53 w 461"/>
                    <a:gd name="T35" fmla="*/ 936 h 1027"/>
                    <a:gd name="T36" fmla="*/ 187 w 461"/>
                    <a:gd name="T37" fmla="*/ 908 h 1027"/>
                    <a:gd name="T38" fmla="*/ 263 w 461"/>
                    <a:gd name="T39" fmla="*/ 936 h 1027"/>
                    <a:gd name="T40" fmla="*/ 315 w 461"/>
                    <a:gd name="T41" fmla="*/ 936 h 1027"/>
                    <a:gd name="T42" fmla="*/ 310 w 461"/>
                    <a:gd name="T43" fmla="*/ 890 h 1027"/>
                    <a:gd name="T44" fmla="*/ 258 w 461"/>
                    <a:gd name="T45" fmla="*/ 616 h 1027"/>
                    <a:gd name="T46" fmla="*/ 222 w 461"/>
                    <a:gd name="T47" fmla="*/ 456 h 1027"/>
                    <a:gd name="T48" fmla="*/ 228 w 461"/>
                    <a:gd name="T49" fmla="*/ 376 h 1027"/>
                    <a:gd name="T50" fmla="*/ 280 w 461"/>
                    <a:gd name="T51" fmla="*/ 227 h 1027"/>
                    <a:gd name="T52" fmla="*/ 333 w 461"/>
                    <a:gd name="T53" fmla="*/ 91 h 1027"/>
                    <a:gd name="T54" fmla="*/ 421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9485" name="Freeform 21"/>
              <p:cNvSpPr>
                <a:spLocks/>
              </p:cNvSpPr>
              <p:nvPr/>
            </p:nvSpPr>
            <p:spPr bwMode="auto">
              <a:xfrm>
                <a:off x="2626" y="1540"/>
                <a:ext cx="827" cy="563"/>
              </a:xfrm>
              <a:custGeom>
                <a:avLst/>
                <a:gdLst>
                  <a:gd name="T0" fmla="*/ 0 w 827"/>
                  <a:gd name="T1" fmla="*/ 139 h 563"/>
                  <a:gd name="T2" fmla="*/ 108 w 827"/>
                  <a:gd name="T3" fmla="*/ 18 h 563"/>
                  <a:gd name="T4" fmla="*/ 160 w 827"/>
                  <a:gd name="T5" fmla="*/ 75 h 563"/>
                  <a:gd name="T6" fmla="*/ 213 w 827"/>
                  <a:gd name="T7" fmla="*/ 110 h 563"/>
                  <a:gd name="T8" fmla="*/ 269 w 827"/>
                  <a:gd name="T9" fmla="*/ 110 h 563"/>
                  <a:gd name="T10" fmla="*/ 327 w 827"/>
                  <a:gd name="T11" fmla="*/ 52 h 563"/>
                  <a:gd name="T12" fmla="*/ 396 w 827"/>
                  <a:gd name="T13" fmla="*/ 5 h 563"/>
                  <a:gd name="T14" fmla="*/ 477 w 827"/>
                  <a:gd name="T15" fmla="*/ 0 h 563"/>
                  <a:gd name="T16" fmla="*/ 563 w 827"/>
                  <a:gd name="T17" fmla="*/ 35 h 563"/>
                  <a:gd name="T18" fmla="*/ 620 w 827"/>
                  <a:gd name="T19" fmla="*/ 87 h 563"/>
                  <a:gd name="T20" fmla="*/ 648 w 827"/>
                  <a:gd name="T21" fmla="*/ 157 h 563"/>
                  <a:gd name="T22" fmla="*/ 654 w 827"/>
                  <a:gd name="T23" fmla="*/ 249 h 563"/>
                  <a:gd name="T24" fmla="*/ 671 w 827"/>
                  <a:gd name="T25" fmla="*/ 331 h 563"/>
                  <a:gd name="T26" fmla="*/ 718 w 827"/>
                  <a:gd name="T27" fmla="*/ 371 h 563"/>
                  <a:gd name="T28" fmla="*/ 774 w 827"/>
                  <a:gd name="T29" fmla="*/ 389 h 563"/>
                  <a:gd name="T30" fmla="*/ 827 w 827"/>
                  <a:gd name="T31" fmla="*/ 401 h 563"/>
                  <a:gd name="T32" fmla="*/ 786 w 827"/>
                  <a:gd name="T33" fmla="*/ 563 h 563"/>
                  <a:gd name="T34" fmla="*/ 654 w 827"/>
                  <a:gd name="T35" fmla="*/ 540 h 563"/>
                  <a:gd name="T36" fmla="*/ 517 w 827"/>
                  <a:gd name="T37" fmla="*/ 493 h 563"/>
                  <a:gd name="T38" fmla="*/ 407 w 827"/>
                  <a:gd name="T39" fmla="*/ 441 h 563"/>
                  <a:gd name="T40" fmla="*/ 286 w 827"/>
                  <a:gd name="T41" fmla="*/ 389 h 563"/>
                  <a:gd name="T42" fmla="*/ 160 w 827"/>
                  <a:gd name="T43" fmla="*/ 331 h 563"/>
                  <a:gd name="T44" fmla="*/ 57 w 827"/>
                  <a:gd name="T45" fmla="*/ 209 h 563"/>
                  <a:gd name="T46" fmla="*/ 0 w 827"/>
                  <a:gd name="T47" fmla="*/ 139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6" name="Freeform 22"/>
              <p:cNvSpPr>
                <a:spLocks/>
              </p:cNvSpPr>
              <p:nvPr/>
            </p:nvSpPr>
            <p:spPr bwMode="auto">
              <a:xfrm>
                <a:off x="2614" y="1513"/>
                <a:ext cx="856" cy="606"/>
              </a:xfrm>
              <a:custGeom>
                <a:avLst/>
                <a:gdLst>
                  <a:gd name="T0" fmla="*/ 75 w 856"/>
                  <a:gd name="T1" fmla="*/ 266 h 606"/>
                  <a:gd name="T2" fmla="*/ 172 w 856"/>
                  <a:gd name="T3" fmla="*/ 363 h 606"/>
                  <a:gd name="T4" fmla="*/ 304 w 856"/>
                  <a:gd name="T5" fmla="*/ 428 h 606"/>
                  <a:gd name="T6" fmla="*/ 489 w 856"/>
                  <a:gd name="T7" fmla="*/ 513 h 606"/>
                  <a:gd name="T8" fmla="*/ 615 w 856"/>
                  <a:gd name="T9" fmla="*/ 566 h 606"/>
                  <a:gd name="T10" fmla="*/ 816 w 856"/>
                  <a:gd name="T11" fmla="*/ 606 h 606"/>
                  <a:gd name="T12" fmla="*/ 856 w 856"/>
                  <a:gd name="T13" fmla="*/ 393 h 606"/>
                  <a:gd name="T14" fmla="*/ 804 w 856"/>
                  <a:gd name="T15" fmla="*/ 393 h 606"/>
                  <a:gd name="T16" fmla="*/ 753 w 856"/>
                  <a:gd name="T17" fmla="*/ 363 h 606"/>
                  <a:gd name="T18" fmla="*/ 695 w 856"/>
                  <a:gd name="T19" fmla="*/ 323 h 606"/>
                  <a:gd name="T20" fmla="*/ 695 w 856"/>
                  <a:gd name="T21" fmla="*/ 243 h 606"/>
                  <a:gd name="T22" fmla="*/ 660 w 856"/>
                  <a:gd name="T23" fmla="*/ 116 h 606"/>
                  <a:gd name="T24" fmla="*/ 597 w 856"/>
                  <a:gd name="T25" fmla="*/ 46 h 606"/>
                  <a:gd name="T26" fmla="*/ 505 w 856"/>
                  <a:gd name="T27" fmla="*/ 0 h 606"/>
                  <a:gd name="T28" fmla="*/ 391 w 856"/>
                  <a:gd name="T29" fmla="*/ 12 h 606"/>
                  <a:gd name="T30" fmla="*/ 321 w 856"/>
                  <a:gd name="T31" fmla="*/ 53 h 606"/>
                  <a:gd name="T32" fmla="*/ 286 w 856"/>
                  <a:gd name="T33" fmla="*/ 98 h 606"/>
                  <a:gd name="T34" fmla="*/ 253 w 856"/>
                  <a:gd name="T35" fmla="*/ 121 h 606"/>
                  <a:gd name="T36" fmla="*/ 218 w 856"/>
                  <a:gd name="T37" fmla="*/ 116 h 606"/>
                  <a:gd name="T38" fmla="*/ 166 w 856"/>
                  <a:gd name="T39" fmla="*/ 63 h 606"/>
                  <a:gd name="T40" fmla="*/ 132 w 856"/>
                  <a:gd name="T41" fmla="*/ 0 h 606"/>
                  <a:gd name="T42" fmla="*/ 103 w 856"/>
                  <a:gd name="T43" fmla="*/ 30 h 606"/>
                  <a:gd name="T44" fmla="*/ 0 w 856"/>
                  <a:gd name="T45" fmla="*/ 150 h 606"/>
                  <a:gd name="T46" fmla="*/ 5 w 856"/>
                  <a:gd name="T47" fmla="*/ 178 h 606"/>
                  <a:gd name="T48" fmla="*/ 17 w 856"/>
                  <a:gd name="T49" fmla="*/ 191 h 606"/>
                  <a:gd name="T50" fmla="*/ 120 w 856"/>
                  <a:gd name="T51" fmla="*/ 81 h 606"/>
                  <a:gd name="T52" fmla="*/ 172 w 856"/>
                  <a:gd name="T53" fmla="*/ 133 h 606"/>
                  <a:gd name="T54" fmla="*/ 206 w 856"/>
                  <a:gd name="T55" fmla="*/ 168 h 606"/>
                  <a:gd name="T56" fmla="*/ 253 w 856"/>
                  <a:gd name="T57" fmla="*/ 168 h 606"/>
                  <a:gd name="T58" fmla="*/ 286 w 856"/>
                  <a:gd name="T59" fmla="*/ 156 h 606"/>
                  <a:gd name="T60" fmla="*/ 339 w 856"/>
                  <a:gd name="T61" fmla="*/ 116 h 606"/>
                  <a:gd name="T62" fmla="*/ 367 w 856"/>
                  <a:gd name="T63" fmla="*/ 70 h 606"/>
                  <a:gd name="T64" fmla="*/ 442 w 856"/>
                  <a:gd name="T65" fmla="*/ 46 h 606"/>
                  <a:gd name="T66" fmla="*/ 505 w 856"/>
                  <a:gd name="T67" fmla="*/ 53 h 606"/>
                  <a:gd name="T68" fmla="*/ 562 w 856"/>
                  <a:gd name="T69" fmla="*/ 87 h 606"/>
                  <a:gd name="T70" fmla="*/ 615 w 856"/>
                  <a:gd name="T71" fmla="*/ 138 h 606"/>
                  <a:gd name="T72" fmla="*/ 643 w 856"/>
                  <a:gd name="T73" fmla="*/ 203 h 606"/>
                  <a:gd name="T74" fmla="*/ 643 w 856"/>
                  <a:gd name="T75" fmla="*/ 260 h 606"/>
                  <a:gd name="T76" fmla="*/ 643 w 856"/>
                  <a:gd name="T77" fmla="*/ 323 h 606"/>
                  <a:gd name="T78" fmla="*/ 666 w 856"/>
                  <a:gd name="T79" fmla="*/ 375 h 606"/>
                  <a:gd name="T80" fmla="*/ 730 w 856"/>
                  <a:gd name="T81" fmla="*/ 410 h 606"/>
                  <a:gd name="T82" fmla="*/ 804 w 856"/>
                  <a:gd name="T83" fmla="*/ 444 h 606"/>
                  <a:gd name="T84" fmla="*/ 770 w 856"/>
                  <a:gd name="T85" fmla="*/ 554 h 606"/>
                  <a:gd name="T86" fmla="*/ 580 w 856"/>
                  <a:gd name="T87" fmla="*/ 503 h 606"/>
                  <a:gd name="T88" fmla="*/ 454 w 856"/>
                  <a:gd name="T89" fmla="*/ 450 h 606"/>
                  <a:gd name="T90" fmla="*/ 339 w 856"/>
                  <a:gd name="T91" fmla="*/ 416 h 606"/>
                  <a:gd name="T92" fmla="*/ 241 w 856"/>
                  <a:gd name="T93" fmla="*/ 363 h 606"/>
                  <a:gd name="T94" fmla="*/ 120 w 856"/>
                  <a:gd name="T95" fmla="*/ 266 h 606"/>
                  <a:gd name="T96" fmla="*/ 34 w 856"/>
                  <a:gd name="T97" fmla="*/ 173 h 606"/>
                  <a:gd name="T98" fmla="*/ 22 w 856"/>
                  <a:gd name="T99" fmla="*/ 185 h 606"/>
                  <a:gd name="T100" fmla="*/ 75 w 856"/>
                  <a:gd name="T101" fmla="*/ 266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7" name="Oval 23"/>
              <p:cNvSpPr>
                <a:spLocks noChangeArrowheads="1"/>
              </p:cNvSpPr>
              <p:nvPr/>
            </p:nvSpPr>
            <p:spPr bwMode="auto">
              <a:xfrm rot="-4286940">
                <a:off x="279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488" name="Oval 24"/>
              <p:cNvSpPr>
                <a:spLocks noChangeArrowheads="1"/>
              </p:cNvSpPr>
              <p:nvPr/>
            </p:nvSpPr>
            <p:spPr bwMode="auto">
              <a:xfrm rot="-4286940">
                <a:off x="281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489" name="Oval 25"/>
              <p:cNvSpPr>
                <a:spLocks noChangeArrowheads="1"/>
              </p:cNvSpPr>
              <p:nvPr/>
            </p:nvSpPr>
            <p:spPr bwMode="auto">
              <a:xfrm rot="-4286940">
                <a:off x="2741" y="1887"/>
                <a:ext cx="141" cy="50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490" name="Oval 26"/>
              <p:cNvSpPr>
                <a:spLocks noChangeArrowheads="1"/>
              </p:cNvSpPr>
              <p:nvPr/>
            </p:nvSpPr>
            <p:spPr bwMode="auto">
              <a:xfrm rot="-4286940">
                <a:off x="2760" y="1913"/>
                <a:ext cx="81" cy="19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491" name="Oval 27"/>
              <p:cNvSpPr>
                <a:spLocks noChangeArrowheads="1"/>
              </p:cNvSpPr>
              <p:nvPr/>
            </p:nvSpPr>
            <p:spPr bwMode="auto">
              <a:xfrm>
                <a:off x="2687" y="2089"/>
                <a:ext cx="198" cy="85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/>
              </a:p>
            </p:txBody>
          </p:sp>
        </p:grpSp>
        <p:grpSp>
          <p:nvGrpSpPr>
            <p:cNvPr id="19472" name="Group 28"/>
            <p:cNvGrpSpPr>
              <a:grpSpLocks/>
            </p:cNvGrpSpPr>
            <p:nvPr/>
          </p:nvGrpSpPr>
          <p:grpSpPr bwMode="auto">
            <a:xfrm>
              <a:off x="3840" y="2880"/>
              <a:ext cx="575" cy="1200"/>
              <a:chOff x="2593" y="768"/>
              <a:chExt cx="849" cy="1475"/>
            </a:xfrm>
          </p:grpSpPr>
          <p:sp>
            <p:nvSpPr>
              <p:cNvPr id="19474" name="Freeform 29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5" name="Freeform 30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6" name="Freeform 31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7" name="Freeform 32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8" name="Freeform 33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79" name="Freeform 34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80" name="Freeform 35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9481" name="Group 36"/>
              <p:cNvGrpSpPr>
                <a:grpSpLocks/>
              </p:cNvGrpSpPr>
              <p:nvPr/>
            </p:nvGrpSpPr>
            <p:grpSpPr bwMode="auto">
              <a:xfrm>
                <a:off x="2720" y="768"/>
                <a:ext cx="230" cy="1456"/>
                <a:chOff x="2720" y="768"/>
                <a:chExt cx="230" cy="1456"/>
              </a:xfrm>
            </p:grpSpPr>
            <p:sp>
              <p:nvSpPr>
                <p:cNvPr id="19482" name="Freeform 37"/>
                <p:cNvSpPr>
                  <a:spLocks/>
                </p:cNvSpPr>
                <p:nvPr/>
              </p:nvSpPr>
              <p:spPr bwMode="auto">
                <a:xfrm>
                  <a:off x="2720" y="795"/>
                  <a:ext cx="230" cy="293"/>
                </a:xfrm>
                <a:custGeom>
                  <a:avLst/>
                  <a:gdLst>
                    <a:gd name="T0" fmla="*/ 147 w 230"/>
                    <a:gd name="T1" fmla="*/ 264 h 293"/>
                    <a:gd name="T2" fmla="*/ 170 w 230"/>
                    <a:gd name="T3" fmla="*/ 252 h 293"/>
                    <a:gd name="T4" fmla="*/ 182 w 230"/>
                    <a:gd name="T5" fmla="*/ 234 h 293"/>
                    <a:gd name="T6" fmla="*/ 192 w 230"/>
                    <a:gd name="T7" fmla="*/ 204 h 293"/>
                    <a:gd name="T8" fmla="*/ 198 w 230"/>
                    <a:gd name="T9" fmla="*/ 165 h 293"/>
                    <a:gd name="T10" fmla="*/ 195 w 230"/>
                    <a:gd name="T11" fmla="*/ 111 h 293"/>
                    <a:gd name="T12" fmla="*/ 192 w 230"/>
                    <a:gd name="T13" fmla="*/ 81 h 293"/>
                    <a:gd name="T14" fmla="*/ 167 w 230"/>
                    <a:gd name="T15" fmla="*/ 84 h 293"/>
                    <a:gd name="T16" fmla="*/ 177 w 230"/>
                    <a:gd name="T17" fmla="*/ 2 h 293"/>
                    <a:gd name="T18" fmla="*/ 230 w 230"/>
                    <a:gd name="T19" fmla="*/ 69 h 293"/>
                    <a:gd name="T20" fmla="*/ 212 w 230"/>
                    <a:gd name="T21" fmla="*/ 77 h 293"/>
                    <a:gd name="T22" fmla="*/ 219 w 230"/>
                    <a:gd name="T23" fmla="*/ 125 h 293"/>
                    <a:gd name="T24" fmla="*/ 219 w 230"/>
                    <a:gd name="T25" fmla="*/ 129 h 293"/>
                    <a:gd name="T26" fmla="*/ 219 w 230"/>
                    <a:gd name="T27" fmla="*/ 179 h 293"/>
                    <a:gd name="T28" fmla="*/ 218 w 230"/>
                    <a:gd name="T29" fmla="*/ 183 h 293"/>
                    <a:gd name="T30" fmla="*/ 210 w 230"/>
                    <a:gd name="T31" fmla="*/ 222 h 293"/>
                    <a:gd name="T32" fmla="*/ 197 w 230"/>
                    <a:gd name="T33" fmla="*/ 258 h 293"/>
                    <a:gd name="T34" fmla="*/ 174 w 230"/>
                    <a:gd name="T35" fmla="*/ 279 h 293"/>
                    <a:gd name="T36" fmla="*/ 143 w 230"/>
                    <a:gd name="T37" fmla="*/ 288 h 293"/>
                    <a:gd name="T38" fmla="*/ 113 w 230"/>
                    <a:gd name="T39" fmla="*/ 293 h 293"/>
                    <a:gd name="T40" fmla="*/ 84 w 230"/>
                    <a:gd name="T41" fmla="*/ 290 h 293"/>
                    <a:gd name="T42" fmla="*/ 57 w 230"/>
                    <a:gd name="T43" fmla="*/ 279 h 293"/>
                    <a:gd name="T44" fmla="*/ 33 w 230"/>
                    <a:gd name="T45" fmla="*/ 257 h 293"/>
                    <a:gd name="T46" fmla="*/ 17 w 230"/>
                    <a:gd name="T47" fmla="*/ 227 h 293"/>
                    <a:gd name="T48" fmla="*/ 8 w 230"/>
                    <a:gd name="T49" fmla="*/ 192 h 293"/>
                    <a:gd name="T50" fmla="*/ 5 w 230"/>
                    <a:gd name="T51" fmla="*/ 153 h 293"/>
                    <a:gd name="T52" fmla="*/ 8 w 230"/>
                    <a:gd name="T53" fmla="*/ 116 h 293"/>
                    <a:gd name="T54" fmla="*/ 21 w 230"/>
                    <a:gd name="T55" fmla="*/ 89 h 293"/>
                    <a:gd name="T56" fmla="*/ 0 w 230"/>
                    <a:gd name="T57" fmla="*/ 72 h 293"/>
                    <a:gd name="T58" fmla="*/ 50 w 230"/>
                    <a:gd name="T59" fmla="*/ 0 h 293"/>
                    <a:gd name="T60" fmla="*/ 60 w 230"/>
                    <a:gd name="T61" fmla="*/ 92 h 293"/>
                    <a:gd name="T62" fmla="*/ 36 w 230"/>
                    <a:gd name="T63" fmla="*/ 90 h 293"/>
                    <a:gd name="T64" fmla="*/ 26 w 230"/>
                    <a:gd name="T65" fmla="*/ 128 h 293"/>
                    <a:gd name="T66" fmla="*/ 26 w 230"/>
                    <a:gd name="T67" fmla="*/ 162 h 293"/>
                    <a:gd name="T68" fmla="*/ 29 w 230"/>
                    <a:gd name="T69" fmla="*/ 192 h 293"/>
                    <a:gd name="T70" fmla="*/ 38 w 230"/>
                    <a:gd name="T71" fmla="*/ 221 h 293"/>
                    <a:gd name="T72" fmla="*/ 54 w 230"/>
                    <a:gd name="T73" fmla="*/ 242 h 293"/>
                    <a:gd name="T74" fmla="*/ 74 w 230"/>
                    <a:gd name="T75" fmla="*/ 258 h 293"/>
                    <a:gd name="T76" fmla="*/ 99 w 230"/>
                    <a:gd name="T77" fmla="*/ 267 h 293"/>
                    <a:gd name="T78" fmla="*/ 125 w 230"/>
                    <a:gd name="T79" fmla="*/ 267 h 293"/>
                    <a:gd name="T80" fmla="*/ 147 w 230"/>
                    <a:gd name="T81" fmla="*/ 264 h 293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230"/>
                    <a:gd name="T124" fmla="*/ 0 h 293"/>
                    <a:gd name="T125" fmla="*/ 230 w 230"/>
                    <a:gd name="T126" fmla="*/ 293 h 293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230" h="293">
                      <a:moveTo>
                        <a:pt x="147" y="264"/>
                      </a:moveTo>
                      <a:lnTo>
                        <a:pt x="170" y="252"/>
                      </a:lnTo>
                      <a:lnTo>
                        <a:pt x="182" y="234"/>
                      </a:lnTo>
                      <a:lnTo>
                        <a:pt x="192" y="204"/>
                      </a:lnTo>
                      <a:lnTo>
                        <a:pt x="198" y="165"/>
                      </a:lnTo>
                      <a:lnTo>
                        <a:pt x="195" y="111"/>
                      </a:lnTo>
                      <a:lnTo>
                        <a:pt x="192" y="81"/>
                      </a:lnTo>
                      <a:lnTo>
                        <a:pt x="167" y="84"/>
                      </a:lnTo>
                      <a:lnTo>
                        <a:pt x="177" y="2"/>
                      </a:lnTo>
                      <a:lnTo>
                        <a:pt x="230" y="69"/>
                      </a:lnTo>
                      <a:lnTo>
                        <a:pt x="212" y="77"/>
                      </a:lnTo>
                      <a:lnTo>
                        <a:pt x="219" y="125"/>
                      </a:lnTo>
                      <a:lnTo>
                        <a:pt x="219" y="129"/>
                      </a:lnTo>
                      <a:lnTo>
                        <a:pt x="219" y="179"/>
                      </a:lnTo>
                      <a:lnTo>
                        <a:pt x="218" y="183"/>
                      </a:lnTo>
                      <a:lnTo>
                        <a:pt x="210" y="222"/>
                      </a:lnTo>
                      <a:lnTo>
                        <a:pt x="197" y="258"/>
                      </a:lnTo>
                      <a:lnTo>
                        <a:pt x="174" y="279"/>
                      </a:lnTo>
                      <a:lnTo>
                        <a:pt x="143" y="288"/>
                      </a:lnTo>
                      <a:lnTo>
                        <a:pt x="113" y="293"/>
                      </a:lnTo>
                      <a:lnTo>
                        <a:pt x="84" y="290"/>
                      </a:lnTo>
                      <a:lnTo>
                        <a:pt x="57" y="279"/>
                      </a:lnTo>
                      <a:lnTo>
                        <a:pt x="33" y="257"/>
                      </a:lnTo>
                      <a:lnTo>
                        <a:pt x="17" y="227"/>
                      </a:lnTo>
                      <a:lnTo>
                        <a:pt x="8" y="192"/>
                      </a:lnTo>
                      <a:lnTo>
                        <a:pt x="5" y="153"/>
                      </a:lnTo>
                      <a:lnTo>
                        <a:pt x="8" y="116"/>
                      </a:lnTo>
                      <a:lnTo>
                        <a:pt x="21" y="89"/>
                      </a:lnTo>
                      <a:lnTo>
                        <a:pt x="0" y="72"/>
                      </a:lnTo>
                      <a:lnTo>
                        <a:pt x="50" y="0"/>
                      </a:lnTo>
                      <a:lnTo>
                        <a:pt x="60" y="92"/>
                      </a:lnTo>
                      <a:lnTo>
                        <a:pt x="36" y="90"/>
                      </a:lnTo>
                      <a:lnTo>
                        <a:pt x="26" y="128"/>
                      </a:lnTo>
                      <a:lnTo>
                        <a:pt x="26" y="162"/>
                      </a:lnTo>
                      <a:lnTo>
                        <a:pt x="29" y="192"/>
                      </a:lnTo>
                      <a:lnTo>
                        <a:pt x="38" y="221"/>
                      </a:lnTo>
                      <a:lnTo>
                        <a:pt x="54" y="242"/>
                      </a:lnTo>
                      <a:lnTo>
                        <a:pt x="74" y="258"/>
                      </a:lnTo>
                      <a:lnTo>
                        <a:pt x="99" y="267"/>
                      </a:lnTo>
                      <a:lnTo>
                        <a:pt x="125" y="267"/>
                      </a:lnTo>
                      <a:lnTo>
                        <a:pt x="147" y="264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83" name="Freeform 38"/>
                <p:cNvSpPr>
                  <a:spLocks/>
                </p:cNvSpPr>
                <p:nvPr/>
              </p:nvSpPr>
              <p:spPr bwMode="auto">
                <a:xfrm>
                  <a:off x="2794" y="768"/>
                  <a:ext cx="96" cy="1456"/>
                </a:xfrm>
                <a:custGeom>
                  <a:avLst/>
                  <a:gdLst>
                    <a:gd name="T0" fmla="*/ 27 w 96"/>
                    <a:gd name="T1" fmla="*/ 306 h 1456"/>
                    <a:gd name="T2" fmla="*/ 28 w 96"/>
                    <a:gd name="T3" fmla="*/ 78 h 1456"/>
                    <a:gd name="T4" fmla="*/ 0 w 96"/>
                    <a:gd name="T5" fmla="*/ 80 h 1456"/>
                    <a:gd name="T6" fmla="*/ 40 w 96"/>
                    <a:gd name="T7" fmla="*/ 0 h 1456"/>
                    <a:gd name="T8" fmla="*/ 73 w 96"/>
                    <a:gd name="T9" fmla="*/ 80 h 1456"/>
                    <a:gd name="T10" fmla="*/ 45 w 96"/>
                    <a:gd name="T11" fmla="*/ 75 h 1456"/>
                    <a:gd name="T12" fmla="*/ 46 w 96"/>
                    <a:gd name="T13" fmla="*/ 306 h 1456"/>
                    <a:gd name="T14" fmla="*/ 55 w 96"/>
                    <a:gd name="T15" fmla="*/ 582 h 1456"/>
                    <a:gd name="T16" fmla="*/ 70 w 96"/>
                    <a:gd name="T17" fmla="*/ 815 h 1456"/>
                    <a:gd name="T18" fmla="*/ 81 w 96"/>
                    <a:gd name="T19" fmla="*/ 1129 h 1456"/>
                    <a:gd name="T20" fmla="*/ 79 w 96"/>
                    <a:gd name="T21" fmla="*/ 1134 h 1456"/>
                    <a:gd name="T22" fmla="*/ 94 w 96"/>
                    <a:gd name="T23" fmla="*/ 1398 h 1456"/>
                    <a:gd name="T24" fmla="*/ 96 w 96"/>
                    <a:gd name="T25" fmla="*/ 1446 h 1456"/>
                    <a:gd name="T26" fmla="*/ 88 w 96"/>
                    <a:gd name="T27" fmla="*/ 1455 h 1456"/>
                    <a:gd name="T28" fmla="*/ 76 w 96"/>
                    <a:gd name="T29" fmla="*/ 1456 h 1456"/>
                    <a:gd name="T30" fmla="*/ 67 w 96"/>
                    <a:gd name="T31" fmla="*/ 1447 h 1456"/>
                    <a:gd name="T32" fmla="*/ 64 w 96"/>
                    <a:gd name="T33" fmla="*/ 1438 h 1456"/>
                    <a:gd name="T34" fmla="*/ 51 w 96"/>
                    <a:gd name="T35" fmla="*/ 911 h 1456"/>
                    <a:gd name="T36" fmla="*/ 34 w 96"/>
                    <a:gd name="T37" fmla="*/ 540 h 1456"/>
                    <a:gd name="T38" fmla="*/ 27 w 96"/>
                    <a:gd name="T39" fmla="*/ 306 h 145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w 96"/>
                    <a:gd name="T61" fmla="*/ 0 h 1456"/>
                    <a:gd name="T62" fmla="*/ 96 w 96"/>
                    <a:gd name="T63" fmla="*/ 1456 h 1456"/>
                  </a:gdLst>
                  <a:ahLst/>
                  <a:cxnLst>
                    <a:cxn ang="T40">
                      <a:pos x="T0" y="T1"/>
                    </a:cxn>
                    <a:cxn ang="T41">
                      <a:pos x="T2" y="T3"/>
                    </a:cxn>
                    <a:cxn ang="T42">
                      <a:pos x="T4" y="T5"/>
                    </a:cxn>
                    <a:cxn ang="T43">
                      <a:pos x="T6" y="T7"/>
                    </a:cxn>
                    <a:cxn ang="T44">
                      <a:pos x="T8" y="T9"/>
                    </a:cxn>
                    <a:cxn ang="T45">
                      <a:pos x="T10" y="T11"/>
                    </a:cxn>
                    <a:cxn ang="T46">
                      <a:pos x="T12" y="T13"/>
                    </a:cxn>
                    <a:cxn ang="T47">
                      <a:pos x="T14" y="T15"/>
                    </a:cxn>
                    <a:cxn ang="T48">
                      <a:pos x="T16" y="T17"/>
                    </a:cxn>
                    <a:cxn ang="T49">
                      <a:pos x="T18" y="T19"/>
                    </a:cxn>
                    <a:cxn ang="T50">
                      <a:pos x="T20" y="T21"/>
                    </a:cxn>
                    <a:cxn ang="T51">
                      <a:pos x="T22" y="T23"/>
                    </a:cxn>
                    <a:cxn ang="T52">
                      <a:pos x="T24" y="T25"/>
                    </a:cxn>
                    <a:cxn ang="T53">
                      <a:pos x="T26" y="T27"/>
                    </a:cxn>
                    <a:cxn ang="T54">
                      <a:pos x="T28" y="T29"/>
                    </a:cxn>
                    <a:cxn ang="T55">
                      <a:pos x="T30" y="T31"/>
                    </a:cxn>
                    <a:cxn ang="T56">
                      <a:pos x="T32" y="T33"/>
                    </a:cxn>
                    <a:cxn ang="T57">
                      <a:pos x="T34" y="T35"/>
                    </a:cxn>
                    <a:cxn ang="T58">
                      <a:pos x="T36" y="T37"/>
                    </a:cxn>
                    <a:cxn ang="T59">
                      <a:pos x="T38" y="T39"/>
                    </a:cxn>
                  </a:cxnLst>
                  <a:rect l="T60" t="T61" r="T62" b="T63"/>
                  <a:pathLst>
                    <a:path w="96" h="1456">
                      <a:moveTo>
                        <a:pt x="27" y="306"/>
                      </a:moveTo>
                      <a:lnTo>
                        <a:pt x="28" y="78"/>
                      </a:lnTo>
                      <a:lnTo>
                        <a:pt x="0" y="80"/>
                      </a:lnTo>
                      <a:lnTo>
                        <a:pt x="40" y="0"/>
                      </a:lnTo>
                      <a:lnTo>
                        <a:pt x="73" y="80"/>
                      </a:lnTo>
                      <a:lnTo>
                        <a:pt x="45" y="75"/>
                      </a:lnTo>
                      <a:lnTo>
                        <a:pt x="46" y="306"/>
                      </a:lnTo>
                      <a:lnTo>
                        <a:pt x="55" y="582"/>
                      </a:lnTo>
                      <a:lnTo>
                        <a:pt x="70" y="815"/>
                      </a:lnTo>
                      <a:lnTo>
                        <a:pt x="81" y="1129"/>
                      </a:lnTo>
                      <a:lnTo>
                        <a:pt x="79" y="1134"/>
                      </a:lnTo>
                      <a:lnTo>
                        <a:pt x="94" y="1398"/>
                      </a:lnTo>
                      <a:lnTo>
                        <a:pt x="96" y="1446"/>
                      </a:lnTo>
                      <a:lnTo>
                        <a:pt x="88" y="1455"/>
                      </a:lnTo>
                      <a:lnTo>
                        <a:pt x="76" y="1456"/>
                      </a:lnTo>
                      <a:lnTo>
                        <a:pt x="67" y="1447"/>
                      </a:lnTo>
                      <a:lnTo>
                        <a:pt x="64" y="1438"/>
                      </a:lnTo>
                      <a:lnTo>
                        <a:pt x="51" y="911"/>
                      </a:lnTo>
                      <a:lnTo>
                        <a:pt x="34" y="540"/>
                      </a:lnTo>
                      <a:lnTo>
                        <a:pt x="27" y="306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473" name="AutoShape 39"/>
            <p:cNvSpPr>
              <a:spLocks noChangeArrowheads="1"/>
            </p:cNvSpPr>
            <p:nvPr/>
          </p:nvSpPr>
          <p:spPr bwMode="auto">
            <a:xfrm>
              <a:off x="2946" y="3456"/>
              <a:ext cx="384" cy="96"/>
            </a:xfrm>
            <a:prstGeom prst="leftRightArrow">
              <a:avLst>
                <a:gd name="adj1" fmla="val 50000"/>
                <a:gd name="adj2" fmla="val 80000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  <p:sp>
        <p:nvSpPr>
          <p:cNvPr id="19467" name="Rectangle 3"/>
          <p:cNvSpPr>
            <a:spLocks noChangeArrowheads="1"/>
          </p:cNvSpPr>
          <p:nvPr/>
        </p:nvSpPr>
        <p:spPr bwMode="auto">
          <a:xfrm>
            <a:off x="457200" y="838200"/>
            <a:ext cx="18526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Negations:</a:t>
            </a:r>
          </a:p>
        </p:txBody>
      </p:sp>
      <p:grpSp>
        <p:nvGrpSpPr>
          <p:cNvPr id="41" name="Group 8"/>
          <p:cNvGrpSpPr>
            <a:grpSpLocks/>
          </p:cNvGrpSpPr>
          <p:nvPr/>
        </p:nvGrpSpPr>
        <p:grpSpPr bwMode="auto">
          <a:xfrm>
            <a:off x="3238500" y="4368800"/>
            <a:ext cx="3406775" cy="584200"/>
            <a:chOff x="2008" y="2112"/>
            <a:chExt cx="2146" cy="368"/>
          </a:xfrm>
        </p:grpSpPr>
        <p:sp>
          <p:nvSpPr>
            <p:cNvPr id="19469" name="Text Box 9"/>
            <p:cNvSpPr txBox="1">
              <a:spLocks noChangeArrowheads="1"/>
            </p:cNvSpPr>
            <p:nvPr/>
          </p:nvSpPr>
          <p:spPr bwMode="auto">
            <a:xfrm>
              <a:off x="2008" y="2112"/>
              <a:ext cx="2146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=                          </a:t>
              </a:r>
              <a:r>
                <a:rPr lang="en-US" altLang="en-US">
                  <a:solidFill>
                    <a:schemeClr val="accent2"/>
                  </a:solidFill>
                </a:rPr>
                <a:t>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  <a:sym typeface="Symbol" pitchFamily="18" charset="2"/>
                </a:rPr>
                <a:t></a:t>
              </a:r>
              <a:endParaRPr lang="en-US" altLang="en-US">
                <a:solidFill>
                  <a:schemeClr val="accent2"/>
                </a:solidFill>
              </a:endParaRPr>
            </a:p>
          </p:txBody>
        </p:sp>
        <p:sp>
          <p:nvSpPr>
            <p:cNvPr id="19470" name="AutoShape 10"/>
            <p:cNvSpPr>
              <a:spLocks noChangeArrowheads="1"/>
            </p:cNvSpPr>
            <p:nvPr/>
          </p:nvSpPr>
          <p:spPr bwMode="auto">
            <a:xfrm>
              <a:off x="2898" y="2247"/>
              <a:ext cx="384" cy="96"/>
            </a:xfrm>
            <a:prstGeom prst="leftRightArrow">
              <a:avLst>
                <a:gd name="adj1" fmla="val 50000"/>
                <a:gd name="adj2" fmla="val 80000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6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6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768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768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76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76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6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6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68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68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68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68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6867" grpId="0"/>
      <p:bldP spid="676868" grpId="0"/>
      <p:bldP spid="676869" grpId="0"/>
      <p:bldP spid="676870" grpId="0"/>
      <p:bldP spid="676871" grpId="0"/>
      <p:bldP spid="676875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16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>
                <a:solidFill>
                  <a:schemeClr val="accent2"/>
                </a:solidFill>
              </a:rPr>
              <a:t>x, </a:t>
            </a: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 smtClean="0">
                <a:solidFill>
                  <a:schemeClr val="accent2"/>
                </a:solidFill>
              </a:rPr>
              <a:t>y</a:t>
            </a:r>
            <a:r>
              <a:rPr lang="en-US" altLang="en-US" dirty="0">
                <a:solidFill>
                  <a:schemeClr val="accent2"/>
                </a:solidFill>
              </a:rPr>
              <a:t>,</a:t>
            </a:r>
            <a:r>
              <a:rPr lang="en-US" altLang="en-US" dirty="0"/>
              <a:t> </a:t>
            </a:r>
            <a:r>
              <a:rPr lang="en-US" altLang="en-US" dirty="0" err="1">
                <a:solidFill>
                  <a:schemeClr val="accent2"/>
                </a:solidFill>
              </a:rPr>
              <a:t>x+y</a:t>
            </a:r>
            <a:r>
              <a:rPr lang="en-US" altLang="en-US" dirty="0">
                <a:solidFill>
                  <a:schemeClr val="accent2"/>
                </a:solidFill>
              </a:rPr>
              <a:t>=0</a:t>
            </a:r>
          </a:p>
        </p:txBody>
      </p:sp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24582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66" name="Text Box 22"/>
          <p:cNvSpPr txBox="1">
            <a:spLocks noChangeArrowheads="1"/>
          </p:cNvSpPr>
          <p:nvPr/>
        </p:nvSpPr>
        <p:spPr bwMode="auto">
          <a:xfrm>
            <a:off x="1530533" y="19050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y,</a:t>
            </a: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>
                <a:solidFill>
                  <a:schemeClr val="accent2"/>
                </a:solidFill>
              </a:rPr>
              <a:t>x, </a:t>
            </a:r>
            <a:r>
              <a:rPr lang="en-US" altLang="en-US" dirty="0" err="1">
                <a:solidFill>
                  <a:schemeClr val="accent2"/>
                </a:solidFill>
              </a:rPr>
              <a:t>x+y</a:t>
            </a:r>
            <a:r>
              <a:rPr lang="en-US" altLang="en-US" dirty="0">
                <a:solidFill>
                  <a:schemeClr val="accent2"/>
                </a:solidFill>
              </a:rPr>
              <a:t>=x</a:t>
            </a:r>
          </a:p>
        </p:txBody>
      </p:sp>
      <p:pic>
        <p:nvPicPr>
          <p:cNvPr id="6" name="Picture 5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67" y="425030"/>
            <a:ext cx="965133" cy="988405"/>
          </a:xfrm>
          <a:prstGeom prst="rect">
            <a:avLst/>
          </a:prstGeom>
        </p:spPr>
      </p:pic>
      <p:sp>
        <p:nvSpPr>
          <p:cNvPr id="7" name="AutoShape 8"/>
          <p:cNvSpPr>
            <a:spLocks noChangeArrowheads="1"/>
          </p:cNvSpPr>
          <p:nvPr/>
        </p:nvSpPr>
        <p:spPr bwMode="auto">
          <a:xfrm>
            <a:off x="4203700" y="685800"/>
            <a:ext cx="4864100" cy="2286000"/>
          </a:xfrm>
          <a:prstGeom prst="wedgeRectCallout">
            <a:avLst>
              <a:gd name="adj1" fmla="val -51829"/>
              <a:gd name="adj2" fmla="val -23461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/>
              <a:t>Build understanding by building the statement backwards.</a:t>
            </a:r>
            <a:br>
              <a:rPr lang="en-CA" altLang="en-US" sz="2400" dirty="0" smtClean="0"/>
            </a:br>
            <a:r>
              <a:rPr lang="en-CA" altLang="en-US" sz="2400" dirty="0" smtClean="0"/>
              <a:t>What does each subsequence say about its free variables.</a:t>
            </a:r>
            <a:br>
              <a:rPr lang="en-CA" altLang="en-US" sz="2400" dirty="0" smtClean="0"/>
            </a:br>
            <a:r>
              <a:rPr lang="en-CA" altLang="en-US" sz="2400" dirty="0" smtClean="0"/>
              <a:t>(with </a:t>
            </a:r>
            <a:r>
              <a:rPr lang="en-CA" altLang="en-US" sz="2400" dirty="0"/>
              <a:t>little emphasis </a:t>
            </a:r>
            <a:r>
              <a:rPr lang="en-CA" altLang="en-US" sz="2400" dirty="0" smtClean="0"/>
              <a:t>on the bound variables.) </a:t>
            </a:r>
            <a:endParaRPr lang="en-US" altLang="en-US" sz="2400" dirty="0"/>
          </a:p>
        </p:txBody>
      </p:sp>
      <p:sp>
        <p:nvSpPr>
          <p:cNvPr id="9" name="Text Box 22"/>
          <p:cNvSpPr txBox="1">
            <a:spLocks noChangeArrowheads="1"/>
          </p:cNvSpPr>
          <p:nvPr/>
        </p:nvSpPr>
        <p:spPr bwMode="auto">
          <a:xfrm>
            <a:off x="1447800" y="2990476"/>
            <a:ext cx="13035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+</a:t>
            </a:r>
            <a:r>
              <a:rPr lang="en-US" altLang="en-US" sz="2800" dirty="0">
                <a:solidFill>
                  <a:schemeClr val="accent1"/>
                </a:solidFill>
              </a:rPr>
              <a:t>y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=0</a:t>
            </a:r>
            <a:endParaRPr lang="en-US" altLang="en-US" sz="2800" dirty="0">
              <a:solidFill>
                <a:schemeClr val="accent2"/>
              </a:solidFill>
            </a:endParaRPr>
          </a:p>
        </p:txBody>
      </p:sp>
      <p:sp>
        <p:nvSpPr>
          <p:cNvPr id="10" name="Text Box 22"/>
          <p:cNvSpPr txBox="1">
            <a:spLocks noChangeArrowheads="1"/>
          </p:cNvSpPr>
          <p:nvPr/>
        </p:nvSpPr>
        <p:spPr bwMode="auto">
          <a:xfrm>
            <a:off x="468484" y="5239345"/>
            <a:ext cx="2275687" cy="4756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>
                <a:solidFill>
                  <a:schemeClr val="accent2"/>
                </a:solidFill>
              </a:rPr>
              <a:t>y,</a:t>
            </a:r>
            <a:r>
              <a:rPr lang="en-US" altLang="en-US" sz="2800"/>
              <a:t> </a:t>
            </a: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11" name="Text Box 22"/>
          <p:cNvSpPr txBox="1">
            <a:spLocks noChangeArrowheads="1"/>
          </p:cNvSpPr>
          <p:nvPr/>
        </p:nvSpPr>
        <p:spPr bwMode="auto">
          <a:xfrm>
            <a:off x="1343102" y="5720715"/>
            <a:ext cx="139172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+</a:t>
            </a:r>
            <a:r>
              <a:rPr lang="en-US" altLang="en-US" sz="2800" dirty="0">
                <a:solidFill>
                  <a:schemeClr val="accent1"/>
                </a:solidFill>
              </a:rPr>
              <a:t>y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</a:t>
            </a: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endParaRPr lang="en-US" altLang="en-US" sz="2800" dirty="0">
              <a:solidFill>
                <a:schemeClr val="accent2"/>
              </a:solidFill>
            </a:endParaRPr>
          </a:p>
        </p:txBody>
      </p:sp>
      <p:sp>
        <p:nvSpPr>
          <p:cNvPr id="12" name="Text Box 22"/>
          <p:cNvSpPr txBox="1">
            <a:spLocks noChangeArrowheads="1"/>
          </p:cNvSpPr>
          <p:nvPr/>
        </p:nvSpPr>
        <p:spPr bwMode="auto">
          <a:xfrm>
            <a:off x="985559" y="3378200"/>
            <a:ext cx="17482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+</a:t>
            </a:r>
            <a:r>
              <a:rPr lang="en-US" altLang="en-US" sz="2800" dirty="0">
                <a:solidFill>
                  <a:schemeClr val="accent2"/>
                </a:solidFill>
              </a:rPr>
              <a:t>y=0</a:t>
            </a:r>
          </a:p>
        </p:txBody>
      </p:sp>
      <p:sp>
        <p:nvSpPr>
          <p:cNvPr id="13" name="Text Box 22"/>
          <p:cNvSpPr txBox="1">
            <a:spLocks noChangeArrowheads="1"/>
          </p:cNvSpPr>
          <p:nvPr/>
        </p:nvSpPr>
        <p:spPr bwMode="auto">
          <a:xfrm>
            <a:off x="463733" y="3773884"/>
            <a:ext cx="22756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chemeClr val="accent2"/>
                </a:solidFill>
              </a:rPr>
              <a:t>x,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 err="1">
                <a:solidFill>
                  <a:schemeClr val="accent2"/>
                </a:solidFill>
              </a:rPr>
              <a:t>x+y</a:t>
            </a:r>
            <a:r>
              <a:rPr lang="en-US" altLang="en-US" sz="2800" dirty="0">
                <a:solidFill>
                  <a:schemeClr val="accent2"/>
                </a:solidFill>
              </a:rPr>
              <a:t>=0</a:t>
            </a:r>
          </a:p>
        </p:txBody>
      </p:sp>
      <p:sp>
        <p:nvSpPr>
          <p:cNvPr id="14" name="Text Box 22"/>
          <p:cNvSpPr txBox="1">
            <a:spLocks noChangeArrowheads="1"/>
          </p:cNvSpPr>
          <p:nvPr/>
        </p:nvSpPr>
        <p:spPr bwMode="auto">
          <a:xfrm>
            <a:off x="929804" y="4910762"/>
            <a:ext cx="18309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x</a:t>
            </a:r>
            <a:r>
              <a:rPr lang="en-US" altLang="en-US" sz="2800" dirty="0">
                <a:solidFill>
                  <a:schemeClr val="accent2"/>
                </a:solidFill>
              </a:rPr>
              <a:t>, 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x+</a:t>
            </a:r>
            <a:r>
              <a:rPr lang="en-US" altLang="en-US" sz="2800" dirty="0" err="1" smtClean="0">
                <a:solidFill>
                  <a:schemeClr val="accent1"/>
                </a:solidFill>
              </a:rPr>
              <a:t>y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</a:t>
            </a:r>
            <a:r>
              <a:rPr lang="en-US" altLang="en-US" sz="2800" dirty="0">
                <a:solidFill>
                  <a:schemeClr val="accent2"/>
                </a:solidFill>
              </a:rPr>
              <a:t>0</a:t>
            </a:r>
          </a:p>
        </p:txBody>
      </p:sp>
      <p:sp>
        <p:nvSpPr>
          <p:cNvPr id="15" name="Text Box 22"/>
          <p:cNvSpPr txBox="1">
            <a:spLocks noChangeArrowheads="1"/>
          </p:cNvSpPr>
          <p:nvPr/>
        </p:nvSpPr>
        <p:spPr bwMode="auto">
          <a:xfrm>
            <a:off x="902908" y="6050915"/>
            <a:ext cx="183095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x</a:t>
            </a:r>
            <a:r>
              <a:rPr lang="en-US" altLang="en-US" sz="2800" dirty="0">
                <a:solidFill>
                  <a:schemeClr val="accent2"/>
                </a:solidFill>
              </a:rPr>
              <a:t>, 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x+</a:t>
            </a:r>
            <a:r>
              <a:rPr lang="en-US" altLang="en-US" sz="2800" dirty="0" err="1">
                <a:solidFill>
                  <a:schemeClr val="accent1"/>
                </a:solidFill>
              </a:rPr>
              <a:t>y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</a:t>
            </a:r>
            <a:r>
              <a:rPr lang="en-US" altLang="en-US" sz="2800" dirty="0">
                <a:solidFill>
                  <a:schemeClr val="accent2"/>
                </a:solidFill>
              </a:rPr>
              <a:t>x</a:t>
            </a:r>
          </a:p>
        </p:txBody>
      </p:sp>
      <p:sp>
        <p:nvSpPr>
          <p:cNvPr id="16" name="Text Box 22"/>
          <p:cNvSpPr txBox="1">
            <a:spLocks noChangeArrowheads="1"/>
          </p:cNvSpPr>
          <p:nvPr/>
        </p:nvSpPr>
        <p:spPr bwMode="auto">
          <a:xfrm>
            <a:off x="457200" y="6381115"/>
            <a:ext cx="22756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y</a:t>
            </a:r>
            <a:r>
              <a:rPr lang="en-US" altLang="en-US" sz="2800" dirty="0" smtClean="0">
                <a:solidFill>
                  <a:schemeClr val="accent2"/>
                </a:solidFill>
              </a:rPr>
              <a:t>,</a:t>
            </a:r>
            <a:r>
              <a:rPr lang="en-US" altLang="en-US" sz="2800" dirty="0" smtClean="0"/>
              <a:t> </a:t>
            </a: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>
                <a:solidFill>
                  <a:schemeClr val="accent2"/>
                </a:solidFill>
              </a:rPr>
              <a:t>x, </a:t>
            </a:r>
            <a:r>
              <a:rPr lang="en-US" altLang="en-US" sz="2800" dirty="0" err="1">
                <a:solidFill>
                  <a:schemeClr val="accent2"/>
                </a:solidFill>
              </a:rPr>
              <a:t>x+y</a:t>
            </a:r>
            <a:r>
              <a:rPr lang="en-US" altLang="en-US" sz="2800" dirty="0">
                <a:solidFill>
                  <a:schemeClr val="accent2"/>
                </a:solidFill>
              </a:rPr>
              <a:t>=x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Rectangle 16"/>
              <p:cNvSpPr/>
              <p:nvPr/>
            </p:nvSpPr>
            <p:spPr>
              <a:xfrm>
                <a:off x="2820371" y="2971800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the additive inverse of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17" name="Rectangle 1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20371" y="2971800"/>
                <a:ext cx="5559216" cy="523220"/>
              </a:xfrm>
              <a:prstGeom prst="rect">
                <a:avLst/>
              </a:prstGeom>
              <a:blipFill>
                <a:blip r:embed="rId4"/>
                <a:stretch>
                  <a:fillRect t="-12941" b="-32941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/>
              <p:cNvSpPr/>
              <p:nvPr/>
            </p:nvSpPr>
            <p:spPr>
              <a:xfrm>
                <a:off x="2837516" y="3343014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has an additive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7516" y="3343014"/>
                <a:ext cx="5559216" cy="523220"/>
              </a:xfrm>
              <a:prstGeom prst="rect">
                <a:avLst/>
              </a:prstGeom>
              <a:blipFill>
                <a:blip r:embed="rId5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Rectangle 18"/>
              <p:cNvSpPr/>
              <p:nvPr/>
            </p:nvSpPr>
            <p:spPr>
              <a:xfrm>
                <a:off x="2850851" y="3725343"/>
                <a:ext cx="629412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“Every real has an additive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19" name="Rectangle 1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0851" y="3725343"/>
                <a:ext cx="6294120" cy="523220"/>
              </a:xfrm>
              <a:prstGeom prst="rect">
                <a:avLst/>
              </a:prstGeom>
              <a:blipFill>
                <a:blip r:embed="rId6"/>
                <a:stretch>
                  <a:fillRect t="-11628" b="-31395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Text Box 22"/>
          <p:cNvSpPr txBox="1">
            <a:spLocks noChangeArrowheads="1"/>
          </p:cNvSpPr>
          <p:nvPr/>
        </p:nvSpPr>
        <p:spPr bwMode="auto">
          <a:xfrm>
            <a:off x="1447800" y="4558063"/>
            <a:ext cx="130356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+</a:t>
            </a:r>
            <a:r>
              <a:rPr lang="en-US" altLang="en-US" sz="2800" dirty="0">
                <a:solidFill>
                  <a:schemeClr val="accent1"/>
                </a:solidFill>
              </a:rPr>
              <a:t>y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=0</a:t>
            </a:r>
            <a:endParaRPr lang="en-US" altLang="en-US" sz="2800" dirty="0">
              <a:solidFill>
                <a:schemeClr val="accent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Rectangle 20"/>
              <p:cNvSpPr/>
              <p:nvPr/>
            </p:nvSpPr>
            <p:spPr>
              <a:xfrm>
                <a:off x="2863293" y="4539387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the additive inverse of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1" name="Rectangle 2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63293" y="4539387"/>
                <a:ext cx="5559216" cy="523220"/>
              </a:xfrm>
              <a:prstGeom prst="rect">
                <a:avLst/>
              </a:prstGeom>
              <a:blipFill>
                <a:blip r:embed="rId7"/>
                <a:stretch>
                  <a:fillRect t="-12941" b="-3411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angle 21"/>
              <p:cNvSpPr/>
              <p:nvPr/>
            </p:nvSpPr>
            <p:spPr>
              <a:xfrm>
                <a:off x="2856814" y="4858470"/>
                <a:ext cx="6295881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“Every real is an additive inverse of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2" name="Rectangle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56814" y="4858470"/>
                <a:ext cx="6295881" cy="523220"/>
              </a:xfrm>
              <a:prstGeom prst="rect">
                <a:avLst/>
              </a:prstGeom>
              <a:blipFill>
                <a:blip r:embed="rId8"/>
                <a:stretch>
                  <a:fillRect t="-12791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angle 22"/>
              <p:cNvSpPr/>
              <p:nvPr/>
            </p:nvSpPr>
            <p:spPr>
              <a:xfrm>
                <a:off x="2875937" y="5210110"/>
                <a:ext cx="629412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“Some real has every real as an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3" name="Rectangle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75937" y="5210110"/>
                <a:ext cx="6294120" cy="523220"/>
              </a:xfrm>
              <a:prstGeom prst="rect">
                <a:avLst/>
              </a:prstGeom>
              <a:blipFill>
                <a:blip r:embed="rId9"/>
                <a:stretch>
                  <a:fillRect t="-12791" r="-3198" b="-31395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2819400" y="5682575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“Adding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does not change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19400" y="5682575"/>
                <a:ext cx="5559216" cy="523220"/>
              </a:xfrm>
              <a:prstGeom prst="rect">
                <a:avLst/>
              </a:prstGeom>
              <a:blipFill>
                <a:blip r:embed="rId10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5" name="Rectangle 24"/>
              <p:cNvSpPr/>
              <p:nvPr/>
            </p:nvSpPr>
            <p:spPr>
              <a:xfrm>
                <a:off x="2836545" y="6053789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/>
                  <a:t>Adding </a:t>
                </a:r>
                <a:r>
                  <a:rPr lang="en-US" altLang="en-US" sz="2800" dirty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/>
                  <a:t> </a:t>
                </a:r>
                <a:r>
                  <a:rPr lang="en-US" altLang="en-US" sz="2800" dirty="0" smtClean="0"/>
                  <a:t>makes no changes”.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5" name="Rectangle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36545" y="6053789"/>
                <a:ext cx="5559216" cy="523220"/>
              </a:xfrm>
              <a:prstGeom prst="rect">
                <a:avLst/>
              </a:prstGeom>
              <a:blipFill>
                <a:blip r:embed="rId11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Rectangle 25"/>
              <p:cNvSpPr/>
              <p:nvPr/>
            </p:nvSpPr>
            <p:spPr>
              <a:xfrm>
                <a:off x="2849880" y="6436118"/>
                <a:ext cx="629412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“There is an additive zero”.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6" name="Rectangle 25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49880" y="6436118"/>
                <a:ext cx="6294120" cy="523220"/>
              </a:xfrm>
              <a:prstGeom prst="rect">
                <a:avLst/>
              </a:prstGeom>
              <a:blipFill>
                <a:blip r:embed="rId12"/>
                <a:stretch>
                  <a:fillRect t="-12791" b="-31395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angle 26"/>
          <p:cNvSpPr/>
          <p:nvPr/>
        </p:nvSpPr>
        <p:spPr>
          <a:xfrm>
            <a:off x="1478280" y="2662535"/>
            <a:ext cx="8382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400" dirty="0" smtClean="0"/>
              <a:t>2   -2</a:t>
            </a: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23434461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46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46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5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45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1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616" grpId="0"/>
      <p:bldP spid="24582" grpId="0"/>
      <p:bldP spid="66" grpId="0"/>
      <p:bldP spid="7" grpId="0" animBg="1"/>
      <p:bldP spid="9" grpId="0"/>
      <p:bldP spid="10" grpId="0"/>
      <p:bldP spid="11" grpId="0"/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0516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0517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10266" name="AutoShape 35"/>
          <p:cNvSpPr>
            <a:spLocks noChangeArrowheads="1"/>
          </p:cNvSpPr>
          <p:nvPr/>
        </p:nvSpPr>
        <p:spPr bwMode="auto">
          <a:xfrm>
            <a:off x="1293813" y="1676400"/>
            <a:ext cx="6402387" cy="685800"/>
          </a:xfrm>
          <a:prstGeom prst="wedgeRoundRectCallout">
            <a:avLst>
              <a:gd name="adj1" fmla="val 55199"/>
              <a:gd name="adj2" fmla="val 2719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 be an arbitrary real number.</a:t>
            </a:r>
          </a:p>
        </p:txBody>
      </p:sp>
      <p:sp>
        <p:nvSpPr>
          <p:cNvPr id="2048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10250" name="AutoShape 19"/>
          <p:cNvSpPr>
            <a:spLocks noChangeArrowheads="1"/>
          </p:cNvSpPr>
          <p:nvPr/>
        </p:nvSpPr>
        <p:spPr bwMode="auto">
          <a:xfrm>
            <a:off x="1371600" y="2514600"/>
            <a:ext cx="2667000" cy="609600"/>
          </a:xfrm>
          <a:prstGeom prst="wedgeRoundRectCallout">
            <a:avLst>
              <a:gd name="adj1" fmla="val -59037"/>
              <a:gd name="adj2" fmla="val -5300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 = -x</a:t>
            </a:r>
            <a:r>
              <a:rPr lang="en-US" altLang="en-US"/>
              <a:t>.</a:t>
            </a:r>
          </a:p>
        </p:txBody>
      </p:sp>
      <p:sp>
        <p:nvSpPr>
          <p:cNvPr id="105" name="AutoShape 36"/>
          <p:cNvSpPr>
            <a:spLocks noChangeArrowheads="1"/>
          </p:cNvSpPr>
          <p:nvPr/>
        </p:nvSpPr>
        <p:spPr bwMode="auto">
          <a:xfrm>
            <a:off x="1371600" y="3352800"/>
            <a:ext cx="4343400" cy="1219200"/>
          </a:xfrm>
          <a:prstGeom prst="wedgeRoundRectCallout">
            <a:avLst>
              <a:gd name="adj1" fmla="val -57745"/>
              <a:gd name="adj2" fmla="val -4660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x+y = x + (-x) = 0</a:t>
            </a:r>
          </a:p>
        </p:txBody>
      </p:sp>
      <p:sp>
        <p:nvSpPr>
          <p:cNvPr id="106" name="AutoShape 37"/>
          <p:cNvSpPr>
            <a:spLocks noChangeArrowheads="1"/>
          </p:cNvSpPr>
          <p:nvPr/>
        </p:nvSpPr>
        <p:spPr bwMode="auto">
          <a:xfrm>
            <a:off x="1295400" y="4800600"/>
            <a:ext cx="5410200" cy="1143000"/>
          </a:xfrm>
          <a:prstGeom prst="wedgeRoundRectCallout">
            <a:avLst>
              <a:gd name="adj1" fmla="val -54463"/>
              <a:gd name="adj2" fmla="val -3174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the statement is true.</a:t>
            </a:r>
          </a:p>
        </p:txBody>
      </p:sp>
      <p:sp>
        <p:nvSpPr>
          <p:cNvPr id="38" name="AutoShape 36"/>
          <p:cNvSpPr>
            <a:spLocks noChangeArrowheads="1"/>
          </p:cNvSpPr>
          <p:nvPr/>
        </p:nvSpPr>
        <p:spPr bwMode="auto">
          <a:xfrm>
            <a:off x="1143000" y="5943600"/>
            <a:ext cx="7772400" cy="744538"/>
          </a:xfrm>
          <a:prstGeom prst="wedgeRoundRectCallout">
            <a:avLst>
              <a:gd name="adj1" fmla="val -52583"/>
              <a:gd name="adj2" fmla="val -3277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“Every real number has an additive inverse.”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20489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0502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0510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1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2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3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4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15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03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506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507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508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0509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0490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0492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499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0500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01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0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66" grpId="0" animBg="1"/>
      <p:bldP spid="10250" grpId="0" animBg="1"/>
      <p:bldP spid="105" grpId="0" animBg="1"/>
      <p:bldP spid="106" grpId="0" animBg="1"/>
      <p:bldP spid="38" grpId="0" animBg="1"/>
      <p:bldP spid="4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1538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1539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21507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21508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  <p:grpSp>
        <p:nvGrpSpPr>
          <p:cNvPr id="21509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1524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1532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3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4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5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6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7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1525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528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529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530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1531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1510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1514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0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1521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1522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23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67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1371600" y="3581400"/>
            <a:ext cx="4495800" cy="1066800"/>
          </a:xfrm>
          <a:prstGeom prst="wedgeRectCallout">
            <a:avLst>
              <a:gd name="adj1" fmla="val -58384"/>
              <a:gd name="adj2" fmla="val 4896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The order the players go </a:t>
            </a:r>
            <a:br>
              <a:rPr lang="en-CA" altLang="en-US"/>
            </a:br>
            <a:r>
              <a:rPr lang="en-CA" altLang="en-US"/>
              <a:t>REALY matters.</a:t>
            </a:r>
            <a:endParaRPr lang="en-US" altLang="en-US"/>
          </a:p>
        </p:txBody>
      </p:sp>
      <p:sp>
        <p:nvSpPr>
          <p:cNvPr id="69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 animBg="1"/>
      <p:bldP spid="69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0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2565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2566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2253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grpSp>
        <p:nvGrpSpPr>
          <p:cNvPr id="2253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255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255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55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5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55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55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55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255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2533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2541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2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3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4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2548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2549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0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2534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36" name="AutoShape 35"/>
          <p:cNvSpPr>
            <a:spLocks noChangeArrowheads="1"/>
          </p:cNvSpPr>
          <p:nvPr/>
        </p:nvSpPr>
        <p:spPr bwMode="auto">
          <a:xfrm>
            <a:off x="1293813" y="2954338"/>
            <a:ext cx="3201987" cy="609600"/>
          </a:xfrm>
          <a:prstGeom prst="wedgeRoundRectCallout">
            <a:avLst>
              <a:gd name="adj1" fmla="val 55199"/>
              <a:gd name="adj2" fmla="val 2719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x=-y+1</a:t>
            </a:r>
            <a:endParaRPr lang="en-US" altLang="en-US"/>
          </a:p>
        </p:txBody>
      </p:sp>
      <p:sp>
        <p:nvSpPr>
          <p:cNvPr id="37" name="AutoShape 19"/>
          <p:cNvSpPr>
            <a:spLocks noChangeArrowheads="1"/>
          </p:cNvSpPr>
          <p:nvPr/>
        </p:nvSpPr>
        <p:spPr bwMode="auto">
          <a:xfrm>
            <a:off x="1371600" y="2116138"/>
            <a:ext cx="3122613" cy="609600"/>
          </a:xfrm>
          <a:prstGeom prst="wedgeRoundRectCallout">
            <a:avLst>
              <a:gd name="adj1" fmla="val -55500"/>
              <a:gd name="adj2" fmla="val -6644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 = ??? aaah</a:t>
            </a:r>
            <a:endParaRPr lang="en-US" altLang="en-US"/>
          </a:p>
        </p:txBody>
      </p:sp>
      <p:sp>
        <p:nvSpPr>
          <p:cNvPr id="38" name="AutoShape 36"/>
          <p:cNvSpPr>
            <a:spLocks noChangeArrowheads="1"/>
          </p:cNvSpPr>
          <p:nvPr/>
        </p:nvSpPr>
        <p:spPr bwMode="auto">
          <a:xfrm>
            <a:off x="1371600" y="3689350"/>
            <a:ext cx="4343400" cy="1219200"/>
          </a:xfrm>
          <a:prstGeom prst="wedgeRoundRectCallout">
            <a:avLst>
              <a:gd name="adj1" fmla="val 64171"/>
              <a:gd name="adj2" fmla="val -35412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relation is false.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x+y = (-y+1) + y ≠ 0</a:t>
            </a:r>
          </a:p>
        </p:txBody>
      </p:sp>
      <p:sp>
        <p:nvSpPr>
          <p:cNvPr id="66" name="AutoShape 37"/>
          <p:cNvSpPr>
            <a:spLocks noChangeArrowheads="1"/>
          </p:cNvSpPr>
          <p:nvPr/>
        </p:nvSpPr>
        <p:spPr bwMode="auto">
          <a:xfrm>
            <a:off x="1295400" y="5029200"/>
            <a:ext cx="5410200" cy="1143000"/>
          </a:xfrm>
          <a:prstGeom prst="wedgeRoundRectCallout">
            <a:avLst>
              <a:gd name="adj1" fmla="val 55014"/>
              <a:gd name="adj2" fmla="val -35329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the statement is false.</a:t>
            </a:r>
          </a:p>
        </p:txBody>
      </p:sp>
      <p:sp>
        <p:nvSpPr>
          <p:cNvPr id="71" name="Text Box 43"/>
          <p:cNvSpPr txBox="1">
            <a:spLocks noChangeArrowheads="1"/>
          </p:cNvSpPr>
          <p:nvPr/>
        </p:nvSpPr>
        <p:spPr bwMode="auto">
          <a:xfrm>
            <a:off x="4257675" y="1335088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22540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37" grpId="0" animBg="1"/>
      <p:bldP spid="38" grpId="0" animBg="1"/>
      <p:bldP spid="66" grpId="0" animBg="1"/>
      <p:bldP spid="71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554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3587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3588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2355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grpSp>
        <p:nvGrpSpPr>
          <p:cNvPr id="23556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357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358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357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57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57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57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358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355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3563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4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6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7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570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3571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2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3558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67" name="AutoShape 58"/>
          <p:cNvSpPr>
            <a:spLocks noChangeArrowheads="1"/>
          </p:cNvSpPr>
          <p:nvPr/>
        </p:nvSpPr>
        <p:spPr bwMode="auto">
          <a:xfrm>
            <a:off x="1358900" y="2138363"/>
            <a:ext cx="4127500" cy="2357437"/>
          </a:xfrm>
          <a:prstGeom prst="wedgeRoundRectCallout">
            <a:avLst>
              <a:gd name="adj1" fmla="val -54292"/>
              <a:gd name="adj2" fmla="val -39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Again, I could only win this game if there was a single 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/>
              <a:t> that works for every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.</a:t>
            </a:r>
          </a:p>
        </p:txBody>
      </p:sp>
      <p:sp>
        <p:nvSpPr>
          <p:cNvPr id="68" name="AutoShape 8"/>
          <p:cNvSpPr>
            <a:spLocks noChangeArrowheads="1"/>
          </p:cNvSpPr>
          <p:nvPr/>
        </p:nvSpPr>
        <p:spPr bwMode="auto">
          <a:xfrm>
            <a:off x="1447800" y="4845050"/>
            <a:ext cx="3492500" cy="717550"/>
          </a:xfrm>
          <a:prstGeom prst="wedgeRectCallout">
            <a:avLst>
              <a:gd name="adj1" fmla="val -59157"/>
              <a:gd name="adj2" fmla="val 4106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Yup</a:t>
            </a:r>
            <a:endParaRPr lang="en-US" altLang="en-US"/>
          </a:p>
        </p:txBody>
      </p:sp>
      <p:sp>
        <p:nvSpPr>
          <p:cNvPr id="23561" name="Text Box 43"/>
          <p:cNvSpPr txBox="1">
            <a:spLocks noChangeArrowheads="1"/>
          </p:cNvSpPr>
          <p:nvPr/>
        </p:nvSpPr>
        <p:spPr bwMode="auto">
          <a:xfrm>
            <a:off x="4257675" y="1335088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23562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 animBg="1"/>
      <p:bldP spid="6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4615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4616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grpSp>
        <p:nvGrpSpPr>
          <p:cNvPr id="24580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460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60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0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458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4591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98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4599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0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4582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66" name="Text Box 22"/>
          <p:cNvSpPr txBox="1">
            <a:spLocks noChangeArrowheads="1"/>
          </p:cNvSpPr>
          <p:nvPr/>
        </p:nvSpPr>
        <p:spPr bwMode="auto">
          <a:xfrm>
            <a:off x="1584325" y="19050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x+y=x</a:t>
            </a:r>
          </a:p>
        </p:txBody>
      </p:sp>
      <p:sp>
        <p:nvSpPr>
          <p:cNvPr id="72" name="AutoShape 19"/>
          <p:cNvSpPr>
            <a:spLocks noChangeArrowheads="1"/>
          </p:cNvSpPr>
          <p:nvPr/>
        </p:nvSpPr>
        <p:spPr bwMode="auto">
          <a:xfrm>
            <a:off x="1538288" y="2570163"/>
            <a:ext cx="2667000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 = 0</a:t>
            </a:r>
            <a:r>
              <a:rPr lang="en-US" altLang="en-US"/>
              <a:t>.</a:t>
            </a:r>
          </a:p>
        </p:txBody>
      </p:sp>
      <p:sp>
        <p:nvSpPr>
          <p:cNvPr id="74" name="Text Box 43"/>
          <p:cNvSpPr txBox="1">
            <a:spLocks noChangeArrowheads="1"/>
          </p:cNvSpPr>
          <p:nvPr/>
        </p:nvSpPr>
        <p:spPr bwMode="auto">
          <a:xfrm>
            <a:off x="4319588" y="1866900"/>
            <a:ext cx="36369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zero)</a:t>
            </a:r>
          </a:p>
        </p:txBody>
      </p:sp>
      <p:sp>
        <p:nvSpPr>
          <p:cNvPr id="24589" name="Text Box 43"/>
          <p:cNvSpPr txBox="1">
            <a:spLocks noChangeArrowheads="1"/>
          </p:cNvSpPr>
          <p:nvPr/>
        </p:nvSpPr>
        <p:spPr bwMode="auto">
          <a:xfrm>
            <a:off x="4257675" y="1335088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24590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  <p:sp>
        <p:nvSpPr>
          <p:cNvPr id="41" name="AutoShape 19"/>
          <p:cNvSpPr>
            <a:spLocks noChangeArrowheads="1"/>
          </p:cNvSpPr>
          <p:nvPr/>
        </p:nvSpPr>
        <p:spPr bwMode="auto">
          <a:xfrm>
            <a:off x="1371600" y="3429000"/>
            <a:ext cx="5029200" cy="1219200"/>
          </a:xfrm>
          <a:prstGeom prst="wedgeRoundRectCallout">
            <a:avLst>
              <a:gd name="adj1" fmla="val -50926"/>
              <a:gd name="adj2" fmla="val -67338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Then </a:t>
            </a:r>
            <a:r>
              <a:rPr lang="en-US" altLang="en-US" dirty="0" err="1" smtClean="0">
                <a:solidFill>
                  <a:schemeClr val="accent2"/>
                </a:solidFill>
              </a:rPr>
              <a:t>x+y</a:t>
            </a:r>
            <a:r>
              <a:rPr lang="en-US" altLang="en-US" dirty="0" smtClean="0">
                <a:solidFill>
                  <a:schemeClr val="accent2"/>
                </a:solidFill>
              </a:rPr>
              <a:t>=x </a:t>
            </a:r>
            <a:r>
              <a:rPr lang="en-US" altLang="en-US" dirty="0" smtClean="0"/>
              <a:t>is true </a:t>
            </a:r>
            <a:r>
              <a:rPr lang="en-US" altLang="en-US" dirty="0"/>
              <a:t/>
            </a:r>
            <a:br>
              <a:rPr lang="en-US" altLang="en-US" dirty="0"/>
            </a:br>
            <a:r>
              <a:rPr lang="en-US" altLang="en-US" dirty="0"/>
              <a:t> </a:t>
            </a:r>
            <a:r>
              <a:rPr lang="en-US" altLang="en-US" dirty="0" smtClean="0"/>
              <a:t>for all</a:t>
            </a:r>
            <a:r>
              <a:rPr lang="en-US" altLang="en-US" i="1" dirty="0" smtClean="0">
                <a:solidFill>
                  <a:schemeClr val="accent6"/>
                </a:solidFill>
              </a:rPr>
              <a:t> y</a:t>
            </a:r>
            <a:r>
              <a:rPr lang="en-US" altLang="en-US" dirty="0" smtClean="0"/>
              <a:t>.</a:t>
            </a:r>
            <a:endParaRPr lang="en-US" altLang="en-US" dirty="0"/>
          </a:p>
        </p:txBody>
      </p:sp>
      <p:grpSp>
        <p:nvGrpSpPr>
          <p:cNvPr id="42" name="Group 51"/>
          <p:cNvGrpSpPr>
            <a:grpSpLocks/>
          </p:cNvGrpSpPr>
          <p:nvPr/>
        </p:nvGrpSpPr>
        <p:grpSpPr bwMode="auto">
          <a:xfrm>
            <a:off x="457200" y="4953000"/>
            <a:ext cx="6781800" cy="1860701"/>
            <a:chOff x="457200" y="4692499"/>
            <a:chExt cx="6781800" cy="1860701"/>
          </a:xfrm>
        </p:grpSpPr>
        <p:sp>
          <p:nvSpPr>
            <p:cNvPr id="43" name="AutoShape 38"/>
            <p:cNvSpPr>
              <a:spLocks noChangeArrowheads="1"/>
            </p:cNvSpPr>
            <p:nvPr/>
          </p:nvSpPr>
          <p:spPr bwMode="auto">
            <a:xfrm>
              <a:off x="2057400" y="4692499"/>
              <a:ext cx="5181600" cy="1524000"/>
            </a:xfrm>
            <a:prstGeom prst="wedgeRoundRectCallout">
              <a:avLst>
                <a:gd name="adj1" fmla="val -70340"/>
                <a:gd name="adj2" fmla="val 16137"/>
                <a:gd name="adj3" fmla="val 16667"/>
              </a:avLst>
            </a:prstGeom>
            <a:noFill/>
            <a:ln w="38100">
              <a:solidFill>
                <a:schemeClr val="tx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Many students answer this.</a:t>
              </a:r>
              <a:r>
                <a:rPr lang="en-US" altLang="en-US"/>
                <a:t/>
              </a:r>
              <a:br>
                <a:rPr lang="en-US" altLang="en-US"/>
              </a:br>
              <a:r>
                <a:rPr lang="en-US" altLang="en-US"/>
                <a:t>But </a:t>
              </a:r>
              <a:r>
                <a:rPr lang="en-US" altLang="en-US">
                  <a:solidFill>
                    <a:srgbClr val="FF0000"/>
                  </a:solidFill>
                </a:rPr>
                <a:t>NO!</a:t>
              </a:r>
              <a:r>
                <a:rPr lang="en-US" altLang="en-US" sz="3000"/>
                <a:t/>
              </a:r>
              <a:br>
                <a:rPr lang="en-US" altLang="en-US" sz="3000"/>
              </a:br>
              <a:r>
                <a:rPr lang="en-US" altLang="en-US" sz="3000"/>
                <a:t>I insist that you play the game.</a:t>
              </a:r>
              <a:endParaRPr lang="en-US" altLang="en-US"/>
            </a:p>
          </p:txBody>
        </p:sp>
        <p:grpSp>
          <p:nvGrpSpPr>
            <p:cNvPr id="44" name="Group 16"/>
            <p:cNvGrpSpPr>
              <a:grpSpLocks/>
            </p:cNvGrpSpPr>
            <p:nvPr/>
          </p:nvGrpSpPr>
          <p:grpSpPr bwMode="auto">
            <a:xfrm flipH="1">
              <a:off x="457200" y="5410200"/>
              <a:ext cx="401638" cy="1143000"/>
              <a:chOff x="5760" y="720"/>
              <a:chExt cx="1021" cy="2477"/>
            </a:xfrm>
          </p:grpSpPr>
          <p:grpSp>
            <p:nvGrpSpPr>
              <p:cNvPr id="45" name="Group 17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49" name="Freeform 18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0" name="Freeform 19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1" name="Freeform 20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2" name="Freeform 21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3" name="Freeform 22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" name="Freeform 23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" name="Group 24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47" name="Freeform 25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8" name="Oval 26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</p:grpSp>
      <p:cxnSp>
        <p:nvCxnSpPr>
          <p:cNvPr id="55" name="Straight Connector 54"/>
          <p:cNvCxnSpPr>
            <a:cxnSpLocks noChangeShapeType="1"/>
          </p:cNvCxnSpPr>
          <p:nvPr/>
        </p:nvCxnSpPr>
        <p:spPr bwMode="auto">
          <a:xfrm flipV="1">
            <a:off x="1828800" y="3352800"/>
            <a:ext cx="4267200" cy="1295400"/>
          </a:xfrm>
          <a:prstGeom prst="line">
            <a:avLst/>
          </a:prstGeom>
          <a:noFill/>
          <a:ln w="22225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6" name="Group 9"/>
          <p:cNvGrpSpPr>
            <a:grpSpLocks/>
          </p:cNvGrpSpPr>
          <p:nvPr/>
        </p:nvGrpSpPr>
        <p:grpSpPr bwMode="auto">
          <a:xfrm>
            <a:off x="6553200" y="3124200"/>
            <a:ext cx="2282825" cy="2743200"/>
            <a:chOff x="2065" y="1551"/>
            <a:chExt cx="1628" cy="1988"/>
          </a:xfrm>
        </p:grpSpPr>
        <p:sp>
          <p:nvSpPr>
            <p:cNvPr id="57" name="Freeform 10"/>
            <p:cNvSpPr>
              <a:spLocks/>
            </p:cNvSpPr>
            <p:nvPr/>
          </p:nvSpPr>
          <p:spPr bwMode="auto">
            <a:xfrm>
              <a:off x="2778" y="1977"/>
              <a:ext cx="331" cy="335"/>
            </a:xfrm>
            <a:custGeom>
              <a:avLst/>
              <a:gdLst>
                <a:gd name="T0" fmla="*/ 255 w 331"/>
                <a:gd name="T1" fmla="*/ 212 h 334"/>
                <a:gd name="T2" fmla="*/ 284 w 331"/>
                <a:gd name="T3" fmla="*/ 141 h 334"/>
                <a:gd name="T4" fmla="*/ 279 w 331"/>
                <a:gd name="T5" fmla="*/ 85 h 334"/>
                <a:gd name="T6" fmla="*/ 270 w 331"/>
                <a:gd name="T7" fmla="*/ 38 h 334"/>
                <a:gd name="T8" fmla="*/ 227 w 331"/>
                <a:gd name="T9" fmla="*/ 5 h 334"/>
                <a:gd name="T10" fmla="*/ 166 w 331"/>
                <a:gd name="T11" fmla="*/ 0 h 334"/>
                <a:gd name="T12" fmla="*/ 118 w 331"/>
                <a:gd name="T13" fmla="*/ 5 h 334"/>
                <a:gd name="T14" fmla="*/ 47 w 331"/>
                <a:gd name="T15" fmla="*/ 47 h 334"/>
                <a:gd name="T16" fmla="*/ 14 w 331"/>
                <a:gd name="T17" fmla="*/ 113 h 334"/>
                <a:gd name="T18" fmla="*/ 0 w 331"/>
                <a:gd name="T19" fmla="*/ 193 h 334"/>
                <a:gd name="T20" fmla="*/ 14 w 331"/>
                <a:gd name="T21" fmla="*/ 282 h 334"/>
                <a:gd name="T22" fmla="*/ 43 w 331"/>
                <a:gd name="T23" fmla="*/ 315 h 334"/>
                <a:gd name="T24" fmla="*/ 95 w 331"/>
                <a:gd name="T25" fmla="*/ 334 h 334"/>
                <a:gd name="T26" fmla="*/ 147 w 331"/>
                <a:gd name="T27" fmla="*/ 329 h 334"/>
                <a:gd name="T28" fmla="*/ 203 w 331"/>
                <a:gd name="T29" fmla="*/ 306 h 334"/>
                <a:gd name="T30" fmla="*/ 241 w 331"/>
                <a:gd name="T31" fmla="*/ 273 h 334"/>
                <a:gd name="T32" fmla="*/ 303 w 331"/>
                <a:gd name="T33" fmla="*/ 325 h 334"/>
                <a:gd name="T34" fmla="*/ 331 w 331"/>
                <a:gd name="T35" fmla="*/ 325 h 334"/>
                <a:gd name="T36" fmla="*/ 331 w 331"/>
                <a:gd name="T37" fmla="*/ 296 h 334"/>
                <a:gd name="T38" fmla="*/ 317 w 331"/>
                <a:gd name="T39" fmla="*/ 273 h 334"/>
                <a:gd name="T40" fmla="*/ 255 w 331"/>
                <a:gd name="T41" fmla="*/ 212 h 3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1"/>
                <a:gd name="T64" fmla="*/ 0 h 334"/>
                <a:gd name="T65" fmla="*/ 331 w 331"/>
                <a:gd name="T66" fmla="*/ 334 h 3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1" h="334">
                  <a:moveTo>
                    <a:pt x="255" y="212"/>
                  </a:moveTo>
                  <a:lnTo>
                    <a:pt x="284" y="141"/>
                  </a:lnTo>
                  <a:lnTo>
                    <a:pt x="279" y="85"/>
                  </a:lnTo>
                  <a:lnTo>
                    <a:pt x="270" y="38"/>
                  </a:lnTo>
                  <a:lnTo>
                    <a:pt x="227" y="5"/>
                  </a:lnTo>
                  <a:lnTo>
                    <a:pt x="166" y="0"/>
                  </a:lnTo>
                  <a:lnTo>
                    <a:pt x="118" y="5"/>
                  </a:lnTo>
                  <a:lnTo>
                    <a:pt x="47" y="47"/>
                  </a:lnTo>
                  <a:lnTo>
                    <a:pt x="14" y="113"/>
                  </a:lnTo>
                  <a:lnTo>
                    <a:pt x="0" y="193"/>
                  </a:lnTo>
                  <a:lnTo>
                    <a:pt x="14" y="282"/>
                  </a:lnTo>
                  <a:lnTo>
                    <a:pt x="43" y="315"/>
                  </a:lnTo>
                  <a:lnTo>
                    <a:pt x="95" y="334"/>
                  </a:lnTo>
                  <a:lnTo>
                    <a:pt x="147" y="329"/>
                  </a:lnTo>
                  <a:lnTo>
                    <a:pt x="203" y="306"/>
                  </a:lnTo>
                  <a:lnTo>
                    <a:pt x="241" y="273"/>
                  </a:lnTo>
                  <a:lnTo>
                    <a:pt x="303" y="325"/>
                  </a:lnTo>
                  <a:lnTo>
                    <a:pt x="331" y="325"/>
                  </a:lnTo>
                  <a:lnTo>
                    <a:pt x="331" y="296"/>
                  </a:lnTo>
                  <a:lnTo>
                    <a:pt x="317" y="273"/>
                  </a:lnTo>
                  <a:lnTo>
                    <a:pt x="255" y="21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8" name="Freeform 11"/>
            <p:cNvSpPr>
              <a:spLocks/>
            </p:cNvSpPr>
            <p:nvPr/>
          </p:nvSpPr>
          <p:spPr bwMode="auto">
            <a:xfrm>
              <a:off x="2811" y="1930"/>
              <a:ext cx="303" cy="130"/>
            </a:xfrm>
            <a:custGeom>
              <a:avLst/>
              <a:gdLst>
                <a:gd name="T0" fmla="*/ 234 w 303"/>
                <a:gd name="T1" fmla="*/ 127 h 127"/>
                <a:gd name="T2" fmla="*/ 303 w 303"/>
                <a:gd name="T3" fmla="*/ 117 h 127"/>
                <a:gd name="T4" fmla="*/ 303 w 303"/>
                <a:gd name="T5" fmla="*/ 90 h 127"/>
                <a:gd name="T6" fmla="*/ 223 w 303"/>
                <a:gd name="T7" fmla="*/ 110 h 127"/>
                <a:gd name="T8" fmla="*/ 213 w 303"/>
                <a:gd name="T9" fmla="*/ 100 h 127"/>
                <a:gd name="T10" fmla="*/ 265 w 303"/>
                <a:gd name="T11" fmla="*/ 61 h 127"/>
                <a:gd name="T12" fmla="*/ 246 w 303"/>
                <a:gd name="T13" fmla="*/ 51 h 127"/>
                <a:gd name="T14" fmla="*/ 199 w 303"/>
                <a:gd name="T15" fmla="*/ 81 h 127"/>
                <a:gd name="T16" fmla="*/ 180 w 303"/>
                <a:gd name="T17" fmla="*/ 71 h 127"/>
                <a:gd name="T18" fmla="*/ 253 w 303"/>
                <a:gd name="T19" fmla="*/ 24 h 127"/>
                <a:gd name="T20" fmla="*/ 239 w 303"/>
                <a:gd name="T21" fmla="*/ 0 h 127"/>
                <a:gd name="T22" fmla="*/ 147 w 303"/>
                <a:gd name="T23" fmla="*/ 71 h 127"/>
                <a:gd name="T24" fmla="*/ 85 w 303"/>
                <a:gd name="T25" fmla="*/ 90 h 127"/>
                <a:gd name="T26" fmla="*/ 69 w 303"/>
                <a:gd name="T27" fmla="*/ 66 h 127"/>
                <a:gd name="T28" fmla="*/ 50 w 303"/>
                <a:gd name="T29" fmla="*/ 17 h 127"/>
                <a:gd name="T30" fmla="*/ 28 w 303"/>
                <a:gd name="T31" fmla="*/ 37 h 127"/>
                <a:gd name="T32" fmla="*/ 52 w 303"/>
                <a:gd name="T33" fmla="*/ 85 h 127"/>
                <a:gd name="T34" fmla="*/ 38 w 303"/>
                <a:gd name="T35" fmla="*/ 95 h 127"/>
                <a:gd name="T36" fmla="*/ 14 w 303"/>
                <a:gd name="T37" fmla="*/ 51 h 127"/>
                <a:gd name="T38" fmla="*/ 0 w 303"/>
                <a:gd name="T39" fmla="*/ 76 h 127"/>
                <a:gd name="T40" fmla="*/ 17 w 303"/>
                <a:gd name="T41" fmla="*/ 120 h 127"/>
                <a:gd name="T42" fmla="*/ 133 w 303"/>
                <a:gd name="T43" fmla="*/ 105 h 127"/>
                <a:gd name="T44" fmla="*/ 234 w 303"/>
                <a:gd name="T45" fmla="*/ 127 h 127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303"/>
                <a:gd name="T70" fmla="*/ 0 h 127"/>
                <a:gd name="T71" fmla="*/ 303 w 303"/>
                <a:gd name="T72" fmla="*/ 127 h 127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303" h="127">
                  <a:moveTo>
                    <a:pt x="234" y="127"/>
                  </a:moveTo>
                  <a:lnTo>
                    <a:pt x="303" y="117"/>
                  </a:lnTo>
                  <a:lnTo>
                    <a:pt x="303" y="90"/>
                  </a:lnTo>
                  <a:lnTo>
                    <a:pt x="223" y="110"/>
                  </a:lnTo>
                  <a:lnTo>
                    <a:pt x="213" y="100"/>
                  </a:lnTo>
                  <a:lnTo>
                    <a:pt x="265" y="61"/>
                  </a:lnTo>
                  <a:lnTo>
                    <a:pt x="246" y="51"/>
                  </a:lnTo>
                  <a:lnTo>
                    <a:pt x="199" y="81"/>
                  </a:lnTo>
                  <a:lnTo>
                    <a:pt x="180" y="71"/>
                  </a:lnTo>
                  <a:lnTo>
                    <a:pt x="253" y="24"/>
                  </a:lnTo>
                  <a:lnTo>
                    <a:pt x="239" y="0"/>
                  </a:lnTo>
                  <a:lnTo>
                    <a:pt x="147" y="71"/>
                  </a:lnTo>
                  <a:lnTo>
                    <a:pt x="85" y="90"/>
                  </a:lnTo>
                  <a:lnTo>
                    <a:pt x="69" y="66"/>
                  </a:lnTo>
                  <a:lnTo>
                    <a:pt x="50" y="17"/>
                  </a:lnTo>
                  <a:lnTo>
                    <a:pt x="28" y="37"/>
                  </a:lnTo>
                  <a:lnTo>
                    <a:pt x="52" y="85"/>
                  </a:lnTo>
                  <a:lnTo>
                    <a:pt x="38" y="95"/>
                  </a:lnTo>
                  <a:lnTo>
                    <a:pt x="14" y="51"/>
                  </a:lnTo>
                  <a:lnTo>
                    <a:pt x="0" y="76"/>
                  </a:lnTo>
                  <a:lnTo>
                    <a:pt x="17" y="120"/>
                  </a:lnTo>
                  <a:lnTo>
                    <a:pt x="133" y="105"/>
                  </a:lnTo>
                  <a:lnTo>
                    <a:pt x="234" y="127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59" name="Freeform 12"/>
            <p:cNvSpPr>
              <a:spLocks/>
            </p:cNvSpPr>
            <p:nvPr/>
          </p:nvSpPr>
          <p:spPr bwMode="auto">
            <a:xfrm>
              <a:off x="2890" y="1839"/>
              <a:ext cx="515" cy="634"/>
            </a:xfrm>
            <a:custGeom>
              <a:avLst/>
              <a:gdLst>
                <a:gd name="T0" fmla="*/ 14 w 518"/>
                <a:gd name="T1" fmla="*/ 623 h 632"/>
                <a:gd name="T2" fmla="*/ 0 w 518"/>
                <a:gd name="T3" fmla="*/ 595 h 632"/>
                <a:gd name="T4" fmla="*/ 9 w 518"/>
                <a:gd name="T5" fmla="*/ 567 h 632"/>
                <a:gd name="T6" fmla="*/ 42 w 518"/>
                <a:gd name="T7" fmla="*/ 539 h 632"/>
                <a:gd name="T8" fmla="*/ 126 w 518"/>
                <a:gd name="T9" fmla="*/ 525 h 632"/>
                <a:gd name="T10" fmla="*/ 233 w 518"/>
                <a:gd name="T11" fmla="*/ 534 h 632"/>
                <a:gd name="T12" fmla="*/ 369 w 518"/>
                <a:gd name="T13" fmla="*/ 516 h 632"/>
                <a:gd name="T14" fmla="*/ 453 w 518"/>
                <a:gd name="T15" fmla="*/ 474 h 632"/>
                <a:gd name="T16" fmla="*/ 471 w 518"/>
                <a:gd name="T17" fmla="*/ 451 h 632"/>
                <a:gd name="T18" fmla="*/ 457 w 518"/>
                <a:gd name="T19" fmla="*/ 390 h 632"/>
                <a:gd name="T20" fmla="*/ 420 w 518"/>
                <a:gd name="T21" fmla="*/ 256 h 632"/>
                <a:gd name="T22" fmla="*/ 364 w 518"/>
                <a:gd name="T23" fmla="*/ 177 h 632"/>
                <a:gd name="T24" fmla="*/ 327 w 518"/>
                <a:gd name="T25" fmla="*/ 153 h 632"/>
                <a:gd name="T26" fmla="*/ 322 w 518"/>
                <a:gd name="T27" fmla="*/ 130 h 632"/>
                <a:gd name="T28" fmla="*/ 341 w 518"/>
                <a:gd name="T29" fmla="*/ 121 h 632"/>
                <a:gd name="T30" fmla="*/ 355 w 518"/>
                <a:gd name="T31" fmla="*/ 98 h 632"/>
                <a:gd name="T32" fmla="*/ 327 w 518"/>
                <a:gd name="T33" fmla="*/ 65 h 632"/>
                <a:gd name="T34" fmla="*/ 294 w 518"/>
                <a:gd name="T35" fmla="*/ 70 h 632"/>
                <a:gd name="T36" fmla="*/ 275 w 518"/>
                <a:gd name="T37" fmla="*/ 46 h 632"/>
                <a:gd name="T38" fmla="*/ 299 w 518"/>
                <a:gd name="T39" fmla="*/ 14 h 632"/>
                <a:gd name="T40" fmla="*/ 341 w 518"/>
                <a:gd name="T41" fmla="*/ 0 h 632"/>
                <a:gd name="T42" fmla="*/ 392 w 518"/>
                <a:gd name="T43" fmla="*/ 14 h 632"/>
                <a:gd name="T44" fmla="*/ 411 w 518"/>
                <a:gd name="T45" fmla="*/ 60 h 632"/>
                <a:gd name="T46" fmla="*/ 406 w 518"/>
                <a:gd name="T47" fmla="*/ 121 h 632"/>
                <a:gd name="T48" fmla="*/ 373 w 518"/>
                <a:gd name="T49" fmla="*/ 144 h 632"/>
                <a:gd name="T50" fmla="*/ 411 w 518"/>
                <a:gd name="T51" fmla="*/ 181 h 632"/>
                <a:gd name="T52" fmla="*/ 457 w 518"/>
                <a:gd name="T53" fmla="*/ 237 h 632"/>
                <a:gd name="T54" fmla="*/ 485 w 518"/>
                <a:gd name="T55" fmla="*/ 339 h 632"/>
                <a:gd name="T56" fmla="*/ 518 w 518"/>
                <a:gd name="T57" fmla="*/ 455 h 632"/>
                <a:gd name="T58" fmla="*/ 518 w 518"/>
                <a:gd name="T59" fmla="*/ 502 h 632"/>
                <a:gd name="T60" fmla="*/ 504 w 518"/>
                <a:gd name="T61" fmla="*/ 511 h 632"/>
                <a:gd name="T62" fmla="*/ 420 w 518"/>
                <a:gd name="T63" fmla="*/ 548 h 632"/>
                <a:gd name="T64" fmla="*/ 322 w 518"/>
                <a:gd name="T65" fmla="*/ 576 h 632"/>
                <a:gd name="T66" fmla="*/ 154 w 518"/>
                <a:gd name="T67" fmla="*/ 599 h 632"/>
                <a:gd name="T68" fmla="*/ 56 w 518"/>
                <a:gd name="T69" fmla="*/ 632 h 632"/>
                <a:gd name="T70" fmla="*/ 14 w 518"/>
                <a:gd name="T71" fmla="*/ 623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518"/>
                <a:gd name="T109" fmla="*/ 0 h 632"/>
                <a:gd name="T110" fmla="*/ 518 w 518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518" h="632">
                  <a:moveTo>
                    <a:pt x="14" y="623"/>
                  </a:moveTo>
                  <a:lnTo>
                    <a:pt x="0" y="595"/>
                  </a:lnTo>
                  <a:lnTo>
                    <a:pt x="9" y="567"/>
                  </a:lnTo>
                  <a:lnTo>
                    <a:pt x="42" y="539"/>
                  </a:lnTo>
                  <a:lnTo>
                    <a:pt x="126" y="525"/>
                  </a:lnTo>
                  <a:lnTo>
                    <a:pt x="233" y="534"/>
                  </a:lnTo>
                  <a:lnTo>
                    <a:pt x="369" y="516"/>
                  </a:lnTo>
                  <a:lnTo>
                    <a:pt x="453" y="474"/>
                  </a:lnTo>
                  <a:lnTo>
                    <a:pt x="471" y="451"/>
                  </a:lnTo>
                  <a:lnTo>
                    <a:pt x="457" y="390"/>
                  </a:lnTo>
                  <a:lnTo>
                    <a:pt x="420" y="256"/>
                  </a:lnTo>
                  <a:lnTo>
                    <a:pt x="364" y="177"/>
                  </a:lnTo>
                  <a:lnTo>
                    <a:pt x="327" y="153"/>
                  </a:lnTo>
                  <a:lnTo>
                    <a:pt x="322" y="130"/>
                  </a:lnTo>
                  <a:lnTo>
                    <a:pt x="341" y="121"/>
                  </a:lnTo>
                  <a:lnTo>
                    <a:pt x="355" y="98"/>
                  </a:lnTo>
                  <a:lnTo>
                    <a:pt x="327" y="65"/>
                  </a:lnTo>
                  <a:lnTo>
                    <a:pt x="294" y="70"/>
                  </a:lnTo>
                  <a:lnTo>
                    <a:pt x="275" y="46"/>
                  </a:lnTo>
                  <a:lnTo>
                    <a:pt x="299" y="14"/>
                  </a:lnTo>
                  <a:lnTo>
                    <a:pt x="341" y="0"/>
                  </a:lnTo>
                  <a:lnTo>
                    <a:pt x="392" y="14"/>
                  </a:lnTo>
                  <a:lnTo>
                    <a:pt x="411" y="60"/>
                  </a:lnTo>
                  <a:lnTo>
                    <a:pt x="406" y="121"/>
                  </a:lnTo>
                  <a:lnTo>
                    <a:pt x="373" y="144"/>
                  </a:lnTo>
                  <a:lnTo>
                    <a:pt x="411" y="181"/>
                  </a:lnTo>
                  <a:lnTo>
                    <a:pt x="457" y="237"/>
                  </a:lnTo>
                  <a:lnTo>
                    <a:pt x="485" y="339"/>
                  </a:lnTo>
                  <a:lnTo>
                    <a:pt x="518" y="455"/>
                  </a:lnTo>
                  <a:lnTo>
                    <a:pt x="518" y="502"/>
                  </a:lnTo>
                  <a:lnTo>
                    <a:pt x="504" y="511"/>
                  </a:lnTo>
                  <a:lnTo>
                    <a:pt x="420" y="548"/>
                  </a:lnTo>
                  <a:lnTo>
                    <a:pt x="322" y="576"/>
                  </a:lnTo>
                  <a:lnTo>
                    <a:pt x="154" y="599"/>
                  </a:lnTo>
                  <a:lnTo>
                    <a:pt x="56" y="632"/>
                  </a:lnTo>
                  <a:lnTo>
                    <a:pt x="14" y="6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0" name="Freeform 13"/>
            <p:cNvSpPr>
              <a:spLocks/>
            </p:cNvSpPr>
            <p:nvPr/>
          </p:nvSpPr>
          <p:spPr bwMode="auto">
            <a:xfrm>
              <a:off x="3189" y="2046"/>
              <a:ext cx="45" cy="86"/>
            </a:xfrm>
            <a:custGeom>
              <a:avLst/>
              <a:gdLst>
                <a:gd name="T0" fmla="*/ 10 w 47"/>
                <a:gd name="T1" fmla="*/ 32 h 86"/>
                <a:gd name="T2" fmla="*/ 28 w 47"/>
                <a:gd name="T3" fmla="*/ 75 h 86"/>
                <a:gd name="T4" fmla="*/ 35 w 47"/>
                <a:gd name="T5" fmla="*/ 86 h 86"/>
                <a:gd name="T6" fmla="*/ 43 w 47"/>
                <a:gd name="T7" fmla="*/ 85 h 86"/>
                <a:gd name="T8" fmla="*/ 47 w 47"/>
                <a:gd name="T9" fmla="*/ 73 h 86"/>
                <a:gd name="T10" fmla="*/ 1 w 47"/>
                <a:gd name="T11" fmla="*/ 0 h 86"/>
                <a:gd name="T12" fmla="*/ 0 w 47"/>
                <a:gd name="T13" fmla="*/ 15 h 86"/>
                <a:gd name="T14" fmla="*/ 10 w 47"/>
                <a:gd name="T15" fmla="*/ 32 h 8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7"/>
                <a:gd name="T25" fmla="*/ 0 h 86"/>
                <a:gd name="T26" fmla="*/ 47 w 47"/>
                <a:gd name="T27" fmla="*/ 86 h 8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7" h="86">
                  <a:moveTo>
                    <a:pt x="10" y="32"/>
                  </a:moveTo>
                  <a:lnTo>
                    <a:pt x="28" y="75"/>
                  </a:lnTo>
                  <a:lnTo>
                    <a:pt x="35" y="86"/>
                  </a:lnTo>
                  <a:lnTo>
                    <a:pt x="43" y="85"/>
                  </a:lnTo>
                  <a:lnTo>
                    <a:pt x="47" y="73"/>
                  </a:lnTo>
                  <a:lnTo>
                    <a:pt x="1" y="0"/>
                  </a:lnTo>
                  <a:lnTo>
                    <a:pt x="0" y="15"/>
                  </a:lnTo>
                  <a:lnTo>
                    <a:pt x="10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1" name="Freeform 14"/>
            <p:cNvSpPr>
              <a:spLocks/>
            </p:cNvSpPr>
            <p:nvPr/>
          </p:nvSpPr>
          <p:spPr bwMode="auto">
            <a:xfrm>
              <a:off x="3142" y="1561"/>
              <a:ext cx="551" cy="452"/>
            </a:xfrm>
            <a:custGeom>
              <a:avLst/>
              <a:gdLst>
                <a:gd name="T0" fmla="*/ 93 w 551"/>
                <a:gd name="T1" fmla="*/ 345 h 452"/>
                <a:gd name="T2" fmla="*/ 0 w 551"/>
                <a:gd name="T3" fmla="*/ 373 h 452"/>
                <a:gd name="T4" fmla="*/ 9 w 551"/>
                <a:gd name="T5" fmla="*/ 410 h 452"/>
                <a:gd name="T6" fmla="*/ 140 w 551"/>
                <a:gd name="T7" fmla="*/ 345 h 452"/>
                <a:gd name="T8" fmla="*/ 9 w 551"/>
                <a:gd name="T9" fmla="*/ 429 h 452"/>
                <a:gd name="T10" fmla="*/ 23 w 551"/>
                <a:gd name="T11" fmla="*/ 452 h 452"/>
                <a:gd name="T12" fmla="*/ 121 w 551"/>
                <a:gd name="T13" fmla="*/ 382 h 452"/>
                <a:gd name="T14" fmla="*/ 196 w 551"/>
                <a:gd name="T15" fmla="*/ 345 h 452"/>
                <a:gd name="T16" fmla="*/ 313 w 551"/>
                <a:gd name="T17" fmla="*/ 312 h 452"/>
                <a:gd name="T18" fmla="*/ 434 w 551"/>
                <a:gd name="T19" fmla="*/ 312 h 452"/>
                <a:gd name="T20" fmla="*/ 546 w 551"/>
                <a:gd name="T21" fmla="*/ 308 h 452"/>
                <a:gd name="T22" fmla="*/ 551 w 551"/>
                <a:gd name="T23" fmla="*/ 275 h 452"/>
                <a:gd name="T24" fmla="*/ 430 w 551"/>
                <a:gd name="T25" fmla="*/ 284 h 452"/>
                <a:gd name="T26" fmla="*/ 313 w 551"/>
                <a:gd name="T27" fmla="*/ 294 h 452"/>
                <a:gd name="T28" fmla="*/ 196 w 551"/>
                <a:gd name="T29" fmla="*/ 322 h 452"/>
                <a:gd name="T30" fmla="*/ 177 w 551"/>
                <a:gd name="T31" fmla="*/ 326 h 452"/>
                <a:gd name="T32" fmla="*/ 313 w 551"/>
                <a:gd name="T33" fmla="*/ 261 h 452"/>
                <a:gd name="T34" fmla="*/ 448 w 551"/>
                <a:gd name="T35" fmla="*/ 172 h 452"/>
                <a:gd name="T36" fmla="*/ 453 w 551"/>
                <a:gd name="T37" fmla="*/ 140 h 452"/>
                <a:gd name="T38" fmla="*/ 350 w 551"/>
                <a:gd name="T39" fmla="*/ 210 h 452"/>
                <a:gd name="T40" fmla="*/ 224 w 551"/>
                <a:gd name="T41" fmla="*/ 284 h 452"/>
                <a:gd name="T42" fmla="*/ 168 w 551"/>
                <a:gd name="T43" fmla="*/ 303 h 452"/>
                <a:gd name="T44" fmla="*/ 271 w 551"/>
                <a:gd name="T45" fmla="*/ 224 h 452"/>
                <a:gd name="T46" fmla="*/ 332 w 551"/>
                <a:gd name="T47" fmla="*/ 135 h 452"/>
                <a:gd name="T48" fmla="*/ 360 w 551"/>
                <a:gd name="T49" fmla="*/ 47 h 452"/>
                <a:gd name="T50" fmla="*/ 332 w 551"/>
                <a:gd name="T51" fmla="*/ 0 h 452"/>
                <a:gd name="T52" fmla="*/ 318 w 551"/>
                <a:gd name="T53" fmla="*/ 103 h 452"/>
                <a:gd name="T54" fmla="*/ 266 w 551"/>
                <a:gd name="T55" fmla="*/ 196 h 452"/>
                <a:gd name="T56" fmla="*/ 191 w 551"/>
                <a:gd name="T57" fmla="*/ 256 h 452"/>
                <a:gd name="T58" fmla="*/ 93 w 551"/>
                <a:gd name="T59" fmla="*/ 345 h 4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1"/>
                <a:gd name="T91" fmla="*/ 0 h 452"/>
                <a:gd name="T92" fmla="*/ 551 w 551"/>
                <a:gd name="T93" fmla="*/ 452 h 4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1" h="452">
                  <a:moveTo>
                    <a:pt x="93" y="345"/>
                  </a:moveTo>
                  <a:lnTo>
                    <a:pt x="0" y="373"/>
                  </a:lnTo>
                  <a:lnTo>
                    <a:pt x="9" y="410"/>
                  </a:lnTo>
                  <a:lnTo>
                    <a:pt x="140" y="345"/>
                  </a:lnTo>
                  <a:lnTo>
                    <a:pt x="9" y="429"/>
                  </a:lnTo>
                  <a:lnTo>
                    <a:pt x="23" y="452"/>
                  </a:lnTo>
                  <a:lnTo>
                    <a:pt x="121" y="382"/>
                  </a:lnTo>
                  <a:lnTo>
                    <a:pt x="196" y="345"/>
                  </a:lnTo>
                  <a:lnTo>
                    <a:pt x="313" y="312"/>
                  </a:lnTo>
                  <a:lnTo>
                    <a:pt x="434" y="312"/>
                  </a:lnTo>
                  <a:lnTo>
                    <a:pt x="546" y="308"/>
                  </a:lnTo>
                  <a:lnTo>
                    <a:pt x="551" y="275"/>
                  </a:lnTo>
                  <a:lnTo>
                    <a:pt x="430" y="284"/>
                  </a:lnTo>
                  <a:lnTo>
                    <a:pt x="313" y="294"/>
                  </a:lnTo>
                  <a:lnTo>
                    <a:pt x="196" y="322"/>
                  </a:lnTo>
                  <a:lnTo>
                    <a:pt x="177" y="326"/>
                  </a:lnTo>
                  <a:lnTo>
                    <a:pt x="313" y="261"/>
                  </a:lnTo>
                  <a:lnTo>
                    <a:pt x="448" y="172"/>
                  </a:lnTo>
                  <a:lnTo>
                    <a:pt x="453" y="140"/>
                  </a:lnTo>
                  <a:lnTo>
                    <a:pt x="350" y="210"/>
                  </a:lnTo>
                  <a:lnTo>
                    <a:pt x="224" y="284"/>
                  </a:lnTo>
                  <a:lnTo>
                    <a:pt x="168" y="303"/>
                  </a:lnTo>
                  <a:lnTo>
                    <a:pt x="271" y="224"/>
                  </a:lnTo>
                  <a:lnTo>
                    <a:pt x="332" y="135"/>
                  </a:lnTo>
                  <a:lnTo>
                    <a:pt x="360" y="47"/>
                  </a:lnTo>
                  <a:lnTo>
                    <a:pt x="332" y="0"/>
                  </a:lnTo>
                  <a:lnTo>
                    <a:pt x="318" y="103"/>
                  </a:lnTo>
                  <a:lnTo>
                    <a:pt x="266" y="196"/>
                  </a:lnTo>
                  <a:lnTo>
                    <a:pt x="191" y="256"/>
                  </a:lnTo>
                  <a:lnTo>
                    <a:pt x="93" y="345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2" name="Freeform 15"/>
            <p:cNvSpPr>
              <a:spLocks/>
            </p:cNvSpPr>
            <p:nvPr/>
          </p:nvSpPr>
          <p:spPr bwMode="auto">
            <a:xfrm>
              <a:off x="3135" y="2056"/>
              <a:ext cx="32" cy="92"/>
            </a:xfrm>
            <a:custGeom>
              <a:avLst/>
              <a:gdLst>
                <a:gd name="T0" fmla="*/ 16 w 31"/>
                <a:gd name="T1" fmla="*/ 32 h 92"/>
                <a:gd name="T2" fmla="*/ 6 w 31"/>
                <a:gd name="T3" fmla="*/ 77 h 92"/>
                <a:gd name="T4" fmla="*/ 0 w 31"/>
                <a:gd name="T5" fmla="*/ 87 h 92"/>
                <a:gd name="T6" fmla="*/ 9 w 31"/>
                <a:gd name="T7" fmla="*/ 92 h 92"/>
                <a:gd name="T8" fmla="*/ 22 w 31"/>
                <a:gd name="T9" fmla="*/ 85 h 92"/>
                <a:gd name="T10" fmla="*/ 31 w 31"/>
                <a:gd name="T11" fmla="*/ 0 h 92"/>
                <a:gd name="T12" fmla="*/ 19 w 31"/>
                <a:gd name="T13" fmla="*/ 12 h 92"/>
                <a:gd name="T14" fmla="*/ 16 w 31"/>
                <a:gd name="T15" fmla="*/ 3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1"/>
                <a:gd name="T25" fmla="*/ 0 h 92"/>
                <a:gd name="T26" fmla="*/ 31 w 31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1" h="92">
                  <a:moveTo>
                    <a:pt x="16" y="32"/>
                  </a:moveTo>
                  <a:lnTo>
                    <a:pt x="6" y="77"/>
                  </a:lnTo>
                  <a:lnTo>
                    <a:pt x="0" y="87"/>
                  </a:lnTo>
                  <a:lnTo>
                    <a:pt x="9" y="92"/>
                  </a:lnTo>
                  <a:lnTo>
                    <a:pt x="22" y="85"/>
                  </a:lnTo>
                  <a:lnTo>
                    <a:pt x="31" y="0"/>
                  </a:lnTo>
                  <a:lnTo>
                    <a:pt x="19" y="12"/>
                  </a:lnTo>
                  <a:lnTo>
                    <a:pt x="16" y="3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3" name="Freeform 16"/>
            <p:cNvSpPr>
              <a:spLocks/>
            </p:cNvSpPr>
            <p:nvPr/>
          </p:nvSpPr>
          <p:spPr bwMode="auto">
            <a:xfrm>
              <a:off x="3098" y="1812"/>
              <a:ext cx="27" cy="92"/>
            </a:xfrm>
            <a:custGeom>
              <a:avLst/>
              <a:gdLst>
                <a:gd name="T0" fmla="*/ 17 w 27"/>
                <a:gd name="T1" fmla="*/ 62 h 92"/>
                <a:gd name="T2" fmla="*/ 7 w 27"/>
                <a:gd name="T3" fmla="*/ 17 h 92"/>
                <a:gd name="T4" fmla="*/ 0 w 27"/>
                <a:gd name="T5" fmla="*/ 5 h 92"/>
                <a:gd name="T6" fmla="*/ 14 w 27"/>
                <a:gd name="T7" fmla="*/ 0 h 92"/>
                <a:gd name="T8" fmla="*/ 27 w 27"/>
                <a:gd name="T9" fmla="*/ 7 h 92"/>
                <a:gd name="T10" fmla="*/ 24 w 27"/>
                <a:gd name="T11" fmla="*/ 92 h 92"/>
                <a:gd name="T12" fmla="*/ 14 w 27"/>
                <a:gd name="T13" fmla="*/ 80 h 92"/>
                <a:gd name="T14" fmla="*/ 17 w 27"/>
                <a:gd name="T15" fmla="*/ 62 h 9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7"/>
                <a:gd name="T25" fmla="*/ 0 h 92"/>
                <a:gd name="T26" fmla="*/ 27 w 27"/>
                <a:gd name="T27" fmla="*/ 92 h 9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7" h="92">
                  <a:moveTo>
                    <a:pt x="17" y="62"/>
                  </a:moveTo>
                  <a:lnTo>
                    <a:pt x="7" y="17"/>
                  </a:lnTo>
                  <a:lnTo>
                    <a:pt x="0" y="5"/>
                  </a:lnTo>
                  <a:lnTo>
                    <a:pt x="14" y="0"/>
                  </a:lnTo>
                  <a:lnTo>
                    <a:pt x="27" y="7"/>
                  </a:lnTo>
                  <a:lnTo>
                    <a:pt x="24" y="92"/>
                  </a:lnTo>
                  <a:lnTo>
                    <a:pt x="14" y="80"/>
                  </a:lnTo>
                  <a:lnTo>
                    <a:pt x="17" y="6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4" name="Freeform 17"/>
            <p:cNvSpPr>
              <a:spLocks/>
            </p:cNvSpPr>
            <p:nvPr/>
          </p:nvSpPr>
          <p:spPr bwMode="auto">
            <a:xfrm>
              <a:off x="3037" y="1831"/>
              <a:ext cx="67" cy="76"/>
            </a:xfrm>
            <a:custGeom>
              <a:avLst/>
              <a:gdLst>
                <a:gd name="T0" fmla="*/ 40 w 66"/>
                <a:gd name="T1" fmla="*/ 50 h 73"/>
                <a:gd name="T2" fmla="*/ 8 w 66"/>
                <a:gd name="T3" fmla="*/ 15 h 73"/>
                <a:gd name="T4" fmla="*/ 0 w 66"/>
                <a:gd name="T5" fmla="*/ 8 h 73"/>
                <a:gd name="T6" fmla="*/ 3 w 66"/>
                <a:gd name="T7" fmla="*/ 0 h 73"/>
                <a:gd name="T8" fmla="*/ 18 w 66"/>
                <a:gd name="T9" fmla="*/ 3 h 73"/>
                <a:gd name="T10" fmla="*/ 66 w 66"/>
                <a:gd name="T11" fmla="*/ 73 h 73"/>
                <a:gd name="T12" fmla="*/ 53 w 66"/>
                <a:gd name="T13" fmla="*/ 68 h 73"/>
                <a:gd name="T14" fmla="*/ 40 w 66"/>
                <a:gd name="T15" fmla="*/ 50 h 7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6"/>
                <a:gd name="T25" fmla="*/ 0 h 73"/>
                <a:gd name="T26" fmla="*/ 66 w 66"/>
                <a:gd name="T27" fmla="*/ 73 h 7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6" h="73">
                  <a:moveTo>
                    <a:pt x="40" y="50"/>
                  </a:moveTo>
                  <a:lnTo>
                    <a:pt x="8" y="15"/>
                  </a:lnTo>
                  <a:lnTo>
                    <a:pt x="0" y="8"/>
                  </a:lnTo>
                  <a:lnTo>
                    <a:pt x="3" y="0"/>
                  </a:lnTo>
                  <a:lnTo>
                    <a:pt x="18" y="3"/>
                  </a:lnTo>
                  <a:lnTo>
                    <a:pt x="66" y="73"/>
                  </a:lnTo>
                  <a:lnTo>
                    <a:pt x="53" y="68"/>
                  </a:lnTo>
                  <a:lnTo>
                    <a:pt x="40" y="50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5" name="Freeform 18"/>
            <p:cNvSpPr>
              <a:spLocks/>
            </p:cNvSpPr>
            <p:nvPr/>
          </p:nvSpPr>
          <p:spPr bwMode="auto">
            <a:xfrm>
              <a:off x="2440" y="1819"/>
              <a:ext cx="421" cy="670"/>
            </a:xfrm>
            <a:custGeom>
              <a:avLst/>
              <a:gdLst>
                <a:gd name="T0" fmla="*/ 64 w 421"/>
                <a:gd name="T1" fmla="*/ 299 h 670"/>
                <a:gd name="T2" fmla="*/ 191 w 421"/>
                <a:gd name="T3" fmla="*/ 378 h 670"/>
                <a:gd name="T4" fmla="*/ 308 w 421"/>
                <a:gd name="T5" fmla="*/ 468 h 670"/>
                <a:gd name="T6" fmla="*/ 393 w 421"/>
                <a:gd name="T7" fmla="*/ 563 h 670"/>
                <a:gd name="T8" fmla="*/ 421 w 421"/>
                <a:gd name="T9" fmla="*/ 607 h 670"/>
                <a:gd name="T10" fmla="*/ 414 w 421"/>
                <a:gd name="T11" fmla="*/ 649 h 670"/>
                <a:gd name="T12" fmla="*/ 386 w 421"/>
                <a:gd name="T13" fmla="*/ 670 h 670"/>
                <a:gd name="T14" fmla="*/ 332 w 421"/>
                <a:gd name="T15" fmla="*/ 670 h 670"/>
                <a:gd name="T16" fmla="*/ 294 w 421"/>
                <a:gd name="T17" fmla="*/ 591 h 670"/>
                <a:gd name="T18" fmla="*/ 233 w 421"/>
                <a:gd name="T19" fmla="*/ 503 h 670"/>
                <a:gd name="T20" fmla="*/ 148 w 421"/>
                <a:gd name="T21" fmla="*/ 427 h 670"/>
                <a:gd name="T22" fmla="*/ 61 w 421"/>
                <a:gd name="T23" fmla="*/ 348 h 670"/>
                <a:gd name="T24" fmla="*/ 5 w 421"/>
                <a:gd name="T25" fmla="*/ 313 h 670"/>
                <a:gd name="T26" fmla="*/ 0 w 421"/>
                <a:gd name="T27" fmla="*/ 287 h 670"/>
                <a:gd name="T28" fmla="*/ 28 w 421"/>
                <a:gd name="T29" fmla="*/ 230 h 670"/>
                <a:gd name="T30" fmla="*/ 96 w 421"/>
                <a:gd name="T31" fmla="*/ 155 h 670"/>
                <a:gd name="T32" fmla="*/ 202 w 421"/>
                <a:gd name="T33" fmla="*/ 104 h 670"/>
                <a:gd name="T34" fmla="*/ 289 w 421"/>
                <a:gd name="T35" fmla="*/ 83 h 670"/>
                <a:gd name="T36" fmla="*/ 289 w 421"/>
                <a:gd name="T37" fmla="*/ 37 h 670"/>
                <a:gd name="T38" fmla="*/ 346 w 421"/>
                <a:gd name="T39" fmla="*/ 0 h 670"/>
                <a:gd name="T40" fmla="*/ 395 w 421"/>
                <a:gd name="T41" fmla="*/ 0 h 670"/>
                <a:gd name="T42" fmla="*/ 402 w 421"/>
                <a:gd name="T43" fmla="*/ 21 h 670"/>
                <a:gd name="T44" fmla="*/ 381 w 421"/>
                <a:gd name="T45" fmla="*/ 42 h 670"/>
                <a:gd name="T46" fmla="*/ 346 w 421"/>
                <a:gd name="T47" fmla="*/ 42 h 670"/>
                <a:gd name="T48" fmla="*/ 332 w 421"/>
                <a:gd name="T49" fmla="*/ 72 h 670"/>
                <a:gd name="T50" fmla="*/ 329 w 421"/>
                <a:gd name="T51" fmla="*/ 121 h 670"/>
                <a:gd name="T52" fmla="*/ 303 w 421"/>
                <a:gd name="T53" fmla="*/ 121 h 670"/>
                <a:gd name="T54" fmla="*/ 273 w 421"/>
                <a:gd name="T55" fmla="*/ 118 h 670"/>
                <a:gd name="T56" fmla="*/ 202 w 421"/>
                <a:gd name="T57" fmla="*/ 141 h 670"/>
                <a:gd name="T58" fmla="*/ 132 w 421"/>
                <a:gd name="T59" fmla="*/ 183 h 670"/>
                <a:gd name="T60" fmla="*/ 82 w 421"/>
                <a:gd name="T61" fmla="*/ 239 h 670"/>
                <a:gd name="T62" fmla="*/ 64 w 421"/>
                <a:gd name="T63" fmla="*/ 299 h 67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421"/>
                <a:gd name="T97" fmla="*/ 0 h 670"/>
                <a:gd name="T98" fmla="*/ 421 w 421"/>
                <a:gd name="T99" fmla="*/ 670 h 67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421" h="670">
                  <a:moveTo>
                    <a:pt x="64" y="299"/>
                  </a:moveTo>
                  <a:lnTo>
                    <a:pt x="191" y="378"/>
                  </a:lnTo>
                  <a:lnTo>
                    <a:pt x="308" y="468"/>
                  </a:lnTo>
                  <a:lnTo>
                    <a:pt x="393" y="563"/>
                  </a:lnTo>
                  <a:lnTo>
                    <a:pt x="421" y="607"/>
                  </a:lnTo>
                  <a:lnTo>
                    <a:pt x="414" y="649"/>
                  </a:lnTo>
                  <a:lnTo>
                    <a:pt x="386" y="670"/>
                  </a:lnTo>
                  <a:lnTo>
                    <a:pt x="332" y="670"/>
                  </a:lnTo>
                  <a:lnTo>
                    <a:pt x="294" y="591"/>
                  </a:lnTo>
                  <a:lnTo>
                    <a:pt x="233" y="503"/>
                  </a:lnTo>
                  <a:lnTo>
                    <a:pt x="148" y="427"/>
                  </a:lnTo>
                  <a:lnTo>
                    <a:pt x="61" y="348"/>
                  </a:lnTo>
                  <a:lnTo>
                    <a:pt x="5" y="313"/>
                  </a:lnTo>
                  <a:lnTo>
                    <a:pt x="0" y="287"/>
                  </a:lnTo>
                  <a:lnTo>
                    <a:pt x="28" y="230"/>
                  </a:lnTo>
                  <a:lnTo>
                    <a:pt x="96" y="155"/>
                  </a:lnTo>
                  <a:lnTo>
                    <a:pt x="202" y="104"/>
                  </a:lnTo>
                  <a:lnTo>
                    <a:pt x="289" y="83"/>
                  </a:lnTo>
                  <a:lnTo>
                    <a:pt x="289" y="37"/>
                  </a:lnTo>
                  <a:lnTo>
                    <a:pt x="346" y="0"/>
                  </a:lnTo>
                  <a:lnTo>
                    <a:pt x="395" y="0"/>
                  </a:lnTo>
                  <a:lnTo>
                    <a:pt x="402" y="21"/>
                  </a:lnTo>
                  <a:lnTo>
                    <a:pt x="381" y="42"/>
                  </a:lnTo>
                  <a:lnTo>
                    <a:pt x="346" y="42"/>
                  </a:lnTo>
                  <a:lnTo>
                    <a:pt x="332" y="72"/>
                  </a:lnTo>
                  <a:lnTo>
                    <a:pt x="329" y="121"/>
                  </a:lnTo>
                  <a:lnTo>
                    <a:pt x="303" y="121"/>
                  </a:lnTo>
                  <a:lnTo>
                    <a:pt x="273" y="118"/>
                  </a:lnTo>
                  <a:lnTo>
                    <a:pt x="202" y="141"/>
                  </a:lnTo>
                  <a:lnTo>
                    <a:pt x="132" y="183"/>
                  </a:lnTo>
                  <a:lnTo>
                    <a:pt x="82" y="239"/>
                  </a:lnTo>
                  <a:lnTo>
                    <a:pt x="64" y="29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7" name="Freeform 19"/>
            <p:cNvSpPr>
              <a:spLocks/>
            </p:cNvSpPr>
            <p:nvPr/>
          </p:nvSpPr>
          <p:spPr bwMode="auto">
            <a:xfrm>
              <a:off x="2500" y="1551"/>
              <a:ext cx="346" cy="396"/>
            </a:xfrm>
            <a:custGeom>
              <a:avLst/>
              <a:gdLst>
                <a:gd name="T0" fmla="*/ 292 w 346"/>
                <a:gd name="T1" fmla="*/ 288 h 396"/>
                <a:gd name="T2" fmla="*/ 346 w 346"/>
                <a:gd name="T3" fmla="*/ 340 h 396"/>
                <a:gd name="T4" fmla="*/ 334 w 346"/>
                <a:gd name="T5" fmla="*/ 359 h 396"/>
                <a:gd name="T6" fmla="*/ 278 w 346"/>
                <a:gd name="T7" fmla="*/ 312 h 396"/>
                <a:gd name="T8" fmla="*/ 271 w 346"/>
                <a:gd name="T9" fmla="*/ 316 h 396"/>
                <a:gd name="T10" fmla="*/ 318 w 346"/>
                <a:gd name="T11" fmla="*/ 375 h 396"/>
                <a:gd name="T12" fmla="*/ 304 w 346"/>
                <a:gd name="T13" fmla="*/ 396 h 396"/>
                <a:gd name="T14" fmla="*/ 254 w 346"/>
                <a:gd name="T15" fmla="*/ 333 h 396"/>
                <a:gd name="T16" fmla="*/ 214 w 346"/>
                <a:gd name="T17" fmla="*/ 309 h 396"/>
                <a:gd name="T18" fmla="*/ 108 w 346"/>
                <a:gd name="T19" fmla="*/ 260 h 396"/>
                <a:gd name="T20" fmla="*/ 52 w 346"/>
                <a:gd name="T21" fmla="*/ 246 h 396"/>
                <a:gd name="T22" fmla="*/ 49 w 346"/>
                <a:gd name="T23" fmla="*/ 218 h 396"/>
                <a:gd name="T24" fmla="*/ 141 w 346"/>
                <a:gd name="T25" fmla="*/ 241 h 396"/>
                <a:gd name="T26" fmla="*/ 221 w 346"/>
                <a:gd name="T27" fmla="*/ 281 h 396"/>
                <a:gd name="T28" fmla="*/ 247 w 346"/>
                <a:gd name="T29" fmla="*/ 302 h 396"/>
                <a:gd name="T30" fmla="*/ 179 w 346"/>
                <a:gd name="T31" fmla="*/ 232 h 396"/>
                <a:gd name="T32" fmla="*/ 64 w 346"/>
                <a:gd name="T33" fmla="*/ 162 h 396"/>
                <a:gd name="T34" fmla="*/ 0 w 346"/>
                <a:gd name="T35" fmla="*/ 129 h 396"/>
                <a:gd name="T36" fmla="*/ 7 w 346"/>
                <a:gd name="T37" fmla="*/ 108 h 396"/>
                <a:gd name="T38" fmla="*/ 56 w 346"/>
                <a:gd name="T39" fmla="*/ 129 h 396"/>
                <a:gd name="T40" fmla="*/ 148 w 346"/>
                <a:gd name="T41" fmla="*/ 183 h 396"/>
                <a:gd name="T42" fmla="*/ 219 w 346"/>
                <a:gd name="T43" fmla="*/ 232 h 396"/>
                <a:gd name="T44" fmla="*/ 268 w 346"/>
                <a:gd name="T45" fmla="*/ 284 h 396"/>
                <a:gd name="T46" fmla="*/ 193 w 346"/>
                <a:gd name="T47" fmla="*/ 176 h 396"/>
                <a:gd name="T48" fmla="*/ 141 w 346"/>
                <a:gd name="T49" fmla="*/ 84 h 396"/>
                <a:gd name="T50" fmla="*/ 122 w 346"/>
                <a:gd name="T51" fmla="*/ 0 h 396"/>
                <a:gd name="T52" fmla="*/ 148 w 346"/>
                <a:gd name="T53" fmla="*/ 0 h 396"/>
                <a:gd name="T54" fmla="*/ 165 w 346"/>
                <a:gd name="T55" fmla="*/ 73 h 396"/>
                <a:gd name="T56" fmla="*/ 226 w 346"/>
                <a:gd name="T57" fmla="*/ 178 h 396"/>
                <a:gd name="T58" fmla="*/ 268 w 346"/>
                <a:gd name="T59" fmla="*/ 246 h 396"/>
                <a:gd name="T60" fmla="*/ 292 w 346"/>
                <a:gd name="T61" fmla="*/ 288 h 39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346"/>
                <a:gd name="T94" fmla="*/ 0 h 396"/>
                <a:gd name="T95" fmla="*/ 346 w 346"/>
                <a:gd name="T96" fmla="*/ 396 h 39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346" h="396">
                  <a:moveTo>
                    <a:pt x="292" y="288"/>
                  </a:moveTo>
                  <a:lnTo>
                    <a:pt x="346" y="340"/>
                  </a:lnTo>
                  <a:lnTo>
                    <a:pt x="334" y="359"/>
                  </a:lnTo>
                  <a:lnTo>
                    <a:pt x="278" y="312"/>
                  </a:lnTo>
                  <a:lnTo>
                    <a:pt x="271" y="316"/>
                  </a:lnTo>
                  <a:lnTo>
                    <a:pt x="318" y="375"/>
                  </a:lnTo>
                  <a:lnTo>
                    <a:pt x="304" y="396"/>
                  </a:lnTo>
                  <a:lnTo>
                    <a:pt x="254" y="333"/>
                  </a:lnTo>
                  <a:lnTo>
                    <a:pt x="214" y="309"/>
                  </a:lnTo>
                  <a:lnTo>
                    <a:pt x="108" y="260"/>
                  </a:lnTo>
                  <a:lnTo>
                    <a:pt x="52" y="246"/>
                  </a:lnTo>
                  <a:lnTo>
                    <a:pt x="49" y="218"/>
                  </a:lnTo>
                  <a:lnTo>
                    <a:pt x="141" y="241"/>
                  </a:lnTo>
                  <a:lnTo>
                    <a:pt x="221" y="281"/>
                  </a:lnTo>
                  <a:lnTo>
                    <a:pt x="247" y="302"/>
                  </a:lnTo>
                  <a:lnTo>
                    <a:pt x="179" y="232"/>
                  </a:lnTo>
                  <a:lnTo>
                    <a:pt x="64" y="162"/>
                  </a:lnTo>
                  <a:lnTo>
                    <a:pt x="0" y="129"/>
                  </a:lnTo>
                  <a:lnTo>
                    <a:pt x="7" y="108"/>
                  </a:lnTo>
                  <a:lnTo>
                    <a:pt x="56" y="129"/>
                  </a:lnTo>
                  <a:lnTo>
                    <a:pt x="148" y="183"/>
                  </a:lnTo>
                  <a:lnTo>
                    <a:pt x="219" y="232"/>
                  </a:lnTo>
                  <a:lnTo>
                    <a:pt x="268" y="284"/>
                  </a:lnTo>
                  <a:lnTo>
                    <a:pt x="193" y="176"/>
                  </a:lnTo>
                  <a:lnTo>
                    <a:pt x="141" y="84"/>
                  </a:lnTo>
                  <a:lnTo>
                    <a:pt x="122" y="0"/>
                  </a:lnTo>
                  <a:lnTo>
                    <a:pt x="148" y="0"/>
                  </a:lnTo>
                  <a:lnTo>
                    <a:pt x="165" y="73"/>
                  </a:lnTo>
                  <a:lnTo>
                    <a:pt x="226" y="178"/>
                  </a:lnTo>
                  <a:lnTo>
                    <a:pt x="268" y="246"/>
                  </a:lnTo>
                  <a:lnTo>
                    <a:pt x="292" y="28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8" name="Freeform 20"/>
            <p:cNvSpPr>
              <a:spLocks/>
            </p:cNvSpPr>
            <p:nvPr/>
          </p:nvSpPr>
          <p:spPr bwMode="auto">
            <a:xfrm>
              <a:off x="2880" y="1821"/>
              <a:ext cx="67" cy="75"/>
            </a:xfrm>
            <a:custGeom>
              <a:avLst/>
              <a:gdLst>
                <a:gd name="T0" fmla="*/ 21 w 67"/>
                <a:gd name="T1" fmla="*/ 52 h 75"/>
                <a:gd name="T2" fmla="*/ 49 w 67"/>
                <a:gd name="T3" fmla="*/ 16 h 75"/>
                <a:gd name="T4" fmla="*/ 54 w 67"/>
                <a:gd name="T5" fmla="*/ 0 h 75"/>
                <a:gd name="T6" fmla="*/ 64 w 67"/>
                <a:gd name="T7" fmla="*/ 5 h 75"/>
                <a:gd name="T8" fmla="*/ 67 w 67"/>
                <a:gd name="T9" fmla="*/ 18 h 75"/>
                <a:gd name="T10" fmla="*/ 0 w 67"/>
                <a:gd name="T11" fmla="*/ 75 h 75"/>
                <a:gd name="T12" fmla="*/ 5 w 67"/>
                <a:gd name="T13" fmla="*/ 59 h 75"/>
                <a:gd name="T14" fmla="*/ 21 w 67"/>
                <a:gd name="T15" fmla="*/ 52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7"/>
                <a:gd name="T25" fmla="*/ 0 h 75"/>
                <a:gd name="T26" fmla="*/ 67 w 67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7" h="75">
                  <a:moveTo>
                    <a:pt x="21" y="52"/>
                  </a:moveTo>
                  <a:lnTo>
                    <a:pt x="49" y="16"/>
                  </a:lnTo>
                  <a:lnTo>
                    <a:pt x="54" y="0"/>
                  </a:lnTo>
                  <a:lnTo>
                    <a:pt x="64" y="5"/>
                  </a:lnTo>
                  <a:lnTo>
                    <a:pt x="67" y="18"/>
                  </a:lnTo>
                  <a:lnTo>
                    <a:pt x="0" y="75"/>
                  </a:lnTo>
                  <a:lnTo>
                    <a:pt x="5" y="59"/>
                  </a:lnTo>
                  <a:lnTo>
                    <a:pt x="21" y="52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69" name="Freeform 21"/>
            <p:cNvSpPr>
              <a:spLocks/>
            </p:cNvSpPr>
            <p:nvPr/>
          </p:nvSpPr>
          <p:spPr bwMode="auto">
            <a:xfrm>
              <a:off x="2857" y="1782"/>
              <a:ext cx="41" cy="89"/>
            </a:xfrm>
            <a:custGeom>
              <a:avLst/>
              <a:gdLst>
                <a:gd name="T0" fmla="*/ 15 w 41"/>
                <a:gd name="T1" fmla="*/ 59 h 89"/>
                <a:gd name="T2" fmla="*/ 21 w 41"/>
                <a:gd name="T3" fmla="*/ 17 h 89"/>
                <a:gd name="T4" fmla="*/ 18 w 41"/>
                <a:gd name="T5" fmla="*/ 2 h 89"/>
                <a:gd name="T6" fmla="*/ 32 w 41"/>
                <a:gd name="T7" fmla="*/ 0 h 89"/>
                <a:gd name="T8" fmla="*/ 41 w 41"/>
                <a:gd name="T9" fmla="*/ 12 h 89"/>
                <a:gd name="T10" fmla="*/ 6 w 41"/>
                <a:gd name="T11" fmla="*/ 89 h 89"/>
                <a:gd name="T12" fmla="*/ 0 w 41"/>
                <a:gd name="T13" fmla="*/ 74 h 89"/>
                <a:gd name="T14" fmla="*/ 15 w 41"/>
                <a:gd name="T15" fmla="*/ 59 h 8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"/>
                <a:gd name="T25" fmla="*/ 0 h 89"/>
                <a:gd name="T26" fmla="*/ 41 w 41"/>
                <a:gd name="T27" fmla="*/ 89 h 8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" h="89">
                  <a:moveTo>
                    <a:pt x="15" y="59"/>
                  </a:moveTo>
                  <a:lnTo>
                    <a:pt x="21" y="17"/>
                  </a:lnTo>
                  <a:lnTo>
                    <a:pt x="18" y="2"/>
                  </a:lnTo>
                  <a:lnTo>
                    <a:pt x="32" y="0"/>
                  </a:lnTo>
                  <a:lnTo>
                    <a:pt x="41" y="12"/>
                  </a:lnTo>
                  <a:lnTo>
                    <a:pt x="6" y="89"/>
                  </a:lnTo>
                  <a:lnTo>
                    <a:pt x="0" y="74"/>
                  </a:lnTo>
                  <a:lnTo>
                    <a:pt x="15" y="5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1" name="Freeform 22"/>
            <p:cNvSpPr>
              <a:spLocks/>
            </p:cNvSpPr>
            <p:nvPr/>
          </p:nvSpPr>
          <p:spPr bwMode="auto">
            <a:xfrm>
              <a:off x="2666" y="1961"/>
              <a:ext cx="80" cy="68"/>
            </a:xfrm>
            <a:custGeom>
              <a:avLst/>
              <a:gdLst>
                <a:gd name="T0" fmla="*/ 49 w 80"/>
                <a:gd name="T1" fmla="*/ 18 h 66"/>
                <a:gd name="T2" fmla="*/ 8 w 80"/>
                <a:gd name="T3" fmla="*/ 48 h 66"/>
                <a:gd name="T4" fmla="*/ 0 w 80"/>
                <a:gd name="T5" fmla="*/ 55 h 66"/>
                <a:gd name="T6" fmla="*/ 3 w 80"/>
                <a:gd name="T7" fmla="*/ 63 h 66"/>
                <a:gd name="T8" fmla="*/ 15 w 80"/>
                <a:gd name="T9" fmla="*/ 66 h 66"/>
                <a:gd name="T10" fmla="*/ 80 w 80"/>
                <a:gd name="T11" fmla="*/ 0 h 66"/>
                <a:gd name="T12" fmla="*/ 65 w 80"/>
                <a:gd name="T13" fmla="*/ 5 h 66"/>
                <a:gd name="T14" fmla="*/ 49 w 80"/>
                <a:gd name="T15" fmla="*/ 18 h 6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0"/>
                <a:gd name="T25" fmla="*/ 0 h 66"/>
                <a:gd name="T26" fmla="*/ 80 w 80"/>
                <a:gd name="T27" fmla="*/ 66 h 66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0" h="66">
                  <a:moveTo>
                    <a:pt x="49" y="18"/>
                  </a:moveTo>
                  <a:lnTo>
                    <a:pt x="8" y="48"/>
                  </a:lnTo>
                  <a:lnTo>
                    <a:pt x="0" y="55"/>
                  </a:lnTo>
                  <a:lnTo>
                    <a:pt x="3" y="63"/>
                  </a:lnTo>
                  <a:lnTo>
                    <a:pt x="15" y="66"/>
                  </a:lnTo>
                  <a:lnTo>
                    <a:pt x="80" y="0"/>
                  </a:lnTo>
                  <a:lnTo>
                    <a:pt x="65" y="5"/>
                  </a:lnTo>
                  <a:lnTo>
                    <a:pt x="49" y="18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6" name="Freeform 23"/>
            <p:cNvSpPr>
              <a:spLocks/>
            </p:cNvSpPr>
            <p:nvPr/>
          </p:nvSpPr>
          <p:spPr bwMode="auto">
            <a:xfrm>
              <a:off x="2689" y="1989"/>
              <a:ext cx="83" cy="75"/>
            </a:xfrm>
            <a:custGeom>
              <a:avLst/>
              <a:gdLst>
                <a:gd name="T0" fmla="*/ 52 w 81"/>
                <a:gd name="T1" fmla="*/ 24 h 75"/>
                <a:gd name="T2" fmla="*/ 7 w 81"/>
                <a:gd name="T3" fmla="*/ 63 h 75"/>
                <a:gd name="T4" fmla="*/ 0 w 81"/>
                <a:gd name="T5" fmla="*/ 70 h 75"/>
                <a:gd name="T6" fmla="*/ 7 w 81"/>
                <a:gd name="T7" fmla="*/ 75 h 75"/>
                <a:gd name="T8" fmla="*/ 22 w 81"/>
                <a:gd name="T9" fmla="*/ 75 h 75"/>
                <a:gd name="T10" fmla="*/ 81 w 81"/>
                <a:gd name="T11" fmla="*/ 0 h 75"/>
                <a:gd name="T12" fmla="*/ 66 w 81"/>
                <a:gd name="T13" fmla="*/ 7 h 75"/>
                <a:gd name="T14" fmla="*/ 52 w 81"/>
                <a:gd name="T15" fmla="*/ 24 h 7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1"/>
                <a:gd name="T25" fmla="*/ 0 h 75"/>
                <a:gd name="T26" fmla="*/ 81 w 81"/>
                <a:gd name="T27" fmla="*/ 75 h 7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1" h="75">
                  <a:moveTo>
                    <a:pt x="52" y="24"/>
                  </a:moveTo>
                  <a:lnTo>
                    <a:pt x="7" y="63"/>
                  </a:lnTo>
                  <a:lnTo>
                    <a:pt x="0" y="70"/>
                  </a:lnTo>
                  <a:lnTo>
                    <a:pt x="7" y="75"/>
                  </a:lnTo>
                  <a:lnTo>
                    <a:pt x="22" y="75"/>
                  </a:lnTo>
                  <a:lnTo>
                    <a:pt x="81" y="0"/>
                  </a:lnTo>
                  <a:lnTo>
                    <a:pt x="66" y="7"/>
                  </a:lnTo>
                  <a:lnTo>
                    <a:pt x="52" y="24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7" name="Freeform 24"/>
            <p:cNvSpPr>
              <a:spLocks/>
            </p:cNvSpPr>
            <p:nvPr/>
          </p:nvSpPr>
          <p:spPr bwMode="auto">
            <a:xfrm>
              <a:off x="2627" y="2366"/>
              <a:ext cx="325" cy="574"/>
            </a:xfrm>
            <a:custGeom>
              <a:avLst/>
              <a:gdLst>
                <a:gd name="T0" fmla="*/ 24 w 325"/>
                <a:gd name="T1" fmla="*/ 219 h 574"/>
                <a:gd name="T2" fmla="*/ 57 w 325"/>
                <a:gd name="T3" fmla="*/ 131 h 574"/>
                <a:gd name="T4" fmla="*/ 118 w 325"/>
                <a:gd name="T5" fmla="*/ 61 h 574"/>
                <a:gd name="T6" fmla="*/ 179 w 325"/>
                <a:gd name="T7" fmla="*/ 14 h 574"/>
                <a:gd name="T8" fmla="*/ 231 w 325"/>
                <a:gd name="T9" fmla="*/ 0 h 574"/>
                <a:gd name="T10" fmla="*/ 283 w 325"/>
                <a:gd name="T11" fmla="*/ 0 h 574"/>
                <a:gd name="T12" fmla="*/ 311 w 325"/>
                <a:gd name="T13" fmla="*/ 23 h 574"/>
                <a:gd name="T14" fmla="*/ 325 w 325"/>
                <a:gd name="T15" fmla="*/ 61 h 574"/>
                <a:gd name="T16" fmla="*/ 320 w 325"/>
                <a:gd name="T17" fmla="*/ 126 h 574"/>
                <a:gd name="T18" fmla="*/ 278 w 325"/>
                <a:gd name="T19" fmla="*/ 187 h 574"/>
                <a:gd name="T20" fmla="*/ 250 w 325"/>
                <a:gd name="T21" fmla="*/ 219 h 574"/>
                <a:gd name="T22" fmla="*/ 221 w 325"/>
                <a:gd name="T23" fmla="*/ 266 h 574"/>
                <a:gd name="T24" fmla="*/ 217 w 325"/>
                <a:gd name="T25" fmla="*/ 322 h 574"/>
                <a:gd name="T26" fmla="*/ 236 w 325"/>
                <a:gd name="T27" fmla="*/ 387 h 574"/>
                <a:gd name="T28" fmla="*/ 245 w 325"/>
                <a:gd name="T29" fmla="*/ 481 h 574"/>
                <a:gd name="T30" fmla="*/ 226 w 325"/>
                <a:gd name="T31" fmla="*/ 541 h 574"/>
                <a:gd name="T32" fmla="*/ 174 w 325"/>
                <a:gd name="T33" fmla="*/ 574 h 574"/>
                <a:gd name="T34" fmla="*/ 113 w 325"/>
                <a:gd name="T35" fmla="*/ 574 h 574"/>
                <a:gd name="T36" fmla="*/ 57 w 325"/>
                <a:gd name="T37" fmla="*/ 555 h 574"/>
                <a:gd name="T38" fmla="*/ 24 w 325"/>
                <a:gd name="T39" fmla="*/ 499 h 574"/>
                <a:gd name="T40" fmla="*/ 0 w 325"/>
                <a:gd name="T41" fmla="*/ 415 h 574"/>
                <a:gd name="T42" fmla="*/ 0 w 325"/>
                <a:gd name="T43" fmla="*/ 313 h 574"/>
                <a:gd name="T44" fmla="*/ 9 w 325"/>
                <a:gd name="T45" fmla="*/ 252 h 574"/>
                <a:gd name="T46" fmla="*/ 33 w 325"/>
                <a:gd name="T47" fmla="*/ 187 h 574"/>
                <a:gd name="T48" fmla="*/ 52 w 325"/>
                <a:gd name="T49" fmla="*/ 140 h 574"/>
                <a:gd name="T50" fmla="*/ 24 w 325"/>
                <a:gd name="T51" fmla="*/ 219 h 57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325"/>
                <a:gd name="T79" fmla="*/ 0 h 574"/>
                <a:gd name="T80" fmla="*/ 325 w 325"/>
                <a:gd name="T81" fmla="*/ 574 h 57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325" h="574">
                  <a:moveTo>
                    <a:pt x="24" y="219"/>
                  </a:moveTo>
                  <a:lnTo>
                    <a:pt x="57" y="131"/>
                  </a:lnTo>
                  <a:lnTo>
                    <a:pt x="118" y="61"/>
                  </a:lnTo>
                  <a:lnTo>
                    <a:pt x="179" y="14"/>
                  </a:lnTo>
                  <a:lnTo>
                    <a:pt x="231" y="0"/>
                  </a:lnTo>
                  <a:lnTo>
                    <a:pt x="283" y="0"/>
                  </a:lnTo>
                  <a:lnTo>
                    <a:pt x="311" y="23"/>
                  </a:lnTo>
                  <a:lnTo>
                    <a:pt x="325" y="61"/>
                  </a:lnTo>
                  <a:lnTo>
                    <a:pt x="320" y="126"/>
                  </a:lnTo>
                  <a:lnTo>
                    <a:pt x="278" y="187"/>
                  </a:lnTo>
                  <a:lnTo>
                    <a:pt x="250" y="219"/>
                  </a:lnTo>
                  <a:lnTo>
                    <a:pt x="221" y="266"/>
                  </a:lnTo>
                  <a:lnTo>
                    <a:pt x="217" y="322"/>
                  </a:lnTo>
                  <a:lnTo>
                    <a:pt x="236" y="387"/>
                  </a:lnTo>
                  <a:lnTo>
                    <a:pt x="245" y="481"/>
                  </a:lnTo>
                  <a:lnTo>
                    <a:pt x="226" y="541"/>
                  </a:lnTo>
                  <a:lnTo>
                    <a:pt x="174" y="574"/>
                  </a:lnTo>
                  <a:lnTo>
                    <a:pt x="113" y="574"/>
                  </a:lnTo>
                  <a:lnTo>
                    <a:pt x="57" y="555"/>
                  </a:lnTo>
                  <a:lnTo>
                    <a:pt x="24" y="499"/>
                  </a:lnTo>
                  <a:lnTo>
                    <a:pt x="0" y="415"/>
                  </a:lnTo>
                  <a:lnTo>
                    <a:pt x="0" y="313"/>
                  </a:lnTo>
                  <a:lnTo>
                    <a:pt x="9" y="252"/>
                  </a:lnTo>
                  <a:lnTo>
                    <a:pt x="33" y="187"/>
                  </a:lnTo>
                  <a:lnTo>
                    <a:pt x="52" y="140"/>
                  </a:lnTo>
                  <a:lnTo>
                    <a:pt x="24" y="21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8" name="Freeform 25"/>
            <p:cNvSpPr>
              <a:spLocks/>
            </p:cNvSpPr>
            <p:nvPr/>
          </p:nvSpPr>
          <p:spPr bwMode="auto">
            <a:xfrm>
              <a:off x="2608" y="2861"/>
              <a:ext cx="366" cy="678"/>
            </a:xfrm>
            <a:custGeom>
              <a:avLst/>
              <a:gdLst>
                <a:gd name="T0" fmla="*/ 156 w 366"/>
                <a:gd name="T1" fmla="*/ 9 h 678"/>
                <a:gd name="T2" fmla="*/ 184 w 366"/>
                <a:gd name="T3" fmla="*/ 0 h 678"/>
                <a:gd name="T4" fmla="*/ 234 w 366"/>
                <a:gd name="T5" fmla="*/ 23 h 678"/>
                <a:gd name="T6" fmla="*/ 307 w 366"/>
                <a:gd name="T7" fmla="*/ 128 h 678"/>
                <a:gd name="T8" fmla="*/ 361 w 366"/>
                <a:gd name="T9" fmla="*/ 218 h 678"/>
                <a:gd name="T10" fmla="*/ 366 w 366"/>
                <a:gd name="T11" fmla="*/ 267 h 678"/>
                <a:gd name="T12" fmla="*/ 335 w 366"/>
                <a:gd name="T13" fmla="*/ 327 h 678"/>
                <a:gd name="T14" fmla="*/ 269 w 366"/>
                <a:gd name="T15" fmla="*/ 381 h 678"/>
                <a:gd name="T16" fmla="*/ 165 w 366"/>
                <a:gd name="T17" fmla="*/ 439 h 678"/>
                <a:gd name="T18" fmla="*/ 92 w 366"/>
                <a:gd name="T19" fmla="*/ 485 h 678"/>
                <a:gd name="T20" fmla="*/ 73 w 366"/>
                <a:gd name="T21" fmla="*/ 515 h 678"/>
                <a:gd name="T22" fmla="*/ 97 w 366"/>
                <a:gd name="T23" fmla="*/ 527 h 678"/>
                <a:gd name="T24" fmla="*/ 172 w 366"/>
                <a:gd name="T25" fmla="*/ 571 h 678"/>
                <a:gd name="T26" fmla="*/ 217 w 366"/>
                <a:gd name="T27" fmla="*/ 641 h 678"/>
                <a:gd name="T28" fmla="*/ 208 w 366"/>
                <a:gd name="T29" fmla="*/ 657 h 678"/>
                <a:gd name="T30" fmla="*/ 172 w 366"/>
                <a:gd name="T31" fmla="*/ 678 h 678"/>
                <a:gd name="T32" fmla="*/ 130 w 366"/>
                <a:gd name="T33" fmla="*/ 678 h 678"/>
                <a:gd name="T34" fmla="*/ 125 w 366"/>
                <a:gd name="T35" fmla="*/ 618 h 678"/>
                <a:gd name="T36" fmla="*/ 94 w 366"/>
                <a:gd name="T37" fmla="*/ 583 h 678"/>
                <a:gd name="T38" fmla="*/ 40 w 366"/>
                <a:gd name="T39" fmla="*/ 546 h 678"/>
                <a:gd name="T40" fmla="*/ 0 w 366"/>
                <a:gd name="T41" fmla="*/ 539 h 678"/>
                <a:gd name="T42" fmla="*/ 2 w 366"/>
                <a:gd name="T43" fmla="*/ 506 h 678"/>
                <a:gd name="T44" fmla="*/ 38 w 366"/>
                <a:gd name="T45" fmla="*/ 478 h 678"/>
                <a:gd name="T46" fmla="*/ 128 w 366"/>
                <a:gd name="T47" fmla="*/ 423 h 678"/>
                <a:gd name="T48" fmla="*/ 231 w 366"/>
                <a:gd name="T49" fmla="*/ 367 h 678"/>
                <a:gd name="T50" fmla="*/ 293 w 366"/>
                <a:gd name="T51" fmla="*/ 302 h 678"/>
                <a:gd name="T52" fmla="*/ 312 w 366"/>
                <a:gd name="T53" fmla="*/ 267 h 678"/>
                <a:gd name="T54" fmla="*/ 312 w 366"/>
                <a:gd name="T55" fmla="*/ 235 h 678"/>
                <a:gd name="T56" fmla="*/ 286 w 366"/>
                <a:gd name="T57" fmla="*/ 174 h 678"/>
                <a:gd name="T58" fmla="*/ 191 w 366"/>
                <a:gd name="T59" fmla="*/ 93 h 678"/>
                <a:gd name="T60" fmla="*/ 132 w 366"/>
                <a:gd name="T61" fmla="*/ 53 h 678"/>
                <a:gd name="T62" fmla="*/ 156 w 366"/>
                <a:gd name="T63" fmla="*/ 9 h 67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6"/>
                <a:gd name="T97" fmla="*/ 0 h 678"/>
                <a:gd name="T98" fmla="*/ 366 w 366"/>
                <a:gd name="T99" fmla="*/ 678 h 67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6" h="678">
                  <a:moveTo>
                    <a:pt x="156" y="9"/>
                  </a:moveTo>
                  <a:lnTo>
                    <a:pt x="184" y="0"/>
                  </a:lnTo>
                  <a:lnTo>
                    <a:pt x="234" y="23"/>
                  </a:lnTo>
                  <a:lnTo>
                    <a:pt x="307" y="128"/>
                  </a:lnTo>
                  <a:lnTo>
                    <a:pt x="361" y="218"/>
                  </a:lnTo>
                  <a:lnTo>
                    <a:pt x="366" y="267"/>
                  </a:lnTo>
                  <a:lnTo>
                    <a:pt x="335" y="327"/>
                  </a:lnTo>
                  <a:lnTo>
                    <a:pt x="269" y="381"/>
                  </a:lnTo>
                  <a:lnTo>
                    <a:pt x="165" y="439"/>
                  </a:lnTo>
                  <a:lnTo>
                    <a:pt x="92" y="485"/>
                  </a:lnTo>
                  <a:lnTo>
                    <a:pt x="73" y="515"/>
                  </a:lnTo>
                  <a:lnTo>
                    <a:pt x="97" y="527"/>
                  </a:lnTo>
                  <a:lnTo>
                    <a:pt x="172" y="571"/>
                  </a:lnTo>
                  <a:lnTo>
                    <a:pt x="217" y="641"/>
                  </a:lnTo>
                  <a:lnTo>
                    <a:pt x="208" y="657"/>
                  </a:lnTo>
                  <a:lnTo>
                    <a:pt x="172" y="678"/>
                  </a:lnTo>
                  <a:lnTo>
                    <a:pt x="130" y="678"/>
                  </a:lnTo>
                  <a:lnTo>
                    <a:pt x="125" y="618"/>
                  </a:lnTo>
                  <a:lnTo>
                    <a:pt x="94" y="583"/>
                  </a:lnTo>
                  <a:lnTo>
                    <a:pt x="40" y="546"/>
                  </a:lnTo>
                  <a:lnTo>
                    <a:pt x="0" y="539"/>
                  </a:lnTo>
                  <a:lnTo>
                    <a:pt x="2" y="506"/>
                  </a:lnTo>
                  <a:lnTo>
                    <a:pt x="38" y="478"/>
                  </a:lnTo>
                  <a:lnTo>
                    <a:pt x="128" y="423"/>
                  </a:lnTo>
                  <a:lnTo>
                    <a:pt x="231" y="367"/>
                  </a:lnTo>
                  <a:lnTo>
                    <a:pt x="293" y="302"/>
                  </a:lnTo>
                  <a:lnTo>
                    <a:pt x="312" y="267"/>
                  </a:lnTo>
                  <a:lnTo>
                    <a:pt x="312" y="235"/>
                  </a:lnTo>
                  <a:lnTo>
                    <a:pt x="286" y="174"/>
                  </a:lnTo>
                  <a:lnTo>
                    <a:pt x="191" y="93"/>
                  </a:lnTo>
                  <a:lnTo>
                    <a:pt x="132" y="53"/>
                  </a:lnTo>
                  <a:lnTo>
                    <a:pt x="156" y="9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79" name="Freeform 26"/>
            <p:cNvSpPr>
              <a:spLocks/>
            </p:cNvSpPr>
            <p:nvPr/>
          </p:nvSpPr>
          <p:spPr bwMode="auto">
            <a:xfrm>
              <a:off x="2065" y="2761"/>
              <a:ext cx="694" cy="361"/>
            </a:xfrm>
            <a:custGeom>
              <a:avLst/>
              <a:gdLst>
                <a:gd name="T0" fmla="*/ 508 w 694"/>
                <a:gd name="T1" fmla="*/ 23 h 361"/>
                <a:gd name="T2" fmla="*/ 601 w 694"/>
                <a:gd name="T3" fmla="*/ 0 h 361"/>
                <a:gd name="T4" fmla="*/ 694 w 694"/>
                <a:gd name="T5" fmla="*/ 28 h 361"/>
                <a:gd name="T6" fmla="*/ 694 w 694"/>
                <a:gd name="T7" fmla="*/ 70 h 361"/>
                <a:gd name="T8" fmla="*/ 657 w 694"/>
                <a:gd name="T9" fmla="*/ 98 h 361"/>
                <a:gd name="T10" fmla="*/ 582 w 694"/>
                <a:gd name="T11" fmla="*/ 98 h 361"/>
                <a:gd name="T12" fmla="*/ 461 w 694"/>
                <a:gd name="T13" fmla="*/ 94 h 361"/>
                <a:gd name="T14" fmla="*/ 391 w 694"/>
                <a:gd name="T15" fmla="*/ 94 h 361"/>
                <a:gd name="T16" fmla="*/ 377 w 694"/>
                <a:gd name="T17" fmla="*/ 113 h 361"/>
                <a:gd name="T18" fmla="*/ 363 w 694"/>
                <a:gd name="T19" fmla="*/ 216 h 361"/>
                <a:gd name="T20" fmla="*/ 303 w 694"/>
                <a:gd name="T21" fmla="*/ 309 h 361"/>
                <a:gd name="T22" fmla="*/ 200 w 694"/>
                <a:gd name="T23" fmla="*/ 347 h 361"/>
                <a:gd name="T24" fmla="*/ 172 w 694"/>
                <a:gd name="T25" fmla="*/ 361 h 361"/>
                <a:gd name="T26" fmla="*/ 135 w 694"/>
                <a:gd name="T27" fmla="*/ 352 h 361"/>
                <a:gd name="T28" fmla="*/ 84 w 694"/>
                <a:gd name="T29" fmla="*/ 272 h 361"/>
                <a:gd name="T30" fmla="*/ 5 w 694"/>
                <a:gd name="T31" fmla="*/ 225 h 361"/>
                <a:gd name="T32" fmla="*/ 0 w 694"/>
                <a:gd name="T33" fmla="*/ 206 h 361"/>
                <a:gd name="T34" fmla="*/ 56 w 694"/>
                <a:gd name="T35" fmla="*/ 155 h 361"/>
                <a:gd name="T36" fmla="*/ 98 w 694"/>
                <a:gd name="T37" fmla="*/ 183 h 361"/>
                <a:gd name="T38" fmla="*/ 140 w 694"/>
                <a:gd name="T39" fmla="*/ 272 h 361"/>
                <a:gd name="T40" fmla="*/ 158 w 694"/>
                <a:gd name="T41" fmla="*/ 328 h 361"/>
                <a:gd name="T42" fmla="*/ 247 w 694"/>
                <a:gd name="T43" fmla="*/ 291 h 361"/>
                <a:gd name="T44" fmla="*/ 303 w 694"/>
                <a:gd name="T45" fmla="*/ 230 h 361"/>
                <a:gd name="T46" fmla="*/ 326 w 694"/>
                <a:gd name="T47" fmla="*/ 155 h 361"/>
                <a:gd name="T48" fmla="*/ 349 w 694"/>
                <a:gd name="T49" fmla="*/ 42 h 361"/>
                <a:gd name="T50" fmla="*/ 396 w 694"/>
                <a:gd name="T51" fmla="*/ 33 h 361"/>
                <a:gd name="T52" fmla="*/ 508 w 694"/>
                <a:gd name="T53" fmla="*/ 23 h 3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694"/>
                <a:gd name="T82" fmla="*/ 0 h 361"/>
                <a:gd name="T83" fmla="*/ 694 w 694"/>
                <a:gd name="T84" fmla="*/ 361 h 3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694" h="361">
                  <a:moveTo>
                    <a:pt x="508" y="23"/>
                  </a:moveTo>
                  <a:lnTo>
                    <a:pt x="601" y="0"/>
                  </a:lnTo>
                  <a:lnTo>
                    <a:pt x="694" y="28"/>
                  </a:lnTo>
                  <a:lnTo>
                    <a:pt x="694" y="70"/>
                  </a:lnTo>
                  <a:lnTo>
                    <a:pt x="657" y="98"/>
                  </a:lnTo>
                  <a:lnTo>
                    <a:pt x="582" y="98"/>
                  </a:lnTo>
                  <a:lnTo>
                    <a:pt x="461" y="94"/>
                  </a:lnTo>
                  <a:lnTo>
                    <a:pt x="391" y="94"/>
                  </a:lnTo>
                  <a:lnTo>
                    <a:pt x="377" y="113"/>
                  </a:lnTo>
                  <a:lnTo>
                    <a:pt x="363" y="216"/>
                  </a:lnTo>
                  <a:lnTo>
                    <a:pt x="303" y="309"/>
                  </a:lnTo>
                  <a:lnTo>
                    <a:pt x="200" y="347"/>
                  </a:lnTo>
                  <a:lnTo>
                    <a:pt x="172" y="361"/>
                  </a:lnTo>
                  <a:lnTo>
                    <a:pt x="135" y="352"/>
                  </a:lnTo>
                  <a:lnTo>
                    <a:pt x="84" y="272"/>
                  </a:lnTo>
                  <a:lnTo>
                    <a:pt x="5" y="225"/>
                  </a:lnTo>
                  <a:lnTo>
                    <a:pt x="0" y="206"/>
                  </a:lnTo>
                  <a:lnTo>
                    <a:pt x="56" y="155"/>
                  </a:lnTo>
                  <a:lnTo>
                    <a:pt x="98" y="183"/>
                  </a:lnTo>
                  <a:lnTo>
                    <a:pt x="140" y="272"/>
                  </a:lnTo>
                  <a:lnTo>
                    <a:pt x="158" y="328"/>
                  </a:lnTo>
                  <a:lnTo>
                    <a:pt x="247" y="291"/>
                  </a:lnTo>
                  <a:lnTo>
                    <a:pt x="303" y="230"/>
                  </a:lnTo>
                  <a:lnTo>
                    <a:pt x="326" y="155"/>
                  </a:lnTo>
                  <a:lnTo>
                    <a:pt x="349" y="42"/>
                  </a:lnTo>
                  <a:lnTo>
                    <a:pt x="396" y="33"/>
                  </a:lnTo>
                  <a:lnTo>
                    <a:pt x="508" y="23"/>
                  </a:lnTo>
                  <a:close/>
                </a:path>
              </a:pathLst>
            </a:custGeom>
            <a:solidFill>
              <a:schemeClr val="hlink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algn="l">
                <a:defRPr/>
              </a:pPr>
              <a:endParaRPr lang="en-CA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6" grpId="0"/>
      <p:bldP spid="72" grpId="0" animBg="1"/>
      <p:bldP spid="74" grpId="0"/>
      <p:bldP spid="41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578" name="Group 20"/>
          <p:cNvGrpSpPr>
            <a:grpSpLocks/>
          </p:cNvGrpSpPr>
          <p:nvPr/>
        </p:nvGrpSpPr>
        <p:grpSpPr bwMode="auto">
          <a:xfrm>
            <a:off x="304800" y="838200"/>
            <a:ext cx="3794125" cy="584200"/>
            <a:chOff x="192" y="528"/>
            <a:chExt cx="2390" cy="368"/>
          </a:xfrm>
        </p:grpSpPr>
        <p:sp>
          <p:nvSpPr>
            <p:cNvPr id="24615" name="Text Box 21"/>
            <p:cNvSpPr txBox="1">
              <a:spLocks noChangeArrowheads="1"/>
            </p:cNvSpPr>
            <p:nvPr/>
          </p:nvSpPr>
          <p:spPr bwMode="auto">
            <a:xfrm>
              <a:off x="192" y="528"/>
              <a:ext cx="755" cy="3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tx2"/>
                  </a:solidFill>
                </a:rPr>
                <a:t>Proof:</a:t>
              </a:r>
            </a:p>
          </p:txBody>
        </p:sp>
        <p:sp>
          <p:nvSpPr>
            <p:cNvPr id="24616" name="Text Box 22"/>
            <p:cNvSpPr txBox="1">
              <a:spLocks noChangeArrowheads="1"/>
            </p:cNvSpPr>
            <p:nvPr/>
          </p:nvSpPr>
          <p:spPr bwMode="auto">
            <a:xfrm>
              <a:off x="960" y="528"/>
              <a:ext cx="1622" cy="3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</a:t>
              </a:r>
              <a:r>
                <a:rPr lang="en-US" altLang="en-US"/>
                <a:t> </a:t>
              </a:r>
              <a:r>
                <a:rPr lang="en-US" altLang="en-US">
                  <a:solidFill>
                    <a:schemeClr val="accent2"/>
                  </a:solidFill>
                </a:rPr>
                <a:t>x+y=0</a:t>
              </a:r>
            </a:p>
          </p:txBody>
        </p:sp>
      </p:grpSp>
      <p:sp>
        <p:nvSpPr>
          <p:cNvPr id="2457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grpSp>
        <p:nvGrpSpPr>
          <p:cNvPr id="24580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4601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4609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0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1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2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3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14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4602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4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5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6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7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4608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458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4591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3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4598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4599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4600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4582" name="Text Box 22"/>
          <p:cNvSpPr txBox="1">
            <a:spLocks noChangeArrowheads="1"/>
          </p:cNvSpPr>
          <p:nvPr/>
        </p:nvSpPr>
        <p:spPr bwMode="auto">
          <a:xfrm>
            <a:off x="1539875" y="1355725"/>
            <a:ext cx="2574925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x+y=0</a:t>
            </a:r>
          </a:p>
        </p:txBody>
      </p:sp>
      <p:sp>
        <p:nvSpPr>
          <p:cNvPr id="66" name="Text Box 22"/>
          <p:cNvSpPr txBox="1">
            <a:spLocks noChangeArrowheads="1"/>
          </p:cNvSpPr>
          <p:nvPr/>
        </p:nvSpPr>
        <p:spPr bwMode="auto">
          <a:xfrm>
            <a:off x="1584325" y="19050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x+y=x</a:t>
            </a:r>
          </a:p>
        </p:txBody>
      </p:sp>
      <p:sp>
        <p:nvSpPr>
          <p:cNvPr id="70" name="AutoShape 35"/>
          <p:cNvSpPr>
            <a:spLocks noChangeArrowheads="1"/>
          </p:cNvSpPr>
          <p:nvPr/>
        </p:nvSpPr>
        <p:spPr bwMode="auto">
          <a:xfrm>
            <a:off x="1508125" y="3352800"/>
            <a:ext cx="6402388" cy="685800"/>
          </a:xfrm>
          <a:prstGeom prst="wedgeRoundRectCallout">
            <a:avLst>
              <a:gd name="adj1" fmla="val 53491"/>
              <a:gd name="adj2" fmla="val -16593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 be an arbitrary real number.</a:t>
            </a:r>
          </a:p>
        </p:txBody>
      </p:sp>
      <p:sp>
        <p:nvSpPr>
          <p:cNvPr id="72" name="AutoShape 19"/>
          <p:cNvSpPr>
            <a:spLocks noChangeArrowheads="1"/>
          </p:cNvSpPr>
          <p:nvPr/>
        </p:nvSpPr>
        <p:spPr bwMode="auto">
          <a:xfrm>
            <a:off x="1538288" y="2570163"/>
            <a:ext cx="2667000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 = 0</a:t>
            </a:r>
            <a:r>
              <a:rPr lang="en-US" altLang="en-US"/>
              <a:t>.</a:t>
            </a:r>
          </a:p>
        </p:txBody>
      </p:sp>
      <p:sp>
        <p:nvSpPr>
          <p:cNvPr id="73" name="AutoShape 36"/>
          <p:cNvSpPr>
            <a:spLocks noChangeArrowheads="1"/>
          </p:cNvSpPr>
          <p:nvPr/>
        </p:nvSpPr>
        <p:spPr bwMode="auto">
          <a:xfrm>
            <a:off x="1431925" y="4191000"/>
            <a:ext cx="4343400" cy="1219200"/>
          </a:xfrm>
          <a:prstGeom prst="wedgeRoundRectCallout">
            <a:avLst>
              <a:gd name="adj1" fmla="val -54287"/>
              <a:gd name="adj2" fmla="val -4772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x+y = x + (0) = x</a:t>
            </a:r>
          </a:p>
        </p:txBody>
      </p:sp>
      <p:sp>
        <p:nvSpPr>
          <p:cNvPr id="74" name="Text Box 43"/>
          <p:cNvSpPr txBox="1">
            <a:spLocks noChangeArrowheads="1"/>
          </p:cNvSpPr>
          <p:nvPr/>
        </p:nvSpPr>
        <p:spPr bwMode="auto">
          <a:xfrm>
            <a:off x="4319588" y="1866900"/>
            <a:ext cx="363696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true    (additive zero)</a:t>
            </a:r>
          </a:p>
        </p:txBody>
      </p:sp>
      <p:sp>
        <p:nvSpPr>
          <p:cNvPr id="75" name="AutoShape 58"/>
          <p:cNvSpPr>
            <a:spLocks noChangeArrowheads="1"/>
          </p:cNvSpPr>
          <p:nvPr/>
        </p:nvSpPr>
        <p:spPr bwMode="auto">
          <a:xfrm>
            <a:off x="1358900" y="5562600"/>
            <a:ext cx="5041900" cy="1143000"/>
          </a:xfrm>
          <a:prstGeom prst="wedgeRoundRectCallout">
            <a:avLst>
              <a:gd name="adj1" fmla="val -54292"/>
              <a:gd name="adj2" fmla="val -39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See there is my single 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/>
              <a:t> that works for all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.</a:t>
            </a:r>
          </a:p>
        </p:txBody>
      </p:sp>
      <p:sp>
        <p:nvSpPr>
          <p:cNvPr id="24589" name="Text Box 43"/>
          <p:cNvSpPr txBox="1">
            <a:spLocks noChangeArrowheads="1"/>
          </p:cNvSpPr>
          <p:nvPr/>
        </p:nvSpPr>
        <p:spPr bwMode="auto">
          <a:xfrm>
            <a:off x="4257675" y="1335088"/>
            <a:ext cx="9604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24590" name="Text Box 43"/>
          <p:cNvSpPr txBox="1">
            <a:spLocks noChangeArrowheads="1"/>
          </p:cNvSpPr>
          <p:nvPr/>
        </p:nvSpPr>
        <p:spPr bwMode="auto">
          <a:xfrm>
            <a:off x="4319588" y="849313"/>
            <a:ext cx="4138612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    (additive inverse)</a:t>
            </a:r>
          </a:p>
        </p:txBody>
      </p:sp>
    </p:spTree>
    <p:extLst>
      <p:ext uri="{BB962C8B-B14F-4D97-AF65-F5344CB8AC3E}">
        <p14:creationId xmlns:p14="http://schemas.microsoft.com/office/powerpoint/2010/main" val="49030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3" grpId="0" animBg="1"/>
      <p:bldP spid="75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8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411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1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2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12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412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2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laugh but this is </a:t>
            </a:r>
            <a:br>
              <a:rPr lang="en-US" altLang="en-US"/>
            </a:br>
            <a:r>
              <a:rPr lang="en-US" altLang="en-US"/>
              <a:t>a very important game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in theoretical computer science.</a:t>
            </a:r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066800" y="2895600"/>
            <a:ext cx="7481888" cy="28194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You choose the size of your Java program.</a:t>
            </a:r>
            <a:br>
              <a:rPr lang="en-US" altLang="en-US"/>
            </a:br>
            <a:r>
              <a:rPr lang="en-US" altLang="en-US"/>
              <a:t>Then I choose the size of the input.</a:t>
            </a:r>
            <a:br>
              <a:rPr lang="en-US" altLang="en-US"/>
            </a:br>
            <a:r>
              <a:rPr lang="en-US" altLang="en-US"/>
              <a:t>Likely </a:t>
            </a:r>
            <a:r>
              <a:rPr lang="en-US" altLang="en-US" i="1"/>
              <a:t>|I| &gt;&gt; |J|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So you better be sure your Java program can handle such long inputs.</a:t>
            </a:r>
          </a:p>
        </p:txBody>
      </p:sp>
      <p:grpSp>
        <p:nvGrpSpPr>
          <p:cNvPr id="4101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410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411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1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410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10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0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0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0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411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41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12298" name="Text Box 36"/>
          <p:cNvSpPr txBox="1">
            <a:spLocks noChangeArrowheads="1"/>
          </p:cNvSpPr>
          <p:nvPr/>
        </p:nvSpPr>
        <p:spPr bwMode="auto">
          <a:xfrm>
            <a:off x="1295400" y="685800"/>
            <a:ext cx="257532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accent2"/>
                </a:solidFill>
              </a:rPr>
              <a:t>x</a:t>
            </a:r>
            <a:r>
              <a:rPr lang="en-US" altLang="en-US" dirty="0">
                <a:solidFill>
                  <a:schemeClr val="accent2"/>
                </a:solidFill>
              </a:rPr>
              <a:t>, </a:t>
            </a:r>
            <a:r>
              <a:rPr lang="en-US" altLang="en-US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>
                <a:solidFill>
                  <a:schemeClr val="accent2"/>
                </a:solidFill>
              </a:rPr>
              <a:t>y,</a:t>
            </a:r>
            <a:r>
              <a:rPr lang="en-US" altLang="en-US" dirty="0"/>
              <a:t> </a:t>
            </a:r>
            <a:r>
              <a:rPr lang="en-US" altLang="en-US" dirty="0" err="1" smtClean="0">
                <a:solidFill>
                  <a:schemeClr val="accent2"/>
                </a:solidFill>
              </a:rPr>
              <a:t>x×y</a:t>
            </a:r>
            <a:r>
              <a:rPr lang="en-US" altLang="en-US" dirty="0" smtClean="0">
                <a:solidFill>
                  <a:schemeClr val="accent2"/>
                </a:solidFill>
              </a:rPr>
              <a:t>=1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0727" name="Text Box 38"/>
          <p:cNvSpPr txBox="1">
            <a:spLocks noChangeArrowheads="1"/>
          </p:cNvSpPr>
          <p:nvPr/>
        </p:nvSpPr>
        <p:spPr bwMode="auto">
          <a:xfrm>
            <a:off x="1392444" y="1122480"/>
            <a:ext cx="2775696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dirty="0" err="1">
                <a:solidFill>
                  <a:schemeClr val="accent2"/>
                </a:solidFill>
              </a:rPr>
              <a:t>x</a:t>
            </a:r>
            <a:r>
              <a:rPr lang="en-US" altLang="en-US" dirty="0" err="1" smtClean="0">
                <a:solidFill>
                  <a:schemeClr val="accent2"/>
                </a:solidFill>
              </a:rPr>
              <a:t>,</a:t>
            </a:r>
            <a:r>
              <a:rPr lang="en-US" altLang="en-US" dirty="0" err="1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dirty="0" err="1">
                <a:solidFill>
                  <a:schemeClr val="accent2"/>
                </a:solidFill>
              </a:rPr>
              <a:t>y</a:t>
            </a:r>
            <a:r>
              <a:rPr lang="en-US" altLang="en-US" dirty="0">
                <a:solidFill>
                  <a:schemeClr val="accent2"/>
                </a:solidFill>
              </a:rPr>
              <a:t>,</a:t>
            </a:r>
            <a:r>
              <a:rPr lang="en-US" altLang="en-US" dirty="0"/>
              <a:t> </a:t>
            </a:r>
            <a:r>
              <a:rPr lang="en-US" altLang="en-US" dirty="0" err="1">
                <a:solidFill>
                  <a:schemeClr val="accent2"/>
                </a:solidFill>
              </a:rPr>
              <a:t>x×y</a:t>
            </a:r>
            <a:r>
              <a:rPr lang="en-US" altLang="en-US" dirty="0">
                <a:solidFill>
                  <a:schemeClr val="accent2"/>
                </a:solidFill>
              </a:rPr>
              <a:t> 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 </a:t>
            </a:r>
            <a:r>
              <a:rPr lang="en-US" altLang="en-US" dirty="0">
                <a:solidFill>
                  <a:schemeClr val="accent2"/>
                </a:solidFill>
              </a:rPr>
              <a:t>1</a:t>
            </a:r>
          </a:p>
        </p:txBody>
      </p:sp>
      <p:pic>
        <p:nvPicPr>
          <p:cNvPr id="39" name="Picture 38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67" y="425030"/>
            <a:ext cx="965133" cy="988405"/>
          </a:xfrm>
          <a:prstGeom prst="rect">
            <a:avLst/>
          </a:prstGeom>
        </p:spPr>
      </p:pic>
      <p:sp>
        <p:nvSpPr>
          <p:cNvPr id="40" name="AutoShape 8"/>
          <p:cNvSpPr>
            <a:spLocks noChangeArrowheads="1"/>
          </p:cNvSpPr>
          <p:nvPr/>
        </p:nvSpPr>
        <p:spPr bwMode="auto">
          <a:xfrm>
            <a:off x="4203700" y="685800"/>
            <a:ext cx="4864100" cy="2286000"/>
          </a:xfrm>
          <a:prstGeom prst="wedgeRectCallout">
            <a:avLst>
              <a:gd name="adj1" fmla="val -51829"/>
              <a:gd name="adj2" fmla="val -23461"/>
            </a:avLst>
          </a:prstGeom>
          <a:noFill/>
          <a:ln w="38100">
            <a:solidFill>
              <a:srgbClr val="4D020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sz="2400" dirty="0" smtClean="0"/>
              <a:t>Build understanding by building the statement backwards.</a:t>
            </a:r>
            <a:br>
              <a:rPr lang="en-CA" altLang="en-US" sz="2400" dirty="0" smtClean="0"/>
            </a:br>
            <a:r>
              <a:rPr lang="en-CA" altLang="en-US" sz="2400" dirty="0" smtClean="0"/>
              <a:t>What does each subsequence say about its free variables.</a:t>
            </a:r>
            <a:br>
              <a:rPr lang="en-CA" altLang="en-US" sz="2400" dirty="0" smtClean="0"/>
            </a:br>
            <a:r>
              <a:rPr lang="en-CA" altLang="en-US" sz="2400" dirty="0" smtClean="0"/>
              <a:t>(with </a:t>
            </a:r>
            <a:r>
              <a:rPr lang="en-CA" altLang="en-US" sz="2400" dirty="0"/>
              <a:t>little emphasis </a:t>
            </a:r>
            <a:r>
              <a:rPr lang="en-CA" altLang="en-US" sz="2400" dirty="0" smtClean="0"/>
              <a:t>on the bound variables.) </a:t>
            </a:r>
            <a:endParaRPr lang="en-US" altLang="en-US" sz="2400" dirty="0"/>
          </a:p>
        </p:txBody>
      </p:sp>
      <p:sp>
        <p:nvSpPr>
          <p:cNvPr id="41" name="Text Box 36"/>
          <p:cNvSpPr txBox="1">
            <a:spLocks noChangeArrowheads="1"/>
          </p:cNvSpPr>
          <p:nvPr/>
        </p:nvSpPr>
        <p:spPr bwMode="auto">
          <a:xfrm>
            <a:off x="1071186" y="3048000"/>
            <a:ext cx="13035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×</a:t>
            </a:r>
            <a:r>
              <a:rPr lang="en-US" altLang="en-US" sz="2800" dirty="0" smtClean="0">
                <a:solidFill>
                  <a:schemeClr val="accent1"/>
                </a:solidFill>
              </a:rPr>
              <a:t>y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=1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42" name="Text Box 38"/>
          <p:cNvSpPr txBox="1">
            <a:spLocks noChangeArrowheads="1"/>
          </p:cNvSpPr>
          <p:nvPr/>
        </p:nvSpPr>
        <p:spPr bwMode="auto">
          <a:xfrm>
            <a:off x="1078461" y="4897454"/>
            <a:ext cx="147828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×</a:t>
            </a:r>
            <a:r>
              <a:rPr lang="en-US" altLang="en-US" sz="2800" dirty="0" smtClean="0">
                <a:solidFill>
                  <a:schemeClr val="accent1"/>
                </a:solidFill>
              </a:rPr>
              <a:t>y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 </a:t>
            </a:r>
            <a:r>
              <a:rPr lang="en-US" altLang="en-US" sz="2800" dirty="0">
                <a:solidFill>
                  <a:schemeClr val="accent2"/>
                </a:solidFill>
                <a:sym typeface="Symbol" pitchFamily="18" charset="2"/>
              </a:rPr>
              <a:t> </a:t>
            </a:r>
            <a:r>
              <a:rPr lang="en-US" altLang="en-US" sz="2800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43" name="Text Box 36"/>
          <p:cNvSpPr txBox="1">
            <a:spLocks noChangeArrowheads="1"/>
          </p:cNvSpPr>
          <p:nvPr/>
        </p:nvSpPr>
        <p:spPr bwMode="auto">
          <a:xfrm>
            <a:off x="634069" y="3391555"/>
            <a:ext cx="174829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×y=1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44" name="Text Box 36"/>
          <p:cNvSpPr txBox="1">
            <a:spLocks noChangeArrowheads="1"/>
          </p:cNvSpPr>
          <p:nvPr/>
        </p:nvSpPr>
        <p:spPr bwMode="auto">
          <a:xfrm>
            <a:off x="114300" y="3735110"/>
            <a:ext cx="227568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x</a:t>
            </a:r>
            <a:r>
              <a:rPr lang="en-US" altLang="en-US" sz="2800" dirty="0">
                <a:solidFill>
                  <a:schemeClr val="accent2"/>
                </a:solidFill>
              </a:rPr>
              <a:t>, </a:t>
            </a:r>
            <a:r>
              <a:rPr lang="en-US" altLang="en-US" sz="2800" dirty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>
                <a:solidFill>
                  <a:schemeClr val="accent2"/>
                </a:solidFill>
              </a:rPr>
              <a:t>y,</a:t>
            </a:r>
            <a:r>
              <a:rPr lang="en-US" altLang="en-US" sz="2800" dirty="0"/>
              <a:t> 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x×y</a:t>
            </a:r>
            <a:r>
              <a:rPr lang="en-US" altLang="en-US" sz="2800" dirty="0" smtClean="0">
                <a:solidFill>
                  <a:schemeClr val="accent2"/>
                </a:solidFill>
              </a:rPr>
              <a:t>=1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45" name="Text Box 38"/>
          <p:cNvSpPr txBox="1">
            <a:spLocks noChangeArrowheads="1"/>
          </p:cNvSpPr>
          <p:nvPr/>
        </p:nvSpPr>
        <p:spPr bwMode="auto">
          <a:xfrm>
            <a:off x="570713" y="5284169"/>
            <a:ext cx="1982338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×</a:t>
            </a:r>
            <a:r>
              <a:rPr lang="en-US" altLang="en-US" sz="2800" dirty="0">
                <a:solidFill>
                  <a:schemeClr val="accent2"/>
                </a:solidFill>
              </a:rPr>
              <a:t>y </a:t>
            </a:r>
            <a:r>
              <a:rPr lang="en-US" altLang="en-US" sz="2800" dirty="0">
                <a:solidFill>
                  <a:schemeClr val="accent2"/>
                </a:solidFill>
                <a:sym typeface="Symbol" pitchFamily="18" charset="2"/>
              </a:rPr>
              <a:t> </a:t>
            </a:r>
            <a:r>
              <a:rPr lang="en-US" altLang="en-US" sz="2800" dirty="0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46" name="Text Box 38"/>
          <p:cNvSpPr txBox="1">
            <a:spLocks noChangeArrowheads="1"/>
          </p:cNvSpPr>
          <p:nvPr/>
        </p:nvSpPr>
        <p:spPr bwMode="auto">
          <a:xfrm>
            <a:off x="194568" y="5952604"/>
            <a:ext cx="236064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err="1">
                <a:solidFill>
                  <a:schemeClr val="accent2"/>
                </a:solidFill>
              </a:rPr>
              <a:t>x</a:t>
            </a:r>
            <a:r>
              <a:rPr lang="en-US" altLang="en-US" sz="2800" dirty="0" err="1" smtClean="0">
                <a:solidFill>
                  <a:schemeClr val="accent2"/>
                </a:solidFill>
              </a:rPr>
              <a:t>,</a:t>
            </a:r>
            <a:r>
              <a:rPr lang="en-US" altLang="en-US" sz="2800" dirty="0" err="1" smtClean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 dirty="0" err="1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 err="1">
                <a:solidFill>
                  <a:schemeClr val="accent2"/>
                </a:solidFill>
              </a:rPr>
              <a:t>x×y</a:t>
            </a:r>
            <a:r>
              <a:rPr lang="en-US" altLang="en-US" sz="2800" dirty="0">
                <a:solidFill>
                  <a:schemeClr val="accent2"/>
                </a:solidFill>
              </a:rPr>
              <a:t> </a:t>
            </a:r>
            <a:r>
              <a:rPr lang="en-US" altLang="en-US" sz="2800" dirty="0">
                <a:solidFill>
                  <a:schemeClr val="accent2"/>
                </a:solidFill>
                <a:sym typeface="Symbol" pitchFamily="18" charset="2"/>
              </a:rPr>
              <a:t> </a:t>
            </a:r>
            <a:r>
              <a:rPr lang="en-US" altLang="en-US" sz="2800" dirty="0">
                <a:solidFill>
                  <a:schemeClr val="accent2"/>
                </a:solidFill>
              </a:rPr>
              <a:t>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Rectangle 46"/>
              <p:cNvSpPr/>
              <p:nvPr/>
            </p:nvSpPr>
            <p:spPr>
              <a:xfrm>
                <a:off x="2423668" y="3006090"/>
                <a:ext cx="6339332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the multiplicative inverse of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47" name="Rectangle 46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3668" y="3006090"/>
                <a:ext cx="6339332" cy="523220"/>
              </a:xfrm>
              <a:prstGeom prst="rect">
                <a:avLst/>
              </a:prstGeom>
              <a:blipFill>
                <a:blip r:embed="rId4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8" name="Rectangle 47"/>
              <p:cNvSpPr/>
              <p:nvPr/>
            </p:nvSpPr>
            <p:spPr>
              <a:xfrm>
                <a:off x="2440813" y="3377304"/>
                <a:ext cx="5559216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has an </a:t>
                </a:r>
                <a:r>
                  <a:rPr lang="en-US" altLang="en-US" sz="2800" dirty="0"/>
                  <a:t>multiplicative</a:t>
                </a:r>
                <a:r>
                  <a:rPr lang="en-US" altLang="en-US" sz="2800" dirty="0" smtClean="0"/>
                  <a:t>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48" name="Rectangle 4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40813" y="3377304"/>
                <a:ext cx="5559216" cy="523220"/>
              </a:xfrm>
              <a:prstGeom prst="rect">
                <a:avLst/>
              </a:prstGeom>
              <a:blipFill>
                <a:blip r:embed="rId5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9" name="Rectangle 48"/>
              <p:cNvSpPr/>
              <p:nvPr/>
            </p:nvSpPr>
            <p:spPr>
              <a:xfrm>
                <a:off x="2451735" y="3759633"/>
                <a:ext cx="6675120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“Every real has an </a:t>
                </a:r>
                <a:r>
                  <a:rPr lang="en-US" altLang="en-US" sz="2800" dirty="0"/>
                  <a:t>multiplicative</a:t>
                </a:r>
                <a:r>
                  <a:rPr lang="en-US" altLang="en-US" sz="2800" dirty="0" smtClean="0"/>
                  <a:t>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49" name="Rectangle 48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51735" y="3759633"/>
                <a:ext cx="6675120" cy="523220"/>
              </a:xfrm>
              <a:prstGeom prst="rect">
                <a:avLst/>
              </a:prstGeom>
              <a:blipFill>
                <a:blip r:embed="rId6"/>
                <a:stretch>
                  <a:fillRect t="-12791" r="-639" b="-31395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0" name="Rectangle 49"/>
              <p:cNvSpPr/>
              <p:nvPr/>
            </p:nvSpPr>
            <p:spPr>
              <a:xfrm>
                <a:off x="2471292" y="4871621"/>
                <a:ext cx="6672707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y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 is not the multiplicative inverse of 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50" name="Rectangle 49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71292" y="4871621"/>
                <a:ext cx="6672707" cy="523220"/>
              </a:xfrm>
              <a:prstGeom prst="rect">
                <a:avLst/>
              </a:prstGeom>
              <a:blipFill>
                <a:blip r:embed="rId7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1" name="Rectangle 50"/>
              <p:cNvSpPr/>
              <p:nvPr/>
            </p:nvSpPr>
            <p:spPr>
              <a:xfrm>
                <a:off x="2488438" y="5242835"/>
                <a:ext cx="8048392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“Everything fails to be </a:t>
                </a:r>
                <a:r>
                  <a:rPr lang="en-US" altLang="en-US" sz="2800" dirty="0" err="1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err="1" smtClean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err="1" smtClean="0"/>
                  <a:t>’s</a:t>
                </a:r>
                <a:r>
                  <a:rPr lang="en-US" altLang="en-US" sz="2800" dirty="0" smtClean="0"/>
                  <a:t> </a:t>
                </a:r>
                <a:r>
                  <a:rPr lang="en-US" altLang="en-US" sz="2800" dirty="0" err="1" smtClean="0"/>
                  <a:t>mult</a:t>
                </a:r>
                <a:r>
                  <a:rPr lang="en-US" altLang="en-US" sz="2800" dirty="0" smtClean="0"/>
                  <a:t> inverse”.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51" name="Rectangle 5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88438" y="5242835"/>
                <a:ext cx="8048392" cy="523220"/>
              </a:xfrm>
              <a:prstGeom prst="rect">
                <a:avLst/>
              </a:prstGeom>
              <a:blipFill>
                <a:blip r:embed="rId8"/>
                <a:stretch>
                  <a:fillRect t="-11628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52" name="Rectangle 51"/>
              <p:cNvSpPr/>
              <p:nvPr/>
            </p:nvSpPr>
            <p:spPr>
              <a:xfrm>
                <a:off x="2495696" y="5942056"/>
                <a:ext cx="7410303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/>
                  <a:t>“There is a real without </a:t>
                </a:r>
                <a:r>
                  <a:rPr lang="en-US" altLang="en-US" sz="2800" dirty="0" err="1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 err="1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err="1"/>
                  <a:t>’s</a:t>
                </a:r>
                <a:r>
                  <a:rPr lang="en-US" altLang="en-US" sz="2800" dirty="0"/>
                  <a:t> </a:t>
                </a:r>
                <a:r>
                  <a:rPr lang="en-US" altLang="en-US" sz="2800" dirty="0" smtClean="0"/>
                  <a:t>a </a:t>
                </a:r>
                <a:r>
                  <a:rPr lang="en-US" altLang="en-US" sz="2800" dirty="0"/>
                  <a:t>mult inverse</a:t>
                </a:r>
                <a:r>
                  <a:rPr lang="en-US" altLang="en-US" sz="2800" dirty="0" smtClean="0"/>
                  <a:t>”.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52" name="Rectangle 5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5696" y="5942056"/>
                <a:ext cx="7410303" cy="523220"/>
              </a:xfrm>
              <a:prstGeom prst="rect">
                <a:avLst/>
              </a:prstGeom>
              <a:blipFill>
                <a:blip r:embed="rId9"/>
                <a:stretch>
                  <a:fillRect t="-12791" b="-32558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3" name="Rectangle 52"/>
          <p:cNvSpPr/>
          <p:nvPr/>
        </p:nvSpPr>
        <p:spPr>
          <a:xfrm>
            <a:off x="2813036" y="5600546"/>
            <a:ext cx="804839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“</a:t>
            </a:r>
            <a:r>
              <a:rPr lang="en-US" altLang="en-US" sz="2800" dirty="0" err="1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 err="1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err="1" smtClean="0"/>
              <a:t>’s</a:t>
            </a:r>
            <a:r>
              <a:rPr lang="en-US" altLang="en-US" sz="2800" dirty="0" smtClean="0"/>
              <a:t> does not have a </a:t>
            </a:r>
            <a:r>
              <a:rPr lang="en-US" altLang="en-US" sz="2800" dirty="0" err="1" smtClean="0"/>
              <a:t>mult</a:t>
            </a:r>
            <a:r>
              <a:rPr lang="en-US" altLang="en-US" sz="2800" dirty="0" smtClean="0"/>
              <a:t> inverse”. 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4" name="Rectangle 53"/>
              <p:cNvSpPr/>
              <p:nvPr/>
            </p:nvSpPr>
            <p:spPr>
              <a:xfrm>
                <a:off x="2491152" y="5566918"/>
                <a:ext cx="404448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54" name="Rectangle 5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91152" y="5566918"/>
                <a:ext cx="404448" cy="523220"/>
              </a:xfrm>
              <a:prstGeom prst="rect">
                <a:avLst/>
              </a:prstGeom>
              <a:blipFill>
                <a:blip r:embed="rId10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6" name="Rectangle 55"/>
          <p:cNvSpPr/>
          <p:nvPr/>
        </p:nvSpPr>
        <p:spPr>
          <a:xfrm>
            <a:off x="2907324" y="6334780"/>
            <a:ext cx="2152503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Namely zero.</a:t>
            </a:r>
            <a:endParaRPr lang="en-US" altLang="en-US" sz="2800" dirty="0"/>
          </a:p>
        </p:txBody>
      </p:sp>
      <p:sp>
        <p:nvSpPr>
          <p:cNvPr id="57" name="Rectangle 56"/>
          <p:cNvSpPr/>
          <p:nvPr/>
        </p:nvSpPr>
        <p:spPr>
          <a:xfrm>
            <a:off x="2833800" y="4150800"/>
            <a:ext cx="44052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What about zero.</a:t>
            </a:r>
            <a:endParaRPr lang="en-US" altLang="en-US" sz="2800" dirty="0"/>
          </a:p>
        </p:txBody>
      </p:sp>
      <p:sp>
        <p:nvSpPr>
          <p:cNvPr id="23" name="Rectangle 22"/>
          <p:cNvSpPr/>
          <p:nvPr/>
        </p:nvSpPr>
        <p:spPr>
          <a:xfrm>
            <a:off x="1066800" y="2662535"/>
            <a:ext cx="838200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l">
              <a:buAutoNum type="arabicPlain" startAt="2"/>
            </a:pPr>
            <a:r>
              <a:rPr lang="en-US" altLang="en-US" sz="2400" dirty="0" smtClean="0"/>
              <a:t>½</a:t>
            </a:r>
          </a:p>
          <a:p>
            <a:pPr marL="457200" indent="-457200" algn="l">
              <a:buAutoNum type="arabicPlain" startAt="2"/>
            </a:pPr>
            <a:endParaRPr lang="en-US" altLang="en-US" sz="2400" dirty="0"/>
          </a:p>
        </p:txBody>
      </p:sp>
    </p:spTree>
    <p:extLst>
      <p:ext uri="{BB962C8B-B14F-4D97-AF65-F5344CB8AC3E}">
        <p14:creationId xmlns:p14="http://schemas.microsoft.com/office/powerpoint/2010/main" val="5022763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30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30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3" fill="hold">
                      <p:stCondLst>
                        <p:cond delay="indefinite"/>
                      </p:stCondLst>
                      <p:childTnLst>
                        <p:par>
                          <p:cTn id="104" fill="hold">
                            <p:stCondLst>
                              <p:cond delay="0"/>
                            </p:stCondLst>
                            <p:childTnLst>
                              <p:par>
                                <p:cTn id="10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3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5" fill="hold">
                      <p:stCondLst>
                        <p:cond delay="indefinite"/>
                      </p:stCondLst>
                      <p:childTnLst>
                        <p:par>
                          <p:cTn id="116" fill="hold">
                            <p:stCondLst>
                              <p:cond delay="0"/>
                            </p:stCondLst>
                            <p:childTnLst>
                              <p:par>
                                <p:cTn id="1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1" fill="hold">
                      <p:stCondLst>
                        <p:cond delay="indefinite"/>
                      </p:stCondLst>
                      <p:childTnLst>
                        <p:par>
                          <p:cTn id="122" fill="hold">
                            <p:stCondLst>
                              <p:cond delay="0"/>
                            </p:stCondLst>
                            <p:childTnLst>
                              <p:par>
                                <p:cTn id="1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8" grpId="0"/>
      <p:bldP spid="30727" grpId="0"/>
      <p:bldP spid="40" grpId="0" animBg="1"/>
      <p:bldP spid="41" grpId="0"/>
      <p:bldP spid="42" grpId="0"/>
      <p:bldP spid="43" grpId="0"/>
      <p:bldP spid="44" grpId="0"/>
      <p:bldP spid="45" grpId="0"/>
      <p:bldP spid="46" grpId="0"/>
      <p:bldP spid="47" grpId="0"/>
      <p:bldP spid="48" grpId="0"/>
      <p:bldP spid="49" grpId="0"/>
      <p:bldP spid="50" grpId="0"/>
      <p:bldP spid="51" grpId="0"/>
      <p:bldP spid="52" grpId="0"/>
      <p:bldP spid="53" grpId="0"/>
      <p:bldP spid="54" grpId="0"/>
      <p:bldP spid="56" grpId="0"/>
      <p:bldP spid="57" grpId="0"/>
      <p:bldP spid="23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pic>
        <p:nvPicPr>
          <p:cNvPr id="8" name="Picture 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67" y="425030"/>
            <a:ext cx="965133" cy="988405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259080" y="1603180"/>
            <a:ext cx="62941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“Every real has an additive inverse </a:t>
            </a:r>
            <a:endParaRPr lang="en-US" altLang="en-US" sz="2800" dirty="0"/>
          </a:p>
        </p:txBody>
      </p:sp>
      <p:sp>
        <p:nvSpPr>
          <p:cNvPr id="10" name="Rectangle 9"/>
          <p:cNvSpPr/>
          <p:nvPr/>
        </p:nvSpPr>
        <p:spPr>
          <a:xfrm>
            <a:off x="1524000" y="1984180"/>
            <a:ext cx="3017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except for zero.”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 Box 36"/>
              <p:cNvSpPr txBox="1">
                <a:spLocks noChangeArrowheads="1"/>
              </p:cNvSpPr>
              <p:nvPr/>
            </p:nvSpPr>
            <p:spPr bwMode="auto">
              <a:xfrm>
                <a:off x="5292026" y="1600200"/>
                <a:ext cx="2723824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x, property(x)</a:t>
                </a:r>
                <a:endParaRPr lang="en-US" altLang="en-US" sz="2800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1" name="Text 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292026" y="1600200"/>
                <a:ext cx="2723824" cy="523220"/>
              </a:xfrm>
              <a:prstGeom prst="rect">
                <a:avLst/>
              </a:prstGeom>
              <a:blipFill>
                <a:blip r:embed="rId4"/>
                <a:stretch>
                  <a:fillRect t="-12941" r="-4698" b="-3294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ctangle 11"/>
          <p:cNvSpPr/>
          <p:nvPr/>
        </p:nvSpPr>
        <p:spPr>
          <a:xfrm>
            <a:off x="944299" y="2531980"/>
            <a:ext cx="4084901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“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 </a:t>
            </a:r>
            <a:r>
              <a:rPr lang="en-US" altLang="en-US" sz="2800" dirty="0" smtClean="0"/>
              <a:t>has an additive inverse </a:t>
            </a:r>
            <a:endParaRPr lang="en-US" altLang="en-US" sz="2800" dirty="0"/>
          </a:p>
        </p:txBody>
      </p:sp>
      <p:sp>
        <p:nvSpPr>
          <p:cNvPr id="13" name="Rectangle 12"/>
          <p:cNvSpPr/>
          <p:nvPr/>
        </p:nvSpPr>
        <p:spPr>
          <a:xfrm>
            <a:off x="1752600" y="3196180"/>
            <a:ext cx="2057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/>
              <a:t> is zero.”</a:t>
            </a:r>
            <a:endParaRPr lang="en-US" altLang="en-US" sz="2800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 Box 36"/>
              <p:cNvSpPr txBox="1">
                <a:spLocks noChangeArrowheads="1"/>
              </p:cNvSpPr>
              <p:nvPr/>
            </p:nvSpPr>
            <p:spPr bwMode="auto">
              <a:xfrm>
                <a:off x="5346814" y="2529000"/>
                <a:ext cx="2196435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property(</a:t>
                </a:r>
                <a:r>
                  <a:rPr lang="en-US" altLang="en-US" sz="2800" dirty="0" smtClean="0">
                    <a:solidFill>
                      <a:schemeClr val="accent1"/>
                    </a:solidFill>
                  </a:rPr>
                  <a:t>x</a:t>
                </a:r>
                <a:r>
                  <a:rPr lang="en-US" altLang="en-US" sz="2800" dirty="0">
                    <a:solidFill>
                      <a:schemeClr val="accent1"/>
                    </a:solidFill>
                    <a:sym typeface="Symbol" panose="05050102010706020507" pitchFamily="18" charset="2"/>
                  </a:rPr>
                  <a:t>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)</a:t>
                </a:r>
                <a:endParaRPr lang="en-US" altLang="en-US" sz="2800" dirty="0">
                  <a:solidFill>
                    <a:schemeClr val="tx2"/>
                  </a:solidFill>
                </a:endParaRPr>
              </a:p>
            </p:txBody>
          </p:sp>
        </mc:Choice>
        <mc:Fallback xmlns="">
          <p:sp>
            <p:nvSpPr>
              <p:cNvPr id="14" name="Text 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346814" y="2529000"/>
                <a:ext cx="2196435" cy="523220"/>
              </a:xfrm>
              <a:prstGeom prst="rect">
                <a:avLst/>
              </a:prstGeom>
              <a:blipFill>
                <a:blip r:embed="rId5"/>
                <a:stretch>
                  <a:fillRect t="-12791" r="-5833" b="-32558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Rectangle 15"/>
          <p:cNvSpPr/>
          <p:nvPr/>
        </p:nvSpPr>
        <p:spPr>
          <a:xfrm>
            <a:off x="2286000" y="2895600"/>
            <a:ext cx="205740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or</a:t>
            </a:r>
            <a:endParaRPr lang="en-US" altLang="en-US" sz="2800" dirty="0"/>
          </a:p>
        </p:txBody>
      </p:sp>
      <p:sp>
        <p:nvSpPr>
          <p:cNvPr id="17" name="Text Box 36"/>
          <p:cNvSpPr txBox="1">
            <a:spLocks noChangeArrowheads="1"/>
          </p:cNvSpPr>
          <p:nvPr/>
        </p:nvSpPr>
        <p:spPr bwMode="auto">
          <a:xfrm>
            <a:off x="5859849" y="3420580"/>
            <a:ext cx="1988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($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×y=1)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Rectangle 17"/>
              <p:cNvSpPr/>
              <p:nvPr/>
            </p:nvSpPr>
            <p:spPr>
              <a:xfrm>
                <a:off x="5410200" y="3436200"/>
                <a:ext cx="404448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18" name="Rectangle 17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0200" y="3436200"/>
                <a:ext cx="404448" cy="523220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9" name="Text Box 36"/>
          <p:cNvSpPr txBox="1">
            <a:spLocks noChangeArrowheads="1"/>
          </p:cNvSpPr>
          <p:nvPr/>
        </p:nvSpPr>
        <p:spPr bwMode="auto">
          <a:xfrm>
            <a:off x="6172200" y="3886200"/>
            <a:ext cx="146386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</a:rPr>
              <a:t>or (</a:t>
            </a: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=0)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20" name="Text Box 36"/>
          <p:cNvSpPr txBox="1">
            <a:spLocks noChangeArrowheads="1"/>
          </p:cNvSpPr>
          <p:nvPr/>
        </p:nvSpPr>
        <p:spPr bwMode="auto">
          <a:xfrm>
            <a:off x="5916699" y="4429780"/>
            <a:ext cx="185570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($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 smtClean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 smtClean="0">
                <a:solidFill>
                  <a:schemeClr val="accent2"/>
                </a:solidFill>
              </a:rPr>
              <a:t>=</a:t>
            </a:r>
            <a:r>
              <a:rPr lang="en-US" altLang="en-US" sz="2800" dirty="0">
                <a:solidFill>
                  <a:schemeClr val="accent2"/>
                </a:solidFill>
              </a:rPr>
              <a:t>0</a:t>
            </a:r>
            <a:r>
              <a:rPr lang="en-US" altLang="en-US" sz="2800" dirty="0" smtClean="0">
                <a:solidFill>
                  <a:schemeClr val="accent2"/>
                </a:solidFill>
              </a:rPr>
              <a:t>) ?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sp>
        <p:nvSpPr>
          <p:cNvPr id="21" name="Text Box 36"/>
          <p:cNvSpPr txBox="1">
            <a:spLocks noChangeArrowheads="1"/>
          </p:cNvSpPr>
          <p:nvPr/>
        </p:nvSpPr>
        <p:spPr bwMode="auto">
          <a:xfrm>
            <a:off x="6106934" y="4976085"/>
            <a:ext cx="29665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>
                <a:solidFill>
                  <a:schemeClr val="accent2"/>
                </a:solidFill>
              </a:rPr>
              <a:t>=</a:t>
            </a:r>
            <a:r>
              <a:rPr lang="en-US" altLang="en-US" sz="2800" dirty="0" smtClean="0">
                <a:solidFill>
                  <a:schemeClr val="accent2"/>
                </a:solidFill>
              </a:rPr>
              <a:t>0 or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>
                <a:solidFill>
                  <a:schemeClr val="accent2"/>
                </a:solidFill>
              </a:rPr>
              <a:t>×y=1 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angle 21"/>
              <p:cNvSpPr/>
              <p:nvPr/>
            </p:nvSpPr>
            <p:spPr>
              <a:xfrm>
                <a:off x="5410200" y="4968620"/>
                <a:ext cx="404448" cy="52322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endParaRPr lang="en-US" altLang="en-US" sz="2800" dirty="0"/>
              </a:p>
            </p:txBody>
          </p:sp>
        </mc:Choice>
        <mc:Fallback xmlns="">
          <p:sp>
            <p:nvSpPr>
              <p:cNvPr id="22" name="Rectangle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10200" y="4968620"/>
                <a:ext cx="404448" cy="52322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Rectangle 22"/>
          <p:cNvSpPr/>
          <p:nvPr/>
        </p:nvSpPr>
        <p:spPr>
          <a:xfrm>
            <a:off x="6019800" y="2888635"/>
            <a:ext cx="2770864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True for all reals.</a:t>
            </a:r>
            <a:endParaRPr lang="en-US" altLang="en-US" sz="2800" dirty="0"/>
          </a:p>
        </p:txBody>
      </p:sp>
    </p:spTree>
    <p:extLst>
      <p:ext uri="{BB962C8B-B14F-4D97-AF65-F5344CB8AC3E}">
        <p14:creationId xmlns:p14="http://schemas.microsoft.com/office/powerpoint/2010/main" val="611205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6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grpSp>
        <p:nvGrpSpPr>
          <p:cNvPr id="36" name="Group 35"/>
          <p:cNvGrpSpPr>
            <a:grpSpLocks/>
          </p:cNvGrpSpPr>
          <p:nvPr/>
        </p:nvGrpSpPr>
        <p:grpSpPr bwMode="auto">
          <a:xfrm>
            <a:off x="1646238" y="609600"/>
            <a:ext cx="4373562" cy="596783"/>
            <a:chOff x="1550988" y="868480"/>
            <a:chExt cx="4373562" cy="596783"/>
          </a:xfrm>
        </p:grpSpPr>
        <p:sp>
          <p:nvSpPr>
            <p:cNvPr id="37" name="Text Box 22"/>
            <p:cNvSpPr txBox="1">
              <a:spLocks noChangeArrowheads="1"/>
            </p:cNvSpPr>
            <p:nvPr/>
          </p:nvSpPr>
          <p:spPr bwMode="auto">
            <a:xfrm>
              <a:off x="2184400" y="881063"/>
              <a:ext cx="37401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dirty="0">
                  <a:solidFill>
                    <a:schemeClr val="accent2"/>
                  </a:solidFill>
                </a:rPr>
                <a:t>x, </a:t>
              </a:r>
              <a:r>
                <a:rPr lang="en-US" altLang="en-US" dirty="0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dirty="0">
                  <a:solidFill>
                    <a:schemeClr val="accent2"/>
                  </a:solidFill>
                </a:rPr>
                <a:t>y, x=a or </a:t>
              </a:r>
              <a:r>
                <a:rPr lang="en-US" altLang="en-US" dirty="0" err="1">
                  <a:solidFill>
                    <a:schemeClr val="accent2"/>
                  </a:solidFill>
                </a:rPr>
                <a:t>x×y</a:t>
              </a:r>
              <a:r>
                <a:rPr lang="en-US" altLang="en-US" dirty="0">
                  <a:solidFill>
                    <a:schemeClr val="accent2"/>
                  </a:solidFill>
                </a:rPr>
                <a:t>=1</a:t>
              </a:r>
            </a:p>
          </p:txBody>
        </p:sp>
        <p:sp>
          <p:nvSpPr>
            <p:cNvPr id="38" name="Rectangle 40"/>
            <p:cNvSpPr>
              <a:spLocks noChangeArrowheads="1"/>
            </p:cNvSpPr>
            <p:nvPr/>
          </p:nvSpPr>
          <p:spPr bwMode="auto">
            <a:xfrm>
              <a:off x="1550988" y="868480"/>
              <a:ext cx="6953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a,</a:t>
              </a:r>
              <a:endParaRPr lang="en-CA" altLang="en-US"/>
            </a:p>
          </p:txBody>
        </p:sp>
      </p:grpSp>
      <p:pic>
        <p:nvPicPr>
          <p:cNvPr id="8" name="Picture 7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467" y="425030"/>
            <a:ext cx="965133" cy="988405"/>
          </a:xfrm>
          <a:prstGeom prst="rect">
            <a:avLst/>
          </a:prstGeom>
        </p:spPr>
      </p:pic>
      <p:sp>
        <p:nvSpPr>
          <p:cNvPr id="9" name="Rectangle 8"/>
          <p:cNvSpPr/>
          <p:nvPr/>
        </p:nvSpPr>
        <p:spPr>
          <a:xfrm>
            <a:off x="259080" y="1603180"/>
            <a:ext cx="62941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“Every real has an additive inverse </a:t>
            </a:r>
            <a:endParaRPr lang="en-US" altLang="en-US" sz="2800" dirty="0"/>
          </a:p>
        </p:txBody>
      </p:sp>
      <p:sp>
        <p:nvSpPr>
          <p:cNvPr id="10" name="Rectangle 9"/>
          <p:cNvSpPr/>
          <p:nvPr/>
        </p:nvSpPr>
        <p:spPr>
          <a:xfrm>
            <a:off x="1524000" y="1984180"/>
            <a:ext cx="3017520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altLang="en-US" sz="2800" dirty="0" smtClean="0"/>
              <a:t>except for zero.”</a:t>
            </a:r>
            <a:endParaRPr lang="en-US" altLang="en-US" sz="2800" dirty="0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4" name="Text Box 36"/>
              <p:cNvSpPr txBox="1">
                <a:spLocks noChangeArrowheads="1"/>
              </p:cNvSpPr>
              <p:nvPr/>
            </p:nvSpPr>
            <p:spPr bwMode="auto">
              <a:xfrm>
                <a:off x="5321496" y="1600200"/>
                <a:ext cx="997389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0"/>
                  </a:spcBef>
                  <a:buFontTx/>
                  <a:buNone/>
                </a:pPr>
                <a14:m>
                  <m:oMath xmlns:m="http://schemas.openxmlformats.org/officeDocument/2006/math">
                    <m:r>
                      <a:rPr lang="en-US" altLang="en-US" sz="2800" i="1" dirty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</m:t>
                    </m:r>
                  </m:oMath>
                </a14:m>
                <a:r>
                  <a:rPr lang="en-US" altLang="en-US" sz="2800" dirty="0">
                    <a:solidFill>
                      <a:schemeClr val="accent2"/>
                    </a:solidFill>
                  </a:rPr>
                  <a:t> </a:t>
                </a:r>
                <a:r>
                  <a:rPr lang="en-US" altLang="en-US" sz="2800" dirty="0" smtClean="0">
                    <a:solidFill>
                      <a:schemeClr val="accent2"/>
                    </a:solidFill>
                    <a:latin typeface="Symbol" pitchFamily="18" charset="2"/>
                  </a:rPr>
                  <a:t>"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x</a:t>
                </a:r>
                <a:r>
                  <a:rPr lang="en-US" altLang="en-US" sz="2800" dirty="0" smtClean="0">
                    <a:solidFill>
                      <a:schemeClr val="accent2"/>
                    </a:solidFill>
                  </a:rPr>
                  <a:t>,</a:t>
                </a:r>
                <a:endParaRPr lang="en-US" altLang="en-US" sz="2800" dirty="0">
                  <a:solidFill>
                    <a:schemeClr val="tx2"/>
                  </a:solidFill>
                </a:endParaRPr>
              </a:p>
            </p:txBody>
          </p:sp>
        </mc:Choice>
        <mc:Fallback>
          <p:sp>
            <p:nvSpPr>
              <p:cNvPr id="24" name="Text Box 36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 bwMode="auto">
              <a:xfrm>
                <a:off x="5321496" y="1600200"/>
                <a:ext cx="997389" cy="523220"/>
              </a:xfrm>
              <a:prstGeom prst="rect">
                <a:avLst/>
              </a:prstGeom>
              <a:blipFill>
                <a:blip r:embed="rId4"/>
                <a:stretch>
                  <a:fillRect t="-12941" r="-10366" b="-32941"/>
                </a:stretch>
              </a:blipFill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Text Box 36"/>
          <p:cNvSpPr txBox="1">
            <a:spLocks noChangeArrowheads="1"/>
          </p:cNvSpPr>
          <p:nvPr/>
        </p:nvSpPr>
        <p:spPr bwMode="auto">
          <a:xfrm>
            <a:off x="6329819" y="1598950"/>
            <a:ext cx="296658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None/>
            </a:pPr>
            <a:r>
              <a:rPr lang="en-US" altLang="en-US" sz="2800" dirty="0" smtClean="0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2800" dirty="0" smtClean="0">
                <a:solidFill>
                  <a:schemeClr val="accent2"/>
                </a:solidFill>
              </a:rPr>
              <a:t>y</a:t>
            </a:r>
            <a:r>
              <a:rPr lang="en-US" altLang="en-US" sz="2800" dirty="0">
                <a:solidFill>
                  <a:schemeClr val="accent2"/>
                </a:solidFill>
              </a:rPr>
              <a:t>,</a:t>
            </a:r>
            <a:r>
              <a:rPr lang="en-US" altLang="en-US" sz="2800" dirty="0"/>
              <a:t> </a:t>
            </a:r>
            <a:r>
              <a:rPr lang="en-US" altLang="en-US" sz="2800" dirty="0" smtClean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>
                <a:solidFill>
                  <a:schemeClr val="accent2"/>
                </a:solidFill>
              </a:rPr>
              <a:t>=</a:t>
            </a:r>
            <a:r>
              <a:rPr lang="en-US" altLang="en-US" sz="2800" dirty="0" smtClean="0">
                <a:solidFill>
                  <a:schemeClr val="accent2"/>
                </a:solidFill>
              </a:rPr>
              <a:t>0 or </a:t>
            </a:r>
            <a:r>
              <a:rPr lang="en-US" altLang="en-US" sz="2800" dirty="0">
                <a:solidFill>
                  <a:schemeClr val="accent1"/>
                </a:solidFill>
              </a:rPr>
              <a:t>x</a:t>
            </a:r>
            <a:r>
              <a:rPr lang="en-US" altLang="en-US" sz="2800" dirty="0">
                <a:solidFill>
                  <a:schemeClr val="accent1"/>
                </a:solidFill>
                <a:sym typeface="Symbol" panose="05050102010706020507" pitchFamily="18" charset="2"/>
              </a:rPr>
              <a:t></a:t>
            </a:r>
            <a:r>
              <a:rPr lang="en-US" altLang="en-US" sz="2800" dirty="0">
                <a:solidFill>
                  <a:schemeClr val="accent2"/>
                </a:solidFill>
              </a:rPr>
              <a:t>×y=1 </a:t>
            </a:r>
            <a:endParaRPr lang="en-US" altLang="en-US" sz="2800" dirty="0">
              <a:solidFill>
                <a:schemeClr val="tx2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1524000" y="2209800"/>
            <a:ext cx="4648200" cy="685800"/>
            <a:chOff x="1524000" y="2209800"/>
            <a:chExt cx="4648200" cy="685800"/>
          </a:xfrm>
        </p:grpSpPr>
        <p:sp>
          <p:nvSpPr>
            <p:cNvPr id="26" name="Rectangle 25"/>
            <p:cNvSpPr/>
            <p:nvPr/>
          </p:nvSpPr>
          <p:spPr>
            <a:xfrm>
              <a:off x="1524000" y="2372380"/>
              <a:ext cx="4648200" cy="52322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l"/>
              <a:r>
                <a:rPr lang="en-US" altLang="en-US" sz="2800" dirty="0"/>
                <a:t>w</a:t>
              </a:r>
              <a:r>
                <a:rPr lang="en-US" altLang="en-US" sz="2800" dirty="0" smtClean="0"/>
                <a:t>ith one exception.”</a:t>
              </a:r>
              <a:endParaRPr lang="en-US" altLang="en-US" sz="2800" dirty="0"/>
            </a:p>
          </p:txBody>
        </p:sp>
        <p:cxnSp>
          <p:nvCxnSpPr>
            <p:cNvPr id="3" name="Straight Connector 2"/>
            <p:cNvCxnSpPr/>
            <p:nvPr/>
          </p:nvCxnSpPr>
          <p:spPr bwMode="auto">
            <a:xfrm flipV="1">
              <a:off x="1524000" y="2209800"/>
              <a:ext cx="2438400" cy="162580"/>
            </a:xfrm>
            <a:prstGeom prst="lin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</p:grpSp>
    </p:spTree>
    <p:extLst>
      <p:ext uri="{BB962C8B-B14F-4D97-AF65-F5344CB8AC3E}">
        <p14:creationId xmlns:p14="http://schemas.microsoft.com/office/powerpoint/2010/main" val="14760365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25603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sp>
        <p:nvSpPr>
          <p:cNvPr id="11286" name="Text Box 22"/>
          <p:cNvSpPr txBox="1">
            <a:spLocks noChangeArrowheads="1"/>
          </p:cNvSpPr>
          <p:nvPr/>
        </p:nvSpPr>
        <p:spPr bwMode="auto">
          <a:xfrm>
            <a:off x="1524000" y="838200"/>
            <a:ext cx="25749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</a:t>
            </a:r>
          </a:p>
        </p:txBody>
      </p:sp>
      <p:sp>
        <p:nvSpPr>
          <p:cNvPr id="11274" name="AutoShape 35"/>
          <p:cNvSpPr>
            <a:spLocks noChangeArrowheads="1"/>
          </p:cNvSpPr>
          <p:nvPr/>
        </p:nvSpPr>
        <p:spPr bwMode="auto">
          <a:xfrm>
            <a:off x="1293813" y="1676400"/>
            <a:ext cx="6402387" cy="685800"/>
          </a:xfrm>
          <a:prstGeom prst="wedgeRoundRectCallout">
            <a:avLst>
              <a:gd name="adj1" fmla="val 57343"/>
              <a:gd name="adj2" fmla="val 1031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 be an arbitrary real number.</a:t>
            </a:r>
          </a:p>
        </p:txBody>
      </p:sp>
      <p:sp>
        <p:nvSpPr>
          <p:cNvPr id="39" name="Text Box 43"/>
          <p:cNvSpPr txBox="1">
            <a:spLocks noChangeArrowheads="1"/>
          </p:cNvSpPr>
          <p:nvPr/>
        </p:nvSpPr>
        <p:spPr bwMode="auto">
          <a:xfrm>
            <a:off x="5105400" y="849313"/>
            <a:ext cx="40259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(multiplicative inverse)</a:t>
            </a:r>
          </a:p>
        </p:txBody>
      </p:sp>
      <p:grpSp>
        <p:nvGrpSpPr>
          <p:cNvPr id="2561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5627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8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0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1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2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33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5634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5635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36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2561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5613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5621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2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3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4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5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5626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5614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5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617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618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619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5620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66" name="AutoShape 19"/>
          <p:cNvSpPr>
            <a:spLocks noChangeArrowheads="1"/>
          </p:cNvSpPr>
          <p:nvPr/>
        </p:nvSpPr>
        <p:spPr bwMode="auto">
          <a:xfrm>
            <a:off x="1371600" y="2514600"/>
            <a:ext cx="2667000" cy="609600"/>
          </a:xfrm>
          <a:prstGeom prst="wedgeRoundRectCallout">
            <a:avLst>
              <a:gd name="adj1" fmla="val -66920"/>
              <a:gd name="adj2" fmla="val -3742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 =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x</a:t>
            </a:r>
            <a:r>
              <a:rPr lang="en-US" altLang="en-US"/>
              <a:t>.</a:t>
            </a:r>
          </a:p>
        </p:txBody>
      </p:sp>
      <p:sp>
        <p:nvSpPr>
          <p:cNvPr id="67" name="AutoShape 36"/>
          <p:cNvSpPr>
            <a:spLocks noChangeArrowheads="1"/>
          </p:cNvSpPr>
          <p:nvPr/>
        </p:nvSpPr>
        <p:spPr bwMode="auto">
          <a:xfrm>
            <a:off x="1371600" y="3352800"/>
            <a:ext cx="4343400" cy="1219200"/>
          </a:xfrm>
          <a:prstGeom prst="wedgeRoundRectCallout">
            <a:avLst>
              <a:gd name="adj1" fmla="val -56669"/>
              <a:gd name="adj2" fmla="val -6326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x×y = x × 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x</a:t>
            </a:r>
            <a:r>
              <a:rPr lang="en-US" altLang="en-US">
                <a:solidFill>
                  <a:schemeClr val="accent2"/>
                </a:solidFill>
              </a:rPr>
              <a:t> = 1</a:t>
            </a:r>
          </a:p>
        </p:txBody>
      </p:sp>
      <p:sp>
        <p:nvSpPr>
          <p:cNvPr id="68" name="AutoShape 37"/>
          <p:cNvSpPr>
            <a:spLocks noChangeArrowheads="1"/>
          </p:cNvSpPr>
          <p:nvPr/>
        </p:nvSpPr>
        <p:spPr bwMode="auto">
          <a:xfrm>
            <a:off x="1295400" y="4800600"/>
            <a:ext cx="5410200" cy="1143000"/>
          </a:xfrm>
          <a:prstGeom prst="wedgeRoundRectCallout">
            <a:avLst>
              <a:gd name="adj1" fmla="val -55222"/>
              <a:gd name="adj2" fmla="val -10458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the statement is true.</a:t>
            </a:r>
          </a:p>
        </p:txBody>
      </p:sp>
      <p:sp>
        <p:nvSpPr>
          <p:cNvPr id="69" name="AutoShape 38"/>
          <p:cNvSpPr>
            <a:spLocks noChangeArrowheads="1"/>
          </p:cNvSpPr>
          <p:nvPr/>
        </p:nvSpPr>
        <p:spPr bwMode="auto">
          <a:xfrm>
            <a:off x="990600" y="5943600"/>
            <a:ext cx="7010400" cy="685800"/>
          </a:xfrm>
          <a:prstGeom prst="wedgeRoundRectCallout">
            <a:avLst>
              <a:gd name="adj1" fmla="val 38750"/>
              <a:gd name="adj2" fmla="val -60634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What a minute the statement is false!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2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2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12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12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86" grpId="0"/>
      <p:bldP spid="11274" grpId="0" animBg="1"/>
      <p:bldP spid="39" grpId="0"/>
      <p:bldP spid="66" grpId="0" animBg="1"/>
      <p:bldP spid="67" grpId="0" animBg="1"/>
      <p:bldP spid="68" grpId="0" animBg="1"/>
      <p:bldP spid="69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12312" name="AutoShape 19"/>
          <p:cNvSpPr>
            <a:spLocks noChangeArrowheads="1"/>
          </p:cNvSpPr>
          <p:nvPr/>
        </p:nvSpPr>
        <p:spPr bwMode="auto">
          <a:xfrm>
            <a:off x="1371600" y="1600200"/>
            <a:ext cx="2667000" cy="609600"/>
          </a:xfrm>
          <a:prstGeom prst="wedgeRoundRectCallout">
            <a:avLst>
              <a:gd name="adj1" fmla="val -56125"/>
              <a:gd name="adj2" fmla="val 7209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x=0</a:t>
            </a:r>
            <a:r>
              <a:rPr lang="en-US" altLang="en-US"/>
              <a:t>.</a:t>
            </a:r>
          </a:p>
        </p:txBody>
      </p:sp>
      <p:sp>
        <p:nvSpPr>
          <p:cNvPr id="12300" name="AutoShape 32"/>
          <p:cNvSpPr>
            <a:spLocks noChangeArrowheads="1"/>
          </p:cNvSpPr>
          <p:nvPr/>
        </p:nvSpPr>
        <p:spPr bwMode="auto">
          <a:xfrm>
            <a:off x="1293813" y="2438400"/>
            <a:ext cx="6402387" cy="685800"/>
          </a:xfrm>
          <a:prstGeom prst="wedgeRoundRectCallout">
            <a:avLst>
              <a:gd name="adj1" fmla="val 54718"/>
              <a:gd name="adj2" fmla="val -37620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y</a:t>
            </a:r>
            <a:r>
              <a:rPr lang="en-US" altLang="en-US"/>
              <a:t> be an arbitrary real number.</a:t>
            </a:r>
          </a:p>
        </p:txBody>
      </p:sp>
      <p:sp>
        <p:nvSpPr>
          <p:cNvPr id="679969" name="AutoShape 33"/>
          <p:cNvSpPr>
            <a:spLocks noChangeArrowheads="1"/>
          </p:cNvSpPr>
          <p:nvPr/>
        </p:nvSpPr>
        <p:spPr bwMode="auto">
          <a:xfrm>
            <a:off x="914400" y="5029200"/>
            <a:ext cx="7010400" cy="1600200"/>
          </a:xfrm>
          <a:prstGeom prst="wedgeRoundRectCallout">
            <a:avLst>
              <a:gd name="adj1" fmla="val -49991"/>
              <a:gd name="adj2" fmla="val -2288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the negated statement is true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and the original statement is false.</a:t>
            </a:r>
          </a:p>
        </p:txBody>
      </p:sp>
      <p:sp>
        <p:nvSpPr>
          <p:cNvPr id="12298" name="Text Box 36"/>
          <p:cNvSpPr txBox="1">
            <a:spLocks noChangeArrowheads="1"/>
          </p:cNvSpPr>
          <p:nvPr/>
        </p:nvSpPr>
        <p:spPr bwMode="auto">
          <a:xfrm>
            <a:off x="1524000" y="838200"/>
            <a:ext cx="334645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  <a:latin typeface="Symbol" pitchFamily="18" charset="2"/>
              </a:rPr>
              <a:t>Ø</a:t>
            </a:r>
            <a:r>
              <a:rPr lang="en-US" altLang="en-US">
                <a:solidFill>
                  <a:schemeClr val="tx2"/>
                </a:solidFill>
              </a:rPr>
              <a:t>[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x×y=1 </a:t>
            </a:r>
            <a:r>
              <a:rPr lang="en-US" altLang="en-US">
                <a:solidFill>
                  <a:schemeClr val="tx2"/>
                </a:solidFill>
              </a:rPr>
              <a:t>]</a:t>
            </a:r>
          </a:p>
        </p:txBody>
      </p:sp>
      <p:sp>
        <p:nvSpPr>
          <p:cNvPr id="30727" name="Text Box 38"/>
          <p:cNvSpPr txBox="1">
            <a:spLocks noChangeArrowheads="1"/>
          </p:cNvSpPr>
          <p:nvPr/>
        </p:nvSpPr>
        <p:spPr bwMode="auto">
          <a:xfrm>
            <a:off x="5181600" y="857250"/>
            <a:ext cx="31035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= $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x×y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 </a:t>
            </a:r>
            <a:r>
              <a:rPr lang="en-US" altLang="en-US">
                <a:solidFill>
                  <a:schemeClr val="accent2"/>
                </a:solidFill>
              </a:rPr>
              <a:t>1</a:t>
            </a:r>
          </a:p>
        </p:txBody>
      </p:sp>
      <p:sp>
        <p:nvSpPr>
          <p:cNvPr id="30728" name="AutoShape 41"/>
          <p:cNvSpPr>
            <a:spLocks noChangeArrowheads="1"/>
          </p:cNvSpPr>
          <p:nvPr/>
        </p:nvSpPr>
        <p:spPr bwMode="auto">
          <a:xfrm>
            <a:off x="1371600" y="3581400"/>
            <a:ext cx="5562600" cy="1219200"/>
          </a:xfrm>
          <a:prstGeom prst="wedgeRoundRectCallout">
            <a:avLst>
              <a:gd name="adj1" fmla="val -54398"/>
              <a:gd name="adj2" fmla="val -2936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negated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x×y = 0×y = 0 </a:t>
            </a:r>
            <a:r>
              <a:rPr lang="en-US" altLang="en-US">
                <a:solidFill>
                  <a:schemeClr val="accent2"/>
                </a:solidFill>
                <a:sym typeface="Symbol" pitchFamily="18" charset="2"/>
              </a:rPr>
              <a:t></a:t>
            </a:r>
            <a:r>
              <a:rPr lang="en-US" altLang="en-US">
                <a:solidFill>
                  <a:schemeClr val="accent2"/>
                </a:solidFill>
              </a:rPr>
              <a:t> 1</a:t>
            </a:r>
          </a:p>
        </p:txBody>
      </p:sp>
      <p:grpSp>
        <p:nvGrpSpPr>
          <p:cNvPr id="2765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7674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5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6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7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8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79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80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7681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7682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83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7658" name="Text Box 35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grpSp>
        <p:nvGrpSpPr>
          <p:cNvPr id="27659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7660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7668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69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0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1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2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7673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7661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2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7663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664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665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666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7667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2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3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3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2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312" grpId="0" animBg="1"/>
      <p:bldP spid="12300" grpId="0" animBg="1"/>
      <p:bldP spid="679969" grpId="0" animBg="1"/>
      <p:bldP spid="12298" grpId="0"/>
      <p:bldP spid="30727" grpId="0"/>
      <p:bldP spid="30728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13352" name="AutoShape 36"/>
          <p:cNvSpPr>
            <a:spLocks noChangeArrowheads="1"/>
          </p:cNvSpPr>
          <p:nvPr/>
        </p:nvSpPr>
        <p:spPr bwMode="auto">
          <a:xfrm>
            <a:off x="1600200" y="1524000"/>
            <a:ext cx="5334000" cy="2209800"/>
          </a:xfrm>
          <a:prstGeom prst="wedgeRoundRectCallout">
            <a:avLst>
              <a:gd name="adj1" fmla="val -60792"/>
              <a:gd name="adj2" fmla="val -27120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How about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“Every </a:t>
            </a:r>
            <a:r>
              <a:rPr lang="en-US" altLang="en-US" dirty="0" smtClean="0"/>
              <a:t>real </a:t>
            </a:r>
            <a:r>
              <a:rPr lang="en-US" altLang="en-US" dirty="0"/>
              <a:t>number has a multiplicative inverse</a:t>
            </a:r>
            <a:br>
              <a:rPr lang="en-US" altLang="en-US" dirty="0"/>
            </a:br>
            <a:r>
              <a:rPr lang="en-US" altLang="en-US" dirty="0"/>
              <a:t>except for zero”</a:t>
            </a:r>
            <a:endParaRPr lang="en-US" altLang="en-US" dirty="0">
              <a:solidFill>
                <a:schemeClr val="accent2"/>
              </a:solidFill>
            </a:endParaRPr>
          </a:p>
        </p:txBody>
      </p:sp>
      <p:grpSp>
        <p:nvGrpSpPr>
          <p:cNvPr id="28676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8696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7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8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99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0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1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702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8703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8704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705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" name="Group 82"/>
          <p:cNvGrpSpPr>
            <a:grpSpLocks/>
          </p:cNvGrpSpPr>
          <p:nvPr/>
        </p:nvGrpSpPr>
        <p:grpSpPr bwMode="auto">
          <a:xfrm>
            <a:off x="1550988" y="838200"/>
            <a:ext cx="4373562" cy="627063"/>
            <a:chOff x="1550988" y="838200"/>
            <a:chExt cx="4373562" cy="627063"/>
          </a:xfrm>
        </p:grpSpPr>
        <p:sp>
          <p:nvSpPr>
            <p:cNvPr id="28694" name="Text Box 22"/>
            <p:cNvSpPr txBox="1">
              <a:spLocks noChangeArrowheads="1"/>
            </p:cNvSpPr>
            <p:nvPr/>
          </p:nvSpPr>
          <p:spPr bwMode="auto">
            <a:xfrm>
              <a:off x="2184400" y="881063"/>
              <a:ext cx="37401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 x=a or x×y=1</a:t>
              </a:r>
            </a:p>
          </p:txBody>
        </p:sp>
        <p:sp>
          <p:nvSpPr>
            <p:cNvPr id="28695" name="Rectangle 40"/>
            <p:cNvSpPr>
              <a:spLocks noChangeArrowheads="1"/>
            </p:cNvSpPr>
            <p:nvPr/>
          </p:nvSpPr>
          <p:spPr bwMode="auto">
            <a:xfrm>
              <a:off x="1550988" y="838200"/>
              <a:ext cx="6953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a,</a:t>
              </a:r>
              <a:endParaRPr lang="en-CA" altLang="en-US"/>
            </a:p>
          </p:txBody>
        </p:sp>
      </p:grpSp>
      <p:sp>
        <p:nvSpPr>
          <p:cNvPr id="28678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grpSp>
        <p:nvGrpSpPr>
          <p:cNvPr id="28679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8680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8688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89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0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1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2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8693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8681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2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8683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684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685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686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8687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5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Reals</a:t>
            </a:r>
            <a:endParaRPr lang="en-CA" altLang="en-US" dirty="0" smtClean="0"/>
          </a:p>
        </p:txBody>
      </p:sp>
      <p:sp>
        <p:nvSpPr>
          <p:cNvPr id="18456" name="AutoShape 19"/>
          <p:cNvSpPr>
            <a:spLocks noChangeArrowheads="1"/>
          </p:cNvSpPr>
          <p:nvPr/>
        </p:nvSpPr>
        <p:spPr bwMode="auto">
          <a:xfrm>
            <a:off x="1371600" y="1600200"/>
            <a:ext cx="2667000" cy="609600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a=0</a:t>
            </a:r>
            <a:r>
              <a:rPr lang="en-US" altLang="en-US"/>
              <a:t>.</a:t>
            </a:r>
          </a:p>
        </p:txBody>
      </p:sp>
      <p:sp>
        <p:nvSpPr>
          <p:cNvPr id="18444" name="AutoShape 32"/>
          <p:cNvSpPr>
            <a:spLocks noChangeArrowheads="1"/>
          </p:cNvSpPr>
          <p:nvPr/>
        </p:nvSpPr>
        <p:spPr bwMode="auto">
          <a:xfrm>
            <a:off x="1293813" y="2438400"/>
            <a:ext cx="6402387" cy="685800"/>
          </a:xfrm>
          <a:prstGeom prst="wedgeRoundRectCallout">
            <a:avLst>
              <a:gd name="adj1" fmla="val 54907"/>
              <a:gd name="adj2" fmla="val -3050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x</a:t>
            </a:r>
            <a:r>
              <a:rPr lang="en-US" altLang="en-US"/>
              <a:t> be an arbitrary real number.</a:t>
            </a:r>
          </a:p>
        </p:txBody>
      </p:sp>
      <p:sp>
        <p:nvSpPr>
          <p:cNvPr id="679969" name="AutoShape 33"/>
          <p:cNvSpPr>
            <a:spLocks noChangeArrowheads="1"/>
          </p:cNvSpPr>
          <p:nvPr/>
        </p:nvSpPr>
        <p:spPr bwMode="auto">
          <a:xfrm>
            <a:off x="6400800" y="3962400"/>
            <a:ext cx="2743200" cy="2743200"/>
          </a:xfrm>
          <a:prstGeom prst="wedgeRoundRectCallout">
            <a:avLst>
              <a:gd name="adj1" fmla="val -63796"/>
              <a:gd name="adj2" fmla="val -4814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 can </a:t>
            </a:r>
            <a:br>
              <a:rPr lang="en-US" altLang="en-US"/>
            </a:br>
            <a:r>
              <a:rPr lang="en-US" altLang="en-US"/>
              <a:t>always win.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Hence, </a:t>
            </a:r>
            <a:br>
              <a:rPr lang="en-US" altLang="en-US"/>
            </a:br>
            <a:r>
              <a:rPr lang="en-US" altLang="en-US"/>
              <a:t>the statement </a:t>
            </a:r>
            <a:br>
              <a:rPr lang="en-US" altLang="en-US"/>
            </a:br>
            <a:r>
              <a:rPr lang="en-US" altLang="en-US"/>
              <a:t>is true.</a:t>
            </a:r>
          </a:p>
        </p:txBody>
      </p:sp>
      <p:sp>
        <p:nvSpPr>
          <p:cNvPr id="30728" name="AutoShape 41"/>
          <p:cNvSpPr>
            <a:spLocks noChangeArrowheads="1"/>
          </p:cNvSpPr>
          <p:nvPr/>
        </p:nvSpPr>
        <p:spPr bwMode="auto">
          <a:xfrm>
            <a:off x="1219200" y="4876800"/>
            <a:ext cx="5029200" cy="1752600"/>
          </a:xfrm>
          <a:prstGeom prst="wedgeRoundRectCallout">
            <a:avLst>
              <a:gd name="adj1" fmla="val -32921"/>
              <a:gd name="adj2" fmla="val -6036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x=a or x×y=1 </a:t>
            </a:r>
            <a:r>
              <a:rPr lang="en-US" altLang="en-US"/>
              <a:t>is always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If </a:t>
            </a:r>
            <a:r>
              <a:rPr lang="en-US" altLang="en-US">
                <a:solidFill>
                  <a:schemeClr val="accent2"/>
                </a:solidFill>
              </a:rPr>
              <a:t>x= 0</a:t>
            </a:r>
            <a:r>
              <a:rPr lang="en-US" altLang="en-US"/>
              <a:t>, then </a:t>
            </a:r>
            <a:r>
              <a:rPr lang="en-US" altLang="en-US">
                <a:solidFill>
                  <a:schemeClr val="accent2"/>
                </a:solidFill>
              </a:rPr>
              <a:t>x=a</a:t>
            </a:r>
            <a:r>
              <a:rPr lang="en-US" altLang="en-US"/>
              <a:t>.</a:t>
            </a:r>
            <a:br>
              <a:rPr lang="en-US" altLang="en-US"/>
            </a:br>
            <a:r>
              <a:rPr lang="en-US" altLang="en-US"/>
              <a:t>Else </a:t>
            </a:r>
            <a:r>
              <a:rPr lang="en-US" altLang="en-US">
                <a:solidFill>
                  <a:schemeClr val="accent2"/>
                </a:solidFill>
              </a:rPr>
              <a:t>x×y = x×</a:t>
            </a:r>
            <a:r>
              <a:rPr lang="en-US" altLang="en-US" baseline="30000">
                <a:solidFill>
                  <a:schemeClr val="accent2"/>
                </a:solidFill>
              </a:rPr>
              <a:t>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x</a:t>
            </a:r>
            <a:r>
              <a:rPr lang="en-US" altLang="en-US">
                <a:solidFill>
                  <a:schemeClr val="accent2"/>
                </a:solidFill>
              </a:rPr>
              <a:t> = 1</a:t>
            </a:r>
          </a:p>
        </p:txBody>
      </p:sp>
      <p:sp>
        <p:nvSpPr>
          <p:cNvPr id="29703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grpSp>
        <p:nvGrpSpPr>
          <p:cNvPr id="29704" name="Group 2"/>
          <p:cNvGrpSpPr>
            <a:grpSpLocks/>
          </p:cNvGrpSpPr>
          <p:nvPr/>
        </p:nvGrpSpPr>
        <p:grpSpPr bwMode="auto">
          <a:xfrm>
            <a:off x="1550988" y="838200"/>
            <a:ext cx="4373562" cy="627063"/>
            <a:chOff x="1550988" y="838200"/>
            <a:chExt cx="4373562" cy="627063"/>
          </a:xfrm>
        </p:grpSpPr>
        <p:sp>
          <p:nvSpPr>
            <p:cNvPr id="29732" name="Text Box 22"/>
            <p:cNvSpPr txBox="1">
              <a:spLocks noChangeArrowheads="1"/>
            </p:cNvSpPr>
            <p:nvPr/>
          </p:nvSpPr>
          <p:spPr bwMode="auto">
            <a:xfrm>
              <a:off x="2184400" y="881063"/>
              <a:ext cx="3740150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>
                  <a:solidFill>
                    <a:schemeClr val="accent2"/>
                  </a:solidFill>
                </a:rPr>
                <a:t>x, </a:t>
              </a: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y, x=a or x×y=1</a:t>
              </a:r>
            </a:p>
          </p:txBody>
        </p:sp>
        <p:sp>
          <p:nvSpPr>
            <p:cNvPr id="29733" name="Rectangle 40"/>
            <p:cNvSpPr>
              <a:spLocks noChangeArrowheads="1"/>
            </p:cNvSpPr>
            <p:nvPr/>
          </p:nvSpPr>
          <p:spPr bwMode="auto">
            <a:xfrm>
              <a:off x="1550988" y="838200"/>
              <a:ext cx="695325" cy="584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>
                  <a:solidFill>
                    <a:schemeClr val="accent2"/>
                  </a:solidFill>
                </a:rPr>
                <a:t>a,</a:t>
              </a:r>
              <a:endParaRPr lang="en-CA" altLang="en-US"/>
            </a:p>
          </p:txBody>
        </p:sp>
      </p:grpSp>
      <p:sp>
        <p:nvSpPr>
          <p:cNvPr id="42" name="AutoShape 41"/>
          <p:cNvSpPr>
            <a:spLocks noChangeArrowheads="1"/>
          </p:cNvSpPr>
          <p:nvPr/>
        </p:nvSpPr>
        <p:spPr bwMode="auto">
          <a:xfrm>
            <a:off x="1277938" y="3514725"/>
            <a:ext cx="3217862" cy="1219200"/>
          </a:xfrm>
          <a:prstGeom prst="wedgeRoundRectCallout">
            <a:avLst>
              <a:gd name="adj1" fmla="val -32921"/>
              <a:gd name="adj2" fmla="val -6036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If </a:t>
            </a:r>
            <a:r>
              <a:rPr lang="en-US" altLang="en-US">
                <a:solidFill>
                  <a:schemeClr val="accent2"/>
                </a:solidFill>
              </a:rPr>
              <a:t>x= 0</a:t>
            </a:r>
            <a:r>
              <a:rPr lang="en-US" altLang="en-US"/>
              <a:t>, let </a:t>
            </a:r>
            <a:r>
              <a:rPr lang="en-US" altLang="en-US">
                <a:solidFill>
                  <a:schemeClr val="accent2"/>
                </a:solidFill>
              </a:rPr>
              <a:t>y=5</a:t>
            </a:r>
            <a:r>
              <a:rPr lang="en-US" altLang="en-US"/>
              <a:t>.</a:t>
            </a:r>
            <a:br>
              <a:rPr lang="en-US" altLang="en-US"/>
            </a:br>
            <a:r>
              <a:rPr lang="en-US" altLang="en-US"/>
              <a:t>Else let </a:t>
            </a:r>
            <a:r>
              <a:rPr lang="en-US" altLang="en-US">
                <a:solidFill>
                  <a:schemeClr val="accent2"/>
                </a:solidFill>
              </a:rPr>
              <a:t>y=</a:t>
            </a:r>
            <a:r>
              <a:rPr lang="en-US" altLang="en-US" baseline="30000">
                <a:solidFill>
                  <a:schemeClr val="accent2"/>
                </a:solidFill>
              </a:rPr>
              <a:t> 1</a:t>
            </a:r>
            <a:r>
              <a:rPr lang="en-US" altLang="en-US">
                <a:solidFill>
                  <a:schemeClr val="accent2"/>
                </a:solidFill>
              </a:rPr>
              <a:t>/</a:t>
            </a:r>
            <a:r>
              <a:rPr lang="en-US" altLang="en-US" baseline="-25000">
                <a:solidFill>
                  <a:schemeClr val="accent2"/>
                </a:solidFill>
              </a:rPr>
              <a:t>x</a:t>
            </a:r>
            <a:r>
              <a:rPr lang="en-US" altLang="en-US"/>
              <a:t> .</a:t>
            </a:r>
            <a:endParaRPr lang="en-US" altLang="en-US">
              <a:solidFill>
                <a:schemeClr val="accent2"/>
              </a:solidFill>
            </a:endParaRPr>
          </a:p>
        </p:txBody>
      </p:sp>
      <p:grpSp>
        <p:nvGrpSpPr>
          <p:cNvPr id="29706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2971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2972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1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2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72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72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72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2972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2970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29708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09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0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1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2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3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9714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715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29716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4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4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4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4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0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799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456" grpId="0" animBg="1"/>
      <p:bldP spid="18444" grpId="0" animBg="1"/>
      <p:bldP spid="679969" grpId="0" animBg="1"/>
      <p:bldP spid="30728" grpId="0" animBg="1"/>
      <p:bldP spid="4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8297514" y="4495800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2"/>
          <p:cNvSpPr>
            <a:spLocks/>
          </p:cNvSpPr>
          <p:nvPr/>
        </p:nvSpPr>
        <p:spPr bwMode="auto">
          <a:xfrm>
            <a:off x="7467600" y="2438400"/>
            <a:ext cx="685800" cy="832644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7459266" y="3232548"/>
            <a:ext cx="694134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7467600" y="2444750"/>
            <a:ext cx="686196" cy="1593850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V="1">
            <a:off x="7467600" y="4070748"/>
            <a:ext cx="685800" cy="88225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7464027" y="49530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45"/>
          <p:cNvSpPr>
            <a:spLocks noChangeShapeType="1"/>
          </p:cNvSpPr>
          <p:nvPr/>
        </p:nvSpPr>
        <p:spPr bwMode="auto">
          <a:xfrm>
            <a:off x="7467600" y="2484835"/>
            <a:ext cx="685800" cy="1600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59"/>
          <p:cNvSpPr>
            <a:spLocks noChangeShapeType="1"/>
          </p:cNvSpPr>
          <p:nvPr/>
        </p:nvSpPr>
        <p:spPr bwMode="auto">
          <a:xfrm flipH="1" flipV="1">
            <a:off x="7467600" y="4044950"/>
            <a:ext cx="685800" cy="2579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7086600" y="1860273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8245475" y="1939683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7051816" y="2758110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8250445" y="286121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7065070" y="359631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60474" r="49066"/>
          <a:stretch/>
        </p:blipFill>
        <p:spPr bwMode="auto">
          <a:xfrm>
            <a:off x="8295998" y="3675545"/>
            <a:ext cx="235227" cy="662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7060095" y="449580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6705600" y="228600"/>
            <a:ext cx="24657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Black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wins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Playing Game</a:t>
            </a:r>
            <a:endParaRPr lang="en-CA" altLang="en-US" dirty="0" smtClean="0"/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669774" y="708630"/>
            <a:ext cx="4495800" cy="609600"/>
          </a:xfrm>
          <a:prstGeom prst="wedgeRectCallout">
            <a:avLst>
              <a:gd name="adj1" fmla="val -38416"/>
              <a:gd name="adj2" fmla="val 837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 smtClean="0"/>
              <a:t>Who wins?</a:t>
            </a:r>
            <a:endParaRPr lang="en-US" altLang="en-US" dirty="0"/>
          </a:p>
        </p:txBody>
      </p:sp>
      <p:sp>
        <p:nvSpPr>
          <p:cNvPr id="50" name="Freeform 14"/>
          <p:cNvSpPr>
            <a:spLocks/>
          </p:cNvSpPr>
          <p:nvPr/>
        </p:nvSpPr>
        <p:spPr bwMode="auto">
          <a:xfrm flipH="1" flipV="1">
            <a:off x="7464027" y="3264695"/>
            <a:ext cx="689768" cy="771524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AutoShape 19"/>
          <p:cNvSpPr>
            <a:spLocks noChangeArrowheads="1"/>
          </p:cNvSpPr>
          <p:nvPr/>
        </p:nvSpPr>
        <p:spPr bwMode="auto">
          <a:xfrm>
            <a:off x="2743200" y="1600199"/>
            <a:ext cx="990600" cy="1143001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sp>
        <p:nvSpPr>
          <p:cNvPr id="53" name="AutoShape 32"/>
          <p:cNvSpPr>
            <a:spLocks noChangeArrowheads="1"/>
          </p:cNvSpPr>
          <p:nvPr/>
        </p:nvSpPr>
        <p:spPr bwMode="auto">
          <a:xfrm>
            <a:off x="4343400" y="1600200"/>
            <a:ext cx="1066800" cy="1157910"/>
          </a:xfrm>
          <a:prstGeom prst="wedgeRoundRectCallout">
            <a:avLst>
              <a:gd name="adj1" fmla="val 72143"/>
              <a:gd name="adj2" fmla="val -1076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4" name="Group 26"/>
          <p:cNvGrpSpPr>
            <a:grpSpLocks/>
          </p:cNvGrpSpPr>
          <p:nvPr/>
        </p:nvGrpSpPr>
        <p:grpSpPr bwMode="auto">
          <a:xfrm flipH="1">
            <a:off x="1524000" y="1524000"/>
            <a:ext cx="947738" cy="1828800"/>
            <a:chOff x="2308" y="1513"/>
            <a:chExt cx="1162" cy="2570"/>
          </a:xfrm>
        </p:grpSpPr>
        <p:grpSp>
          <p:nvGrpSpPr>
            <p:cNvPr id="5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9" name="Group 47"/>
          <p:cNvGrpSpPr>
            <a:grpSpLocks/>
          </p:cNvGrpSpPr>
          <p:nvPr/>
        </p:nvGrpSpPr>
        <p:grpSpPr bwMode="auto">
          <a:xfrm flipH="1">
            <a:off x="5791200" y="1219200"/>
            <a:ext cx="912812" cy="1905000"/>
            <a:chOff x="2593" y="768"/>
            <a:chExt cx="849" cy="1475"/>
          </a:xfrm>
        </p:grpSpPr>
        <p:sp>
          <p:nvSpPr>
            <p:cNvPr id="7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pic>
        <p:nvPicPr>
          <p:cNvPr id="80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3048000" y="1717966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2" name="Freeform 14"/>
          <p:cNvSpPr>
            <a:spLocks/>
          </p:cNvSpPr>
          <p:nvPr/>
        </p:nvSpPr>
        <p:spPr bwMode="auto">
          <a:xfrm>
            <a:off x="7467600" y="2473324"/>
            <a:ext cx="685800" cy="796925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4724400" y="1752600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4" name="AutoShape 32"/>
          <p:cNvSpPr>
            <a:spLocks noChangeArrowheads="1"/>
          </p:cNvSpPr>
          <p:nvPr/>
        </p:nvSpPr>
        <p:spPr bwMode="auto">
          <a:xfrm>
            <a:off x="3505200" y="2875557"/>
            <a:ext cx="2095500" cy="629643"/>
          </a:xfrm>
          <a:prstGeom prst="wedgeRoundRectCallout">
            <a:avLst>
              <a:gd name="adj1" fmla="val 54907"/>
              <a:gd name="adj2" fmla="val -3050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Black wins</a:t>
            </a:r>
            <a:endParaRPr lang="en-US" altLang="en-US" dirty="0"/>
          </a:p>
        </p:txBody>
      </p:sp>
      <p:sp>
        <p:nvSpPr>
          <p:cNvPr id="85" name="Line 16"/>
          <p:cNvSpPr>
            <a:spLocks noChangeShapeType="1"/>
          </p:cNvSpPr>
          <p:nvPr/>
        </p:nvSpPr>
        <p:spPr bwMode="auto">
          <a:xfrm>
            <a:off x="7467600" y="24384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85988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9" grpId="0" animBg="1"/>
      <p:bldP spid="52" grpId="0" animBg="1"/>
      <p:bldP spid="53" grpId="0" animBg="1"/>
      <p:bldP spid="84" grpId="0" animBg="1"/>
      <p:bldP spid="85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8297514" y="4495800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2"/>
          <p:cNvSpPr>
            <a:spLocks/>
          </p:cNvSpPr>
          <p:nvPr/>
        </p:nvSpPr>
        <p:spPr bwMode="auto">
          <a:xfrm>
            <a:off x="7467600" y="2438400"/>
            <a:ext cx="685800" cy="832644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7459266" y="3232548"/>
            <a:ext cx="694134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7467600" y="2444750"/>
            <a:ext cx="686196" cy="1593850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V="1">
            <a:off x="7467600" y="4070748"/>
            <a:ext cx="685800" cy="88225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7464027" y="49530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45"/>
          <p:cNvSpPr>
            <a:spLocks noChangeShapeType="1"/>
          </p:cNvSpPr>
          <p:nvPr/>
        </p:nvSpPr>
        <p:spPr bwMode="auto">
          <a:xfrm>
            <a:off x="7467600" y="2484835"/>
            <a:ext cx="685800" cy="1600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59"/>
          <p:cNvSpPr>
            <a:spLocks noChangeShapeType="1"/>
          </p:cNvSpPr>
          <p:nvPr/>
        </p:nvSpPr>
        <p:spPr bwMode="auto">
          <a:xfrm flipH="1" flipV="1">
            <a:off x="7467600" y="4044950"/>
            <a:ext cx="685800" cy="2579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7086600" y="1860273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8245475" y="1939683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7051816" y="2758110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8250445" y="286121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7065070" y="359631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60474" r="49066"/>
          <a:stretch/>
        </p:blipFill>
        <p:spPr bwMode="auto">
          <a:xfrm>
            <a:off x="8295998" y="3675545"/>
            <a:ext cx="235227" cy="66260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7060095" y="449580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6705600" y="228600"/>
            <a:ext cx="24657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Black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wins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Playing Game</a:t>
            </a:r>
            <a:endParaRPr lang="en-CA" altLang="en-US" dirty="0" smtClean="0"/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669774" y="708630"/>
            <a:ext cx="4495800" cy="609600"/>
          </a:xfrm>
          <a:prstGeom prst="wedgeRectCallout">
            <a:avLst>
              <a:gd name="adj1" fmla="val -38416"/>
              <a:gd name="adj2" fmla="val 837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 smtClean="0"/>
              <a:t>Who wins?</a:t>
            </a:r>
            <a:endParaRPr lang="en-US" altLang="en-US" dirty="0"/>
          </a:p>
        </p:txBody>
      </p:sp>
      <p:sp>
        <p:nvSpPr>
          <p:cNvPr id="50" name="Freeform 14"/>
          <p:cNvSpPr>
            <a:spLocks/>
          </p:cNvSpPr>
          <p:nvPr/>
        </p:nvSpPr>
        <p:spPr bwMode="auto">
          <a:xfrm flipH="1" flipV="1">
            <a:off x="7464027" y="3264695"/>
            <a:ext cx="689768" cy="771524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AutoShape 19"/>
          <p:cNvSpPr>
            <a:spLocks noChangeArrowheads="1"/>
          </p:cNvSpPr>
          <p:nvPr/>
        </p:nvSpPr>
        <p:spPr bwMode="auto">
          <a:xfrm>
            <a:off x="2743200" y="1600199"/>
            <a:ext cx="990600" cy="1143001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sp>
        <p:nvSpPr>
          <p:cNvPr id="53" name="AutoShape 32"/>
          <p:cNvSpPr>
            <a:spLocks noChangeArrowheads="1"/>
          </p:cNvSpPr>
          <p:nvPr/>
        </p:nvSpPr>
        <p:spPr bwMode="auto">
          <a:xfrm>
            <a:off x="4343400" y="1600200"/>
            <a:ext cx="1066800" cy="1157910"/>
          </a:xfrm>
          <a:prstGeom prst="wedgeRoundRectCallout">
            <a:avLst>
              <a:gd name="adj1" fmla="val 72143"/>
              <a:gd name="adj2" fmla="val -1076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4" name="Group 26"/>
          <p:cNvGrpSpPr>
            <a:grpSpLocks/>
          </p:cNvGrpSpPr>
          <p:nvPr/>
        </p:nvGrpSpPr>
        <p:grpSpPr bwMode="auto">
          <a:xfrm flipH="1">
            <a:off x="1524000" y="1524000"/>
            <a:ext cx="947738" cy="1828800"/>
            <a:chOff x="2308" y="1513"/>
            <a:chExt cx="1162" cy="2570"/>
          </a:xfrm>
        </p:grpSpPr>
        <p:grpSp>
          <p:nvGrpSpPr>
            <p:cNvPr id="5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9" name="Group 47"/>
          <p:cNvGrpSpPr>
            <a:grpSpLocks/>
          </p:cNvGrpSpPr>
          <p:nvPr/>
        </p:nvGrpSpPr>
        <p:grpSpPr bwMode="auto">
          <a:xfrm flipH="1">
            <a:off x="5791200" y="1219200"/>
            <a:ext cx="912812" cy="1905000"/>
            <a:chOff x="2593" y="768"/>
            <a:chExt cx="849" cy="1475"/>
          </a:xfrm>
        </p:grpSpPr>
        <p:sp>
          <p:nvSpPr>
            <p:cNvPr id="7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Freeform 14"/>
          <p:cNvSpPr>
            <a:spLocks/>
          </p:cNvSpPr>
          <p:nvPr/>
        </p:nvSpPr>
        <p:spPr bwMode="auto">
          <a:xfrm>
            <a:off x="7467600" y="2473324"/>
            <a:ext cx="685800" cy="796925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AutoShape 32"/>
          <p:cNvSpPr>
            <a:spLocks noChangeArrowheads="1"/>
          </p:cNvSpPr>
          <p:nvPr/>
        </p:nvSpPr>
        <p:spPr bwMode="auto">
          <a:xfrm>
            <a:off x="3505200" y="2875557"/>
            <a:ext cx="2095500" cy="629643"/>
          </a:xfrm>
          <a:prstGeom prst="wedgeRoundRectCallout">
            <a:avLst>
              <a:gd name="adj1" fmla="val 54907"/>
              <a:gd name="adj2" fmla="val -3050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Black wins</a:t>
            </a:r>
            <a:endParaRPr lang="en-US" altLang="en-US" dirty="0"/>
          </a:p>
        </p:txBody>
      </p:sp>
      <p:pic>
        <p:nvPicPr>
          <p:cNvPr id="81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3048000" y="1772702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4713633" y="1810318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6" name="Line 16"/>
          <p:cNvSpPr>
            <a:spLocks noChangeShapeType="1"/>
          </p:cNvSpPr>
          <p:nvPr/>
        </p:nvSpPr>
        <p:spPr bwMode="auto">
          <a:xfrm>
            <a:off x="7467600" y="32766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6194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84" grpId="0" animBg="1"/>
      <p:bldP spid="86" grpId="0" animBg="1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8297514" y="4495800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2"/>
          <p:cNvSpPr>
            <a:spLocks/>
          </p:cNvSpPr>
          <p:nvPr/>
        </p:nvSpPr>
        <p:spPr bwMode="auto">
          <a:xfrm>
            <a:off x="7467600" y="2438400"/>
            <a:ext cx="685800" cy="832644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7459266" y="3232548"/>
            <a:ext cx="694134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7467600" y="2444750"/>
            <a:ext cx="686196" cy="1593850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V="1">
            <a:off x="7467600" y="4070748"/>
            <a:ext cx="685800" cy="88225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7464027" y="49530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45"/>
          <p:cNvSpPr>
            <a:spLocks noChangeShapeType="1"/>
          </p:cNvSpPr>
          <p:nvPr/>
        </p:nvSpPr>
        <p:spPr bwMode="auto">
          <a:xfrm>
            <a:off x="7467600" y="2484835"/>
            <a:ext cx="685800" cy="1600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59"/>
          <p:cNvSpPr>
            <a:spLocks noChangeShapeType="1"/>
          </p:cNvSpPr>
          <p:nvPr/>
        </p:nvSpPr>
        <p:spPr bwMode="auto">
          <a:xfrm flipH="1" flipV="1">
            <a:off x="7467600" y="4044950"/>
            <a:ext cx="685800" cy="2579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7086600" y="1860273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8245475" y="1939683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7051816" y="2758110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8250445" y="286121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7065070" y="359631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60474" r="49066"/>
          <a:stretch/>
        </p:blipFill>
        <p:spPr bwMode="auto">
          <a:xfrm>
            <a:off x="8295998" y="3675545"/>
            <a:ext cx="235227" cy="66260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7060095" y="449580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6705600" y="228600"/>
            <a:ext cx="24657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Black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wins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Playing Game</a:t>
            </a:r>
            <a:endParaRPr lang="en-CA" altLang="en-US" dirty="0" smtClean="0"/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669774" y="708630"/>
            <a:ext cx="4495800" cy="609600"/>
          </a:xfrm>
          <a:prstGeom prst="wedgeRectCallout">
            <a:avLst>
              <a:gd name="adj1" fmla="val -38416"/>
              <a:gd name="adj2" fmla="val 837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 smtClean="0"/>
              <a:t>Who wins?</a:t>
            </a:r>
            <a:endParaRPr lang="en-US" altLang="en-US" dirty="0"/>
          </a:p>
        </p:txBody>
      </p:sp>
      <p:sp>
        <p:nvSpPr>
          <p:cNvPr id="50" name="Freeform 14"/>
          <p:cNvSpPr>
            <a:spLocks/>
          </p:cNvSpPr>
          <p:nvPr/>
        </p:nvSpPr>
        <p:spPr bwMode="auto">
          <a:xfrm flipH="1" flipV="1">
            <a:off x="7464027" y="3264695"/>
            <a:ext cx="689768" cy="771524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AutoShape 19"/>
          <p:cNvSpPr>
            <a:spLocks noChangeArrowheads="1"/>
          </p:cNvSpPr>
          <p:nvPr/>
        </p:nvSpPr>
        <p:spPr bwMode="auto">
          <a:xfrm>
            <a:off x="2743200" y="1600199"/>
            <a:ext cx="990600" cy="1143001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sp>
        <p:nvSpPr>
          <p:cNvPr id="53" name="AutoShape 32"/>
          <p:cNvSpPr>
            <a:spLocks noChangeArrowheads="1"/>
          </p:cNvSpPr>
          <p:nvPr/>
        </p:nvSpPr>
        <p:spPr bwMode="auto">
          <a:xfrm>
            <a:off x="4343400" y="1600200"/>
            <a:ext cx="1066800" cy="1157910"/>
          </a:xfrm>
          <a:prstGeom prst="wedgeRoundRectCallout">
            <a:avLst>
              <a:gd name="adj1" fmla="val 72143"/>
              <a:gd name="adj2" fmla="val -1076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4" name="Group 26"/>
          <p:cNvGrpSpPr>
            <a:grpSpLocks/>
          </p:cNvGrpSpPr>
          <p:nvPr/>
        </p:nvGrpSpPr>
        <p:grpSpPr bwMode="auto">
          <a:xfrm flipH="1">
            <a:off x="1524000" y="1524000"/>
            <a:ext cx="947738" cy="1828800"/>
            <a:chOff x="2308" y="1513"/>
            <a:chExt cx="1162" cy="2570"/>
          </a:xfrm>
        </p:grpSpPr>
        <p:grpSp>
          <p:nvGrpSpPr>
            <p:cNvPr id="5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9" name="Group 47"/>
          <p:cNvGrpSpPr>
            <a:grpSpLocks/>
          </p:cNvGrpSpPr>
          <p:nvPr/>
        </p:nvGrpSpPr>
        <p:grpSpPr bwMode="auto">
          <a:xfrm flipH="1">
            <a:off x="5791200" y="1219200"/>
            <a:ext cx="912812" cy="1905000"/>
            <a:chOff x="2593" y="768"/>
            <a:chExt cx="849" cy="1475"/>
          </a:xfrm>
        </p:grpSpPr>
        <p:sp>
          <p:nvSpPr>
            <p:cNvPr id="7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Freeform 14"/>
          <p:cNvSpPr>
            <a:spLocks/>
          </p:cNvSpPr>
          <p:nvPr/>
        </p:nvSpPr>
        <p:spPr bwMode="auto">
          <a:xfrm>
            <a:off x="7467600" y="2473324"/>
            <a:ext cx="685800" cy="796925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AutoShape 32"/>
          <p:cNvSpPr>
            <a:spLocks noChangeArrowheads="1"/>
          </p:cNvSpPr>
          <p:nvPr/>
        </p:nvSpPr>
        <p:spPr bwMode="auto">
          <a:xfrm>
            <a:off x="3505200" y="2875557"/>
            <a:ext cx="2095500" cy="629643"/>
          </a:xfrm>
          <a:prstGeom prst="wedgeRoundRectCallout">
            <a:avLst>
              <a:gd name="adj1" fmla="val 54907"/>
              <a:gd name="adj2" fmla="val -3050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Black wins</a:t>
            </a:r>
            <a:endParaRPr lang="en-US" altLang="en-US" dirty="0"/>
          </a:p>
        </p:txBody>
      </p:sp>
      <p:sp>
        <p:nvSpPr>
          <p:cNvPr id="86" name="Line 16"/>
          <p:cNvSpPr>
            <a:spLocks noChangeShapeType="1"/>
          </p:cNvSpPr>
          <p:nvPr/>
        </p:nvSpPr>
        <p:spPr bwMode="auto">
          <a:xfrm>
            <a:off x="7469503" y="4044950"/>
            <a:ext cx="607697" cy="908050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0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4735167" y="1925971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3117250" y="175260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232168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84" grpId="0" animBg="1"/>
      <p:bldP spid="8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5142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3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4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5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6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7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48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5149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5150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51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00" name="AutoShape 19"/>
          <p:cNvSpPr>
            <a:spLocks noChangeArrowheads="1"/>
          </p:cNvSpPr>
          <p:nvPr/>
        </p:nvSpPr>
        <p:spPr bwMode="auto">
          <a:xfrm>
            <a:off x="1219200" y="762000"/>
            <a:ext cx="5943600" cy="1846263"/>
          </a:xfrm>
          <a:prstGeom prst="wedgeRoundRectCallout">
            <a:avLst>
              <a:gd name="adj1" fmla="val -54532"/>
              <a:gd name="adj2" fmla="val -3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first order logic we can state</a:t>
            </a:r>
            <a:br>
              <a:rPr lang="en-US" altLang="en-US"/>
            </a:br>
            <a:r>
              <a:rPr lang="en-US" altLang="en-US"/>
              <a:t>that I win the game: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x,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y,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y&gt;x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02" name="AutoShape 37"/>
          <p:cNvSpPr>
            <a:spLocks noChangeArrowheads="1"/>
          </p:cNvSpPr>
          <p:nvPr/>
        </p:nvSpPr>
        <p:spPr bwMode="auto">
          <a:xfrm>
            <a:off x="1219200" y="2819400"/>
            <a:ext cx="5943600" cy="2362200"/>
          </a:xfrm>
          <a:prstGeom prst="wedgeRoundRectCallout">
            <a:avLst>
              <a:gd name="adj1" fmla="val -47773"/>
              <a:gd name="adj2" fmla="val -5493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proof</a:t>
            </a:r>
            <a:r>
              <a:rPr lang="en-US" altLang="en-US" smtClean="0"/>
              <a:t>:</a:t>
            </a:r>
            <a:endParaRPr lang="en-US" altLang="en-US"/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Let </a:t>
            </a:r>
            <a:r>
              <a:rPr lang="en-US" altLang="en-US" dirty="0">
                <a:solidFill>
                  <a:schemeClr val="accent2"/>
                </a:solidFill>
              </a:rPr>
              <a:t>x</a:t>
            </a:r>
            <a:r>
              <a:rPr lang="en-US" altLang="en-US" dirty="0"/>
              <a:t> be an arbitrary integer.</a:t>
            </a:r>
            <a:br>
              <a:rPr lang="en-US" altLang="en-US" dirty="0"/>
            </a:br>
            <a:r>
              <a:rPr lang="en-US" altLang="en-US" dirty="0"/>
              <a:t>Let </a:t>
            </a:r>
            <a:r>
              <a:rPr lang="en-US" altLang="en-US" dirty="0">
                <a:solidFill>
                  <a:schemeClr val="accent2"/>
                </a:solidFill>
              </a:rPr>
              <a:t>y = x+1</a:t>
            </a:r>
            <a:br>
              <a:rPr lang="en-US" altLang="en-US" dirty="0">
                <a:solidFill>
                  <a:schemeClr val="accent2"/>
                </a:solidFill>
              </a:rPr>
            </a:br>
            <a:r>
              <a:rPr lang="en-US" altLang="en-US" dirty="0"/>
              <a:t>Note </a:t>
            </a:r>
            <a:r>
              <a:rPr lang="en-US" altLang="en-US" dirty="0">
                <a:solidFill>
                  <a:schemeClr val="accent2"/>
                </a:solidFill>
              </a:rPr>
              <a:t>y = x+1 &gt;x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125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5128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5136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7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8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39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0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141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129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0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31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32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33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34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135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sp>
        <p:nvSpPr>
          <p:cNvPr id="512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31" name="AutoShape 35"/>
          <p:cNvSpPr>
            <a:spLocks noChangeArrowheads="1"/>
          </p:cNvSpPr>
          <p:nvPr/>
        </p:nvSpPr>
        <p:spPr bwMode="auto">
          <a:xfrm>
            <a:off x="1336675" y="5410200"/>
            <a:ext cx="6511925" cy="1295400"/>
          </a:xfrm>
          <a:prstGeom prst="wedgeRoundRectCallout">
            <a:avLst>
              <a:gd name="adj1" fmla="val 48444"/>
              <a:gd name="adj2" fmla="val -6325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Good game.</a:t>
            </a:r>
            <a:br>
              <a:rPr lang="en-US" altLang="en-US"/>
            </a:br>
            <a:r>
              <a:rPr lang="en-US" altLang="en-US"/>
              <a:t>Let me try again. I will win this time!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" grpId="0" animBg="1"/>
      <p:bldP spid="102" grpId="0" animBg="1"/>
      <p:bldP spid="31" grpId="0" animBg="1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8297514" y="4495800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2"/>
          <p:cNvSpPr>
            <a:spLocks/>
          </p:cNvSpPr>
          <p:nvPr/>
        </p:nvSpPr>
        <p:spPr bwMode="auto">
          <a:xfrm>
            <a:off x="7467600" y="2438400"/>
            <a:ext cx="685800" cy="832644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7459266" y="3232548"/>
            <a:ext cx="694134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7467600" y="2444750"/>
            <a:ext cx="686196" cy="1593850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V="1">
            <a:off x="7467600" y="4070748"/>
            <a:ext cx="685800" cy="88225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7464027" y="49530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45"/>
          <p:cNvSpPr>
            <a:spLocks noChangeShapeType="1"/>
          </p:cNvSpPr>
          <p:nvPr/>
        </p:nvSpPr>
        <p:spPr bwMode="auto">
          <a:xfrm>
            <a:off x="7467600" y="2484835"/>
            <a:ext cx="685800" cy="1600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59"/>
          <p:cNvSpPr>
            <a:spLocks noChangeShapeType="1"/>
          </p:cNvSpPr>
          <p:nvPr/>
        </p:nvSpPr>
        <p:spPr bwMode="auto">
          <a:xfrm flipH="1" flipV="1">
            <a:off x="7467600" y="4044950"/>
            <a:ext cx="685800" cy="2579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7086600" y="1860273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8245475" y="1939683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7051816" y="2758110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8250445" y="286121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7065070" y="359631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60474" r="49066"/>
          <a:stretch/>
        </p:blipFill>
        <p:spPr bwMode="auto">
          <a:xfrm>
            <a:off x="8295998" y="3675545"/>
            <a:ext cx="235227" cy="66260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7060095" y="449580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6705600" y="228600"/>
            <a:ext cx="24657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Black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wins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Playing Game</a:t>
            </a:r>
            <a:endParaRPr lang="en-CA" altLang="en-US" dirty="0" smtClean="0"/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669774" y="708630"/>
            <a:ext cx="4495800" cy="609600"/>
          </a:xfrm>
          <a:prstGeom prst="wedgeRectCallout">
            <a:avLst>
              <a:gd name="adj1" fmla="val -38416"/>
              <a:gd name="adj2" fmla="val 837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 smtClean="0"/>
              <a:t>Who wins?</a:t>
            </a:r>
            <a:endParaRPr lang="en-US" altLang="en-US" dirty="0"/>
          </a:p>
        </p:txBody>
      </p:sp>
      <p:sp>
        <p:nvSpPr>
          <p:cNvPr id="50" name="Freeform 14"/>
          <p:cNvSpPr>
            <a:spLocks/>
          </p:cNvSpPr>
          <p:nvPr/>
        </p:nvSpPr>
        <p:spPr bwMode="auto">
          <a:xfrm flipH="1" flipV="1">
            <a:off x="7464027" y="3264695"/>
            <a:ext cx="689768" cy="771524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AutoShape 19"/>
          <p:cNvSpPr>
            <a:spLocks noChangeArrowheads="1"/>
          </p:cNvSpPr>
          <p:nvPr/>
        </p:nvSpPr>
        <p:spPr bwMode="auto">
          <a:xfrm>
            <a:off x="2743200" y="1600199"/>
            <a:ext cx="990600" cy="1143001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sp>
        <p:nvSpPr>
          <p:cNvPr id="53" name="AutoShape 32"/>
          <p:cNvSpPr>
            <a:spLocks noChangeArrowheads="1"/>
          </p:cNvSpPr>
          <p:nvPr/>
        </p:nvSpPr>
        <p:spPr bwMode="auto">
          <a:xfrm>
            <a:off x="4343400" y="1600200"/>
            <a:ext cx="1066800" cy="1157910"/>
          </a:xfrm>
          <a:prstGeom prst="wedgeRoundRectCallout">
            <a:avLst>
              <a:gd name="adj1" fmla="val 72143"/>
              <a:gd name="adj2" fmla="val -1076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4" name="Group 26"/>
          <p:cNvGrpSpPr>
            <a:grpSpLocks/>
          </p:cNvGrpSpPr>
          <p:nvPr/>
        </p:nvGrpSpPr>
        <p:grpSpPr bwMode="auto">
          <a:xfrm flipH="1">
            <a:off x="1524000" y="1524000"/>
            <a:ext cx="947738" cy="1828800"/>
            <a:chOff x="2308" y="1513"/>
            <a:chExt cx="1162" cy="2570"/>
          </a:xfrm>
        </p:grpSpPr>
        <p:grpSp>
          <p:nvGrpSpPr>
            <p:cNvPr id="5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9" name="Group 47"/>
          <p:cNvGrpSpPr>
            <a:grpSpLocks/>
          </p:cNvGrpSpPr>
          <p:nvPr/>
        </p:nvGrpSpPr>
        <p:grpSpPr bwMode="auto">
          <a:xfrm flipH="1">
            <a:off x="5791200" y="1219200"/>
            <a:ext cx="912812" cy="1905000"/>
            <a:chOff x="2593" y="768"/>
            <a:chExt cx="849" cy="1475"/>
          </a:xfrm>
        </p:grpSpPr>
        <p:sp>
          <p:nvSpPr>
            <p:cNvPr id="7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Freeform 14"/>
          <p:cNvSpPr>
            <a:spLocks/>
          </p:cNvSpPr>
          <p:nvPr/>
        </p:nvSpPr>
        <p:spPr bwMode="auto">
          <a:xfrm>
            <a:off x="7467600" y="2473324"/>
            <a:ext cx="685800" cy="796925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AutoShape 32"/>
          <p:cNvSpPr>
            <a:spLocks noChangeArrowheads="1"/>
          </p:cNvSpPr>
          <p:nvPr/>
        </p:nvSpPr>
        <p:spPr bwMode="auto">
          <a:xfrm>
            <a:off x="3505200" y="2875557"/>
            <a:ext cx="2095500" cy="629643"/>
          </a:xfrm>
          <a:prstGeom prst="wedgeRoundRectCallout">
            <a:avLst>
              <a:gd name="adj1" fmla="val 54907"/>
              <a:gd name="adj2" fmla="val -3050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Black wins</a:t>
            </a:r>
            <a:endParaRPr lang="en-US" altLang="en-US" dirty="0"/>
          </a:p>
        </p:txBody>
      </p:sp>
      <p:pic>
        <p:nvPicPr>
          <p:cNvPr id="81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4695550" y="182880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3088584" y="190427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0" name="Text Box 22"/>
          <p:cNvSpPr txBox="1">
            <a:spLocks noChangeArrowheads="1"/>
          </p:cNvSpPr>
          <p:nvPr/>
        </p:nvSpPr>
        <p:spPr bwMode="auto">
          <a:xfrm>
            <a:off x="1672150" y="5410200"/>
            <a:ext cx="6278642" cy="584775"/>
          </a:xfrm>
          <a:prstGeom prst="rect">
            <a:avLst/>
          </a:prstGeom>
          <a:solidFill>
            <a:srgbClr val="FF00FF"/>
          </a:solidFill>
          <a:ln>
            <a:noFill/>
          </a:ln>
          <a:extLst/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Symbol" pitchFamily="18" charset="2"/>
              </a:rPr>
              <a:t>"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r>
              <a:rPr lang="en-US" altLang="en-US" dirty="0" smtClean="0"/>
              <a:t>, </a:t>
            </a:r>
            <a:r>
              <a:rPr lang="en-US" altLang="en-US" dirty="0" smtClean="0">
                <a:solidFill>
                  <a:schemeClr val="bg1"/>
                </a:solidFill>
                <a:latin typeface="Symbol" pitchFamily="18" charset="2"/>
              </a:rPr>
              <a:t>$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 smtClean="0">
                <a:solidFill>
                  <a:schemeClr val="bg1"/>
                </a:solidFill>
              </a:rPr>
              <a:t>,  Black-Wins(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r>
              <a:rPr lang="en-US" altLang="en-US" dirty="0" smtClean="0"/>
              <a:t>,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 smtClean="0">
                <a:solidFill>
                  <a:schemeClr val="bg1"/>
                </a:solidFill>
              </a:rPr>
              <a:t>)</a:t>
            </a:r>
            <a:endParaRPr lang="en-US" altLang="en-US" dirty="0">
              <a:solidFill>
                <a:schemeClr val="bg1"/>
              </a:solidFill>
            </a:endParaRPr>
          </a:p>
        </p:txBody>
      </p:sp>
      <p:sp>
        <p:nvSpPr>
          <p:cNvPr id="96" name="Text Box 22"/>
          <p:cNvSpPr txBox="1">
            <a:spLocks noChangeArrowheads="1"/>
          </p:cNvSpPr>
          <p:nvPr/>
        </p:nvSpPr>
        <p:spPr bwMode="auto">
          <a:xfrm>
            <a:off x="2819400" y="1320225"/>
            <a:ext cx="8835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endParaRPr lang="en-US" altLang="en-US" dirty="0"/>
          </a:p>
        </p:txBody>
      </p:sp>
      <p:sp>
        <p:nvSpPr>
          <p:cNvPr id="97" name="Text Box 22"/>
          <p:cNvSpPr txBox="1">
            <a:spLocks noChangeArrowheads="1"/>
          </p:cNvSpPr>
          <p:nvPr/>
        </p:nvSpPr>
        <p:spPr bwMode="auto">
          <a:xfrm>
            <a:off x="4419600" y="1264920"/>
            <a:ext cx="8226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solidFill>
                  <a:srgbClr val="FF0000"/>
                </a:solidFill>
              </a:rPr>
              <a:t>M</a:t>
            </a:r>
            <a:r>
              <a:rPr lang="en-US" altLang="en-US" baseline="-25000" dirty="0" smtClean="0">
                <a:solidFill>
                  <a:srgbClr val="FF0000"/>
                </a:solidFill>
              </a:rPr>
              <a:t>1</a:t>
            </a:r>
            <a:r>
              <a:rPr lang="en-US" altLang="en-US" baseline="30000" dirty="0">
                <a:solidFill>
                  <a:srgbClr val="FF0000"/>
                </a:solidFill>
              </a:rPr>
              <a:t>b</a:t>
            </a:r>
            <a:endParaRPr lang="en-US" altLang="en-US" dirty="0">
              <a:solidFill>
                <a:srgbClr val="FF0000"/>
              </a:solidFill>
            </a:endParaRPr>
          </a:p>
        </p:txBody>
      </p:sp>
      <p:sp>
        <p:nvSpPr>
          <p:cNvPr id="98" name="AutoShape 8"/>
          <p:cNvSpPr>
            <a:spLocks noChangeArrowheads="1"/>
          </p:cNvSpPr>
          <p:nvPr/>
        </p:nvSpPr>
        <p:spPr bwMode="auto">
          <a:xfrm>
            <a:off x="1877693" y="3841199"/>
            <a:ext cx="3657600" cy="1219201"/>
          </a:xfrm>
          <a:prstGeom prst="wedgeRectCallout">
            <a:avLst>
              <a:gd name="adj1" fmla="val -66888"/>
              <a:gd name="adj2" fmla="val 41542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Black has a </a:t>
            </a:r>
            <a:br>
              <a:rPr lang="en-US" altLang="en-US" dirty="0"/>
            </a:br>
            <a:r>
              <a:rPr lang="en-US" altLang="en-US" dirty="0"/>
              <a:t>winning strategy</a:t>
            </a:r>
          </a:p>
        </p:txBody>
      </p:sp>
      <p:sp>
        <p:nvSpPr>
          <p:cNvPr id="101" name="Line 16"/>
          <p:cNvSpPr>
            <a:spLocks noChangeShapeType="1"/>
          </p:cNvSpPr>
          <p:nvPr/>
        </p:nvSpPr>
        <p:spPr bwMode="auto">
          <a:xfrm flipV="1">
            <a:off x="7467601" y="3255310"/>
            <a:ext cx="686196" cy="1697689"/>
          </a:xfrm>
          <a:prstGeom prst="line">
            <a:avLst/>
          </a:prstGeom>
          <a:noFill/>
          <a:ln w="38100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312826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53" grpId="0" animBg="1"/>
      <p:bldP spid="84" grpId="0" animBg="1"/>
      <p:bldP spid="90" grpId="0" animBg="1"/>
      <p:bldP spid="96" grpId="0"/>
      <p:bldP spid="97" grpId="0"/>
      <p:bldP spid="98" grpId="0" animBg="1"/>
      <p:bldP spid="10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830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64579" r="30855"/>
          <a:stretch/>
        </p:blipFill>
        <p:spPr bwMode="auto">
          <a:xfrm>
            <a:off x="8297514" y="4495800"/>
            <a:ext cx="283266" cy="5937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" name="Freeform 12"/>
          <p:cNvSpPr>
            <a:spLocks/>
          </p:cNvSpPr>
          <p:nvPr/>
        </p:nvSpPr>
        <p:spPr bwMode="auto">
          <a:xfrm>
            <a:off x="7467600" y="2438400"/>
            <a:ext cx="685800" cy="832644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9" name="Line 13"/>
          <p:cNvSpPr>
            <a:spLocks noChangeShapeType="1"/>
          </p:cNvSpPr>
          <p:nvPr/>
        </p:nvSpPr>
        <p:spPr bwMode="auto">
          <a:xfrm>
            <a:off x="7459266" y="3232548"/>
            <a:ext cx="694134" cy="838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0" name="Freeform 14"/>
          <p:cNvSpPr>
            <a:spLocks/>
          </p:cNvSpPr>
          <p:nvPr/>
        </p:nvSpPr>
        <p:spPr bwMode="auto">
          <a:xfrm>
            <a:off x="7467600" y="2444750"/>
            <a:ext cx="686196" cy="1593850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1" name="Line 15"/>
          <p:cNvSpPr>
            <a:spLocks noChangeShapeType="1"/>
          </p:cNvSpPr>
          <p:nvPr/>
        </p:nvSpPr>
        <p:spPr bwMode="auto">
          <a:xfrm flipV="1">
            <a:off x="7467600" y="4070748"/>
            <a:ext cx="685800" cy="88225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2" name="Line 16"/>
          <p:cNvSpPr>
            <a:spLocks noChangeShapeType="1"/>
          </p:cNvSpPr>
          <p:nvPr/>
        </p:nvSpPr>
        <p:spPr bwMode="auto">
          <a:xfrm>
            <a:off x="7464027" y="4953000"/>
            <a:ext cx="689373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" name="Line 45"/>
          <p:cNvSpPr>
            <a:spLocks noChangeShapeType="1"/>
          </p:cNvSpPr>
          <p:nvPr/>
        </p:nvSpPr>
        <p:spPr bwMode="auto">
          <a:xfrm>
            <a:off x="7467600" y="2484835"/>
            <a:ext cx="685800" cy="160020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" name="Line 59"/>
          <p:cNvSpPr>
            <a:spLocks noChangeShapeType="1"/>
          </p:cNvSpPr>
          <p:nvPr/>
        </p:nvSpPr>
        <p:spPr bwMode="auto">
          <a:xfrm flipH="1" flipV="1">
            <a:off x="7467600" y="4044950"/>
            <a:ext cx="685800" cy="2579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32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9987" b="47332"/>
          <a:stretch/>
        </p:blipFill>
        <p:spPr bwMode="auto">
          <a:xfrm>
            <a:off x="7086600" y="1860273"/>
            <a:ext cx="331304" cy="8829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3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7052" r="79987"/>
          <a:stretch/>
        </p:blipFill>
        <p:spPr bwMode="auto">
          <a:xfrm>
            <a:off x="8245475" y="1939683"/>
            <a:ext cx="331304" cy="8876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4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4266" r="60774" b="46669"/>
          <a:stretch/>
        </p:blipFill>
        <p:spPr bwMode="auto">
          <a:xfrm>
            <a:off x="7051816" y="2758110"/>
            <a:ext cx="374374" cy="8225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5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11" t="54231" r="63676"/>
          <a:stretch/>
        </p:blipFill>
        <p:spPr bwMode="auto">
          <a:xfrm>
            <a:off x="8250445" y="2861210"/>
            <a:ext cx="326334" cy="76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6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7065070" y="359631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7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60474" r="49066"/>
          <a:stretch/>
        </p:blipFill>
        <p:spPr bwMode="auto">
          <a:xfrm>
            <a:off x="8295998" y="3675545"/>
            <a:ext cx="235227" cy="662609"/>
          </a:xfrm>
          <a:prstGeom prst="rect">
            <a:avLst/>
          </a:prstGeom>
          <a:noFill/>
          <a:ln>
            <a:solidFill>
              <a:schemeClr val="tx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8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4" t="15667" r="29854" b="47772"/>
          <a:stretch/>
        </p:blipFill>
        <p:spPr bwMode="auto">
          <a:xfrm>
            <a:off x="7060095" y="4495800"/>
            <a:ext cx="299831" cy="61291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4" name="Text Box 21"/>
          <p:cNvSpPr txBox="1">
            <a:spLocks noChangeArrowheads="1"/>
          </p:cNvSpPr>
          <p:nvPr/>
        </p:nvSpPr>
        <p:spPr bwMode="auto">
          <a:xfrm>
            <a:off x="6705600" y="228600"/>
            <a:ext cx="246574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Black moves.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solidFill>
                  <a:schemeClr val="tx2"/>
                </a:solidFill>
              </a:rPr>
              <a:t>White wins</a:t>
            </a:r>
            <a:endParaRPr lang="en-US" altLang="en-US" dirty="0">
              <a:solidFill>
                <a:schemeClr val="tx2"/>
              </a:solidFill>
            </a:endParaRPr>
          </a:p>
        </p:txBody>
      </p:sp>
      <p:sp>
        <p:nvSpPr>
          <p:cNvPr id="3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Playing Game</a:t>
            </a:r>
            <a:endParaRPr lang="en-CA" altLang="en-US" dirty="0" smtClean="0"/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1669774" y="708630"/>
            <a:ext cx="4495800" cy="609600"/>
          </a:xfrm>
          <a:prstGeom prst="wedgeRectCallout">
            <a:avLst>
              <a:gd name="adj1" fmla="val -38416"/>
              <a:gd name="adj2" fmla="val 8372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 smtClean="0"/>
              <a:t>Who wins?</a:t>
            </a:r>
            <a:endParaRPr lang="en-US" altLang="en-US" dirty="0"/>
          </a:p>
        </p:txBody>
      </p:sp>
      <p:sp>
        <p:nvSpPr>
          <p:cNvPr id="50" name="Freeform 14"/>
          <p:cNvSpPr>
            <a:spLocks/>
          </p:cNvSpPr>
          <p:nvPr/>
        </p:nvSpPr>
        <p:spPr bwMode="auto">
          <a:xfrm flipH="1" flipV="1">
            <a:off x="7464027" y="3264695"/>
            <a:ext cx="689768" cy="771524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52" name="AutoShape 19"/>
          <p:cNvSpPr>
            <a:spLocks noChangeArrowheads="1"/>
          </p:cNvSpPr>
          <p:nvPr/>
        </p:nvSpPr>
        <p:spPr bwMode="auto">
          <a:xfrm>
            <a:off x="2743200" y="1600199"/>
            <a:ext cx="990600" cy="1143001"/>
          </a:xfrm>
          <a:prstGeom prst="wedgeRoundRectCallout">
            <a:avLst>
              <a:gd name="adj1" fmla="val -70296"/>
              <a:gd name="adj2" fmla="val -3907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/>
          </a:p>
        </p:txBody>
      </p:sp>
      <p:grpSp>
        <p:nvGrpSpPr>
          <p:cNvPr id="54" name="Group 26"/>
          <p:cNvGrpSpPr>
            <a:grpSpLocks/>
          </p:cNvGrpSpPr>
          <p:nvPr/>
        </p:nvGrpSpPr>
        <p:grpSpPr bwMode="auto">
          <a:xfrm flipH="1">
            <a:off x="1524000" y="1524000"/>
            <a:ext cx="947738" cy="1828800"/>
            <a:chOff x="2308" y="1513"/>
            <a:chExt cx="1162" cy="2570"/>
          </a:xfrm>
        </p:grpSpPr>
        <p:grpSp>
          <p:nvGrpSpPr>
            <p:cNvPr id="5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6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5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5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6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69" name="Group 47"/>
          <p:cNvGrpSpPr>
            <a:grpSpLocks/>
          </p:cNvGrpSpPr>
          <p:nvPr/>
        </p:nvGrpSpPr>
        <p:grpSpPr bwMode="auto">
          <a:xfrm flipH="1">
            <a:off x="5791200" y="1219200"/>
            <a:ext cx="912812" cy="1905000"/>
            <a:chOff x="2593" y="768"/>
            <a:chExt cx="849" cy="1475"/>
          </a:xfrm>
        </p:grpSpPr>
        <p:sp>
          <p:nvSpPr>
            <p:cNvPr id="7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7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2" name="Freeform 14"/>
          <p:cNvSpPr>
            <a:spLocks/>
          </p:cNvSpPr>
          <p:nvPr/>
        </p:nvSpPr>
        <p:spPr bwMode="auto">
          <a:xfrm>
            <a:off x="7467600" y="2473324"/>
            <a:ext cx="685800" cy="796925"/>
          </a:xfrm>
          <a:custGeom>
            <a:avLst/>
            <a:gdLst>
              <a:gd name="T0" fmla="*/ 0 w 432"/>
              <a:gd name="T1" fmla="*/ 967 h 967"/>
              <a:gd name="T2" fmla="*/ 432 w 432"/>
              <a:gd name="T3" fmla="*/ 0 h 967"/>
              <a:gd name="T4" fmla="*/ 0 60000 65536"/>
              <a:gd name="T5" fmla="*/ 0 60000 65536"/>
              <a:gd name="T6" fmla="*/ 0 w 432"/>
              <a:gd name="T7" fmla="*/ 0 h 967"/>
              <a:gd name="T8" fmla="*/ 432 w 432"/>
              <a:gd name="T9" fmla="*/ 967 h 96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32" h="967">
                <a:moveTo>
                  <a:pt x="0" y="967"/>
                </a:moveTo>
                <a:lnTo>
                  <a:pt x="432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" name="AutoShape 32"/>
          <p:cNvSpPr>
            <a:spLocks noChangeArrowheads="1"/>
          </p:cNvSpPr>
          <p:nvPr/>
        </p:nvSpPr>
        <p:spPr bwMode="auto">
          <a:xfrm>
            <a:off x="1905000" y="2895600"/>
            <a:ext cx="2286000" cy="629643"/>
          </a:xfrm>
          <a:prstGeom prst="wedgeRoundRectCallout">
            <a:avLst>
              <a:gd name="adj1" fmla="val -33982"/>
              <a:gd name="adj2" fmla="val -82951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White wins</a:t>
            </a:r>
            <a:endParaRPr lang="en-US" altLang="en-US" dirty="0"/>
          </a:p>
        </p:txBody>
      </p:sp>
      <p:sp>
        <p:nvSpPr>
          <p:cNvPr id="90" name="Text Box 22"/>
          <p:cNvSpPr txBox="1">
            <a:spLocks noChangeArrowheads="1"/>
          </p:cNvSpPr>
          <p:nvPr/>
        </p:nvSpPr>
        <p:spPr bwMode="auto">
          <a:xfrm>
            <a:off x="1672150" y="5410200"/>
            <a:ext cx="6213496" cy="584775"/>
          </a:xfrm>
          <a:prstGeom prst="rect">
            <a:avLst/>
          </a:prstGeom>
          <a:solidFill>
            <a:srgbClr val="FF00FF"/>
          </a:solidFill>
          <a:ln>
            <a:noFill/>
          </a:ln>
          <a:extLst/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Symbol" pitchFamily="18" charset="2"/>
              </a:rPr>
              <a:t>$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r>
              <a:rPr lang="en-US" altLang="en-US" dirty="0" smtClean="0"/>
              <a:t>, </a:t>
            </a:r>
            <a:r>
              <a:rPr lang="en-US" altLang="en-US" dirty="0" smtClean="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 smtClean="0">
                <a:solidFill>
                  <a:schemeClr val="bg1"/>
                </a:solidFill>
              </a:rPr>
              <a:t>,  </a:t>
            </a:r>
            <a:r>
              <a:rPr lang="en-US" altLang="en-US" dirty="0" smtClean="0"/>
              <a:t>White-Wins(M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r>
              <a:rPr lang="en-US" altLang="en-US" dirty="0" smtClean="0"/>
              <a:t>,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 smtClean="0"/>
              <a:t>)</a:t>
            </a:r>
            <a:endParaRPr lang="en-US" altLang="en-US" dirty="0"/>
          </a:p>
        </p:txBody>
      </p:sp>
      <p:sp>
        <p:nvSpPr>
          <p:cNvPr id="96" name="Text Box 22"/>
          <p:cNvSpPr txBox="1">
            <a:spLocks noChangeArrowheads="1"/>
          </p:cNvSpPr>
          <p:nvPr/>
        </p:nvSpPr>
        <p:spPr bwMode="auto">
          <a:xfrm>
            <a:off x="2819400" y="1320225"/>
            <a:ext cx="883575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endParaRPr lang="en-US" altLang="en-US" dirty="0"/>
          </a:p>
        </p:txBody>
      </p:sp>
      <p:sp>
        <p:nvSpPr>
          <p:cNvPr id="97" name="Text Box 22"/>
          <p:cNvSpPr txBox="1">
            <a:spLocks noChangeArrowheads="1"/>
          </p:cNvSpPr>
          <p:nvPr/>
        </p:nvSpPr>
        <p:spPr bwMode="auto">
          <a:xfrm>
            <a:off x="4419600" y="1264920"/>
            <a:ext cx="822661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None/>
            </a:pPr>
            <a:r>
              <a:rPr lang="en-US" altLang="en-US" dirty="0" smtClean="0">
                <a:solidFill>
                  <a:srgbClr val="FF0000"/>
                </a:solidFill>
              </a:rPr>
              <a:t>M</a:t>
            </a:r>
            <a:r>
              <a:rPr lang="en-US" altLang="en-US" baseline="-25000" dirty="0" smtClean="0">
                <a:solidFill>
                  <a:srgbClr val="FF0000"/>
                </a:solidFill>
              </a:rPr>
              <a:t>1</a:t>
            </a:r>
            <a:r>
              <a:rPr lang="en-US" altLang="en-US" baseline="30000" dirty="0">
                <a:solidFill>
                  <a:srgbClr val="FF0000"/>
                </a:solidFill>
              </a:rPr>
              <a:t>b</a:t>
            </a:r>
            <a:endParaRPr lang="en-US" altLang="en-US" dirty="0">
              <a:solidFill>
                <a:srgbClr val="FF0000"/>
              </a:solidFill>
            </a:endParaRPr>
          </a:p>
        </p:txBody>
      </p:sp>
      <p:sp>
        <p:nvSpPr>
          <p:cNvPr id="98" name="AutoShape 8"/>
          <p:cNvSpPr>
            <a:spLocks noChangeArrowheads="1"/>
          </p:cNvSpPr>
          <p:nvPr/>
        </p:nvSpPr>
        <p:spPr bwMode="auto">
          <a:xfrm>
            <a:off x="1877693" y="3841199"/>
            <a:ext cx="3657600" cy="1219201"/>
          </a:xfrm>
          <a:prstGeom prst="wedgeRectCallout">
            <a:avLst>
              <a:gd name="adj1" fmla="val -66888"/>
              <a:gd name="adj2" fmla="val 41542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/>
              <a:t>White has </a:t>
            </a:r>
            <a:r>
              <a:rPr lang="en-US" altLang="en-US" dirty="0"/>
              <a:t>a </a:t>
            </a:r>
            <a:br>
              <a:rPr lang="en-US" altLang="en-US" dirty="0"/>
            </a:br>
            <a:r>
              <a:rPr lang="en-US" altLang="en-US" dirty="0"/>
              <a:t>winning strategy</a:t>
            </a:r>
          </a:p>
        </p:txBody>
      </p:sp>
      <p:sp>
        <p:nvSpPr>
          <p:cNvPr id="100" name="Freeform 12"/>
          <p:cNvSpPr>
            <a:spLocks/>
          </p:cNvSpPr>
          <p:nvPr/>
        </p:nvSpPr>
        <p:spPr bwMode="auto">
          <a:xfrm>
            <a:off x="7467996" y="4044950"/>
            <a:ext cx="685800" cy="914400"/>
          </a:xfrm>
          <a:custGeom>
            <a:avLst/>
            <a:gdLst>
              <a:gd name="T0" fmla="*/ 0 w 490"/>
              <a:gd name="T1" fmla="*/ 0 h 515"/>
              <a:gd name="T2" fmla="*/ 490 w 490"/>
              <a:gd name="T3" fmla="*/ 515 h 515"/>
              <a:gd name="T4" fmla="*/ 0 60000 65536"/>
              <a:gd name="T5" fmla="*/ 0 60000 65536"/>
              <a:gd name="T6" fmla="*/ 0 w 490"/>
              <a:gd name="T7" fmla="*/ 0 h 515"/>
              <a:gd name="T8" fmla="*/ 490 w 490"/>
              <a:gd name="T9" fmla="*/ 515 h 51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90" h="515">
                <a:moveTo>
                  <a:pt x="0" y="0"/>
                </a:moveTo>
                <a:lnTo>
                  <a:pt x="490" y="515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pic>
        <p:nvPicPr>
          <p:cNvPr id="80" name="Picture 2" descr="http://ecx.images-amazon.com/images/I/41wX51-u92L._AC_UL320_SR316,320_.jp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24" t="4266" r="45164" b="44763"/>
          <a:stretch/>
        </p:blipFill>
        <p:spPr bwMode="auto">
          <a:xfrm>
            <a:off x="3117250" y="1752600"/>
            <a:ext cx="299831" cy="854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" name="Group 1"/>
          <p:cNvGrpSpPr/>
          <p:nvPr/>
        </p:nvGrpSpPr>
        <p:grpSpPr>
          <a:xfrm>
            <a:off x="4343400" y="1600199"/>
            <a:ext cx="1066800" cy="1980443"/>
            <a:chOff x="4343400" y="1600199"/>
            <a:chExt cx="1066800" cy="1980443"/>
          </a:xfrm>
        </p:grpSpPr>
        <p:sp>
          <p:nvSpPr>
            <p:cNvPr id="53" name="AutoShape 32"/>
            <p:cNvSpPr>
              <a:spLocks noChangeArrowheads="1"/>
            </p:cNvSpPr>
            <p:nvPr/>
          </p:nvSpPr>
          <p:spPr bwMode="auto">
            <a:xfrm>
              <a:off x="4343400" y="1600199"/>
              <a:ext cx="1066800" cy="1980443"/>
            </a:xfrm>
            <a:prstGeom prst="wedgeRoundRectCallout">
              <a:avLst>
                <a:gd name="adj1" fmla="val 72143"/>
                <a:gd name="adj2" fmla="val -10767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endParaRPr lang="en-US" altLang="en-US" dirty="0"/>
            </a:p>
          </p:txBody>
        </p:sp>
        <p:pic>
          <p:nvPicPr>
            <p:cNvPr id="83" name="Picture 2" descr="http://ecx.images-amazon.com/images/I/41wX51-u92L._AC_UL320_SR316,320_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2034" t="64579" r="30855"/>
            <a:stretch/>
          </p:blipFill>
          <p:spPr bwMode="auto">
            <a:xfrm>
              <a:off x="4974534" y="2882900"/>
              <a:ext cx="283266" cy="59379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6" name="Picture 2" descr="http://ecx.images-amazon.com/images/I/41wX51-u92L._AC_UL320_SR316,320_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47052" r="79987"/>
            <a:stretch/>
          </p:blipFill>
          <p:spPr bwMode="auto">
            <a:xfrm>
              <a:off x="4495800" y="1803088"/>
              <a:ext cx="331304" cy="88762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7" name="Picture 2" descr="http://ecx.images-amazon.com/images/I/41wX51-u92L._AC_UL320_SR316,320_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6611" t="54231" r="63676"/>
            <a:stretch/>
          </p:blipFill>
          <p:spPr bwMode="auto">
            <a:xfrm>
              <a:off x="4500770" y="2724615"/>
              <a:ext cx="326334" cy="76728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88" name="Picture 2" descr="http://ecx.images-amazon.com/images/I/41wX51-u92L._AC_UL320_SR316,320_.jpg"/>
            <p:cNvPicPr>
              <a:picLocks noChangeAspect="1" noChangeArrowheads="1"/>
            </p:cNvPicPr>
            <p:nvPr/>
          </p:nvPicPr>
          <p:blipFill rotWithShape="1"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6724" t="60474" r="49066"/>
            <a:stretch/>
          </p:blipFill>
          <p:spPr bwMode="auto">
            <a:xfrm>
              <a:off x="4973018" y="1981200"/>
              <a:ext cx="235227" cy="662609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91" name="Text Box 22"/>
          <p:cNvSpPr txBox="1">
            <a:spLocks noChangeArrowheads="1"/>
          </p:cNvSpPr>
          <p:nvPr/>
        </p:nvSpPr>
        <p:spPr bwMode="auto">
          <a:xfrm>
            <a:off x="76200" y="6120825"/>
            <a:ext cx="9358459" cy="584775"/>
          </a:xfrm>
          <a:prstGeom prst="rect">
            <a:avLst/>
          </a:prstGeom>
          <a:solidFill>
            <a:srgbClr val="FF00FF"/>
          </a:solidFill>
          <a:ln>
            <a:noFill/>
          </a:ln>
          <a:extLst/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 smtClean="0">
                <a:latin typeface="Symbol" pitchFamily="18" charset="2"/>
              </a:rPr>
              <a:t>$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1</a:t>
            </a:r>
            <a:r>
              <a:rPr lang="en-US" altLang="en-US" baseline="30000" dirty="0" smtClean="0"/>
              <a:t>w</a:t>
            </a:r>
            <a:r>
              <a:rPr lang="en-US" altLang="en-US" dirty="0" smtClean="0"/>
              <a:t>, </a:t>
            </a:r>
            <a:r>
              <a:rPr lang="en-US" altLang="en-US" dirty="0" smtClean="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1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 smtClean="0">
                <a:solidFill>
                  <a:schemeClr val="bg1"/>
                </a:solidFill>
              </a:rPr>
              <a:t>, </a:t>
            </a:r>
            <a:r>
              <a:rPr lang="en-US" altLang="en-US" dirty="0">
                <a:latin typeface="Symbol" pitchFamily="18" charset="2"/>
              </a:rPr>
              <a:t>$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2</a:t>
            </a:r>
            <a:r>
              <a:rPr lang="en-US" altLang="en-US" baseline="30000" dirty="0" smtClean="0"/>
              <a:t>w</a:t>
            </a:r>
            <a:r>
              <a:rPr lang="en-US" altLang="en-US" dirty="0"/>
              <a:t>,</a:t>
            </a:r>
            <a:r>
              <a:rPr lang="en-US" altLang="en-US" dirty="0" smtClean="0">
                <a:solidFill>
                  <a:schemeClr val="bg1"/>
                </a:solidFill>
              </a:rPr>
              <a:t> </a:t>
            </a:r>
            <a:r>
              <a:rPr lang="en-US" altLang="en-US" dirty="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 smtClean="0">
                <a:solidFill>
                  <a:schemeClr val="bg1"/>
                </a:solidFill>
              </a:rPr>
              <a:t>2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>
                <a:solidFill>
                  <a:schemeClr val="bg1"/>
                </a:solidFill>
              </a:rPr>
              <a:t>, </a:t>
            </a:r>
            <a:r>
              <a:rPr lang="en-US" altLang="en-US" dirty="0" smtClean="0">
                <a:latin typeface="Symbol" pitchFamily="18" charset="2"/>
              </a:rPr>
              <a:t>$</a:t>
            </a:r>
            <a:r>
              <a:rPr lang="en-US" altLang="en-US" dirty="0" smtClean="0"/>
              <a:t>M</a:t>
            </a:r>
            <a:r>
              <a:rPr lang="en-US" altLang="en-US" baseline="-25000" dirty="0" smtClean="0"/>
              <a:t>3</a:t>
            </a:r>
            <a:r>
              <a:rPr lang="en-US" altLang="en-US" baseline="30000" dirty="0" smtClean="0"/>
              <a:t>w</a:t>
            </a:r>
            <a:r>
              <a:rPr lang="en-US" altLang="en-US" dirty="0"/>
              <a:t>, </a:t>
            </a:r>
            <a:r>
              <a:rPr lang="en-US" altLang="en-US" dirty="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dirty="0" smtClean="0">
                <a:solidFill>
                  <a:schemeClr val="bg1"/>
                </a:solidFill>
              </a:rPr>
              <a:t>M</a:t>
            </a:r>
            <a:r>
              <a:rPr lang="en-US" altLang="en-US" baseline="-25000" dirty="0">
                <a:solidFill>
                  <a:schemeClr val="bg1"/>
                </a:solidFill>
              </a:rPr>
              <a:t>3</a:t>
            </a:r>
            <a:r>
              <a:rPr lang="en-US" altLang="en-US" baseline="30000" dirty="0" smtClean="0">
                <a:solidFill>
                  <a:schemeClr val="bg1"/>
                </a:solidFill>
              </a:rPr>
              <a:t>b</a:t>
            </a:r>
            <a:r>
              <a:rPr lang="en-US" altLang="en-US" dirty="0">
                <a:solidFill>
                  <a:schemeClr val="bg1"/>
                </a:solidFill>
              </a:rPr>
              <a:t>, </a:t>
            </a:r>
            <a:r>
              <a:rPr lang="en-US" altLang="en-US" dirty="0" smtClean="0"/>
              <a:t>White-Wins(...</a:t>
            </a:r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36125178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 animBg="1"/>
      <p:bldP spid="84" grpId="0" animBg="1"/>
      <p:bldP spid="90" grpId="0" animBg="1"/>
      <p:bldP spid="98" grpId="0" animBg="1"/>
      <p:bldP spid="100" grpId="0" animBg="1"/>
      <p:bldP spid="91" grpId="0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sp>
        <p:nvSpPr>
          <p:cNvPr id="3481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5181600"/>
            <a:ext cx="7772400" cy="41148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mtClean="0"/>
              <a:t>f(n) is sandwiched between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r>
              <a:rPr lang="en-US" altLang="en-US" baseline="-25000" smtClean="0">
                <a:solidFill>
                  <a:schemeClr val="accent2"/>
                </a:solidFill>
              </a:rPr>
              <a:t> </a:t>
            </a:r>
            <a:r>
              <a:rPr lang="en-US" altLang="en-US" smtClean="0"/>
              <a:t>and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</a:t>
            </a:r>
            <a:r>
              <a:rPr lang="en-US" altLang="en-US" smtClean="0">
                <a:solidFill>
                  <a:schemeClr val="accent2"/>
                </a:solidFill>
              </a:rPr>
              <a:t>g(n)</a:t>
            </a:r>
            <a:endParaRPr lang="en-CA" altLang="en-US" baseline="-25000" smtClean="0">
              <a:solidFill>
                <a:schemeClr val="accent2"/>
              </a:solidFill>
            </a:endParaRP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small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1 </a:t>
            </a:r>
            <a:r>
              <a:rPr lang="en-US" altLang="en-US" smtClean="0">
                <a:solidFill>
                  <a:schemeClr val="accent2"/>
                </a:solidFill>
              </a:rPr>
              <a:t>(= 0.0001)</a:t>
            </a:r>
            <a:r>
              <a:rPr lang="en-US" altLang="en-US" baseline="30000" smtClean="0"/>
              <a:t> </a:t>
            </a:r>
          </a:p>
          <a:p>
            <a:pPr algn="ctr" eaLnBrk="1" hangingPunct="1">
              <a:buFontTx/>
              <a:buNone/>
            </a:pPr>
            <a:r>
              <a:rPr lang="en-US" altLang="en-US" smtClean="0"/>
              <a:t>for some sufficiently large </a:t>
            </a:r>
            <a:r>
              <a:rPr lang="en-US" altLang="en-US" smtClean="0">
                <a:solidFill>
                  <a:schemeClr val="accent2"/>
                </a:solidFill>
              </a:rPr>
              <a:t>c</a:t>
            </a:r>
            <a:r>
              <a:rPr lang="en-US" altLang="en-US" baseline="-25000" smtClean="0">
                <a:solidFill>
                  <a:schemeClr val="accent2"/>
                </a:solidFill>
              </a:rPr>
              <a:t>2 </a:t>
            </a:r>
            <a:r>
              <a:rPr lang="en-US" altLang="en-US" smtClean="0">
                <a:solidFill>
                  <a:schemeClr val="accent2"/>
                </a:solidFill>
              </a:rPr>
              <a:t>(= 1000)</a:t>
            </a:r>
            <a:r>
              <a:rPr lang="en-US" altLang="en-US" baseline="30000" smtClean="0"/>
              <a:t> </a:t>
            </a:r>
          </a:p>
        </p:txBody>
      </p:sp>
      <p:graphicFrame>
        <p:nvGraphicFramePr>
          <p:cNvPr id="34820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81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0725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2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34823" name="AutoShape 7"/>
          <p:cNvSpPr>
            <a:spLocks/>
          </p:cNvSpPr>
          <p:nvPr/>
        </p:nvSpPr>
        <p:spPr bwMode="auto">
          <a:xfrm rot="-5400000">
            <a:off x="685800" y="4419600"/>
            <a:ext cx="381000" cy="1295400"/>
          </a:xfrm>
          <a:prstGeom prst="leftBrace">
            <a:avLst>
              <a:gd name="adj1" fmla="val 28333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8" name="AutoShape 7"/>
          <p:cNvSpPr>
            <a:spLocks/>
          </p:cNvSpPr>
          <p:nvPr/>
        </p:nvSpPr>
        <p:spPr bwMode="auto">
          <a:xfrm rot="-5400000">
            <a:off x="6477000" y="2767013"/>
            <a:ext cx="228600" cy="4648200"/>
          </a:xfrm>
          <a:prstGeom prst="leftBrace">
            <a:avLst>
              <a:gd name="adj1" fmla="val 169444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48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4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48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481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3481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34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22" grpId="0"/>
      <p:bldP spid="34823" grpId="0" animBg="1"/>
      <p:bldP spid="8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aphicFrame>
        <p:nvGraphicFramePr>
          <p:cNvPr id="31747" name="Object 4"/>
          <p:cNvGraphicFramePr>
            <a:graphicFrameLocks noChangeAspect="1"/>
          </p:cNvGraphicFramePr>
          <p:nvPr/>
        </p:nvGraphicFramePr>
        <p:xfrm>
          <a:off x="228600" y="4191000"/>
          <a:ext cx="8763000" cy="10398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1805" name="Equation" r:id="rId4" imgW="2641600" imgH="203200" progId="Equation.COEE2">
                  <p:embed/>
                </p:oleObj>
              </mc:Choice>
              <mc:Fallback>
                <p:oleObj name="Equation" r:id="rId4" imgW="2641600" imgH="203200" progId="Equation.COEE2">
                  <p:embed/>
                  <p:pic>
                    <p:nvPicPr>
                      <p:cNvPr id="0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4191000"/>
                        <a:ext cx="8763000" cy="1039813"/>
                      </a:xfrm>
                      <a:prstGeom prst="rect">
                        <a:avLst/>
                      </a:prstGeom>
                      <a:solidFill>
                        <a:schemeClr val="accent2"/>
                      </a:solidFill>
                      <a:ln>
                        <a:noFill/>
                      </a:ln>
                      <a:effectLst/>
                      <a:extLs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pic>
        <p:nvPicPr>
          <p:cNvPr id="31748" name="Picture 5" descr="theta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6858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9" name="Rectangle 6"/>
          <p:cNvSpPr>
            <a:spLocks noChangeArrowheads="1"/>
          </p:cNvSpPr>
          <p:nvPr/>
        </p:nvSpPr>
        <p:spPr bwMode="auto">
          <a:xfrm>
            <a:off x="3810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400">
                <a:solidFill>
                  <a:schemeClr val="accent2"/>
                </a:solidFill>
              </a:rPr>
              <a:t>f(n) = </a:t>
            </a:r>
            <a:r>
              <a:rPr lang="en-US" altLang="en-US" sz="4400">
                <a:solidFill>
                  <a:schemeClr val="accent2"/>
                </a:solidFill>
                <a:cs typeface="Times New Roman" pitchFamily="18" charset="0"/>
              </a:rPr>
              <a:t>θ(g(n))</a:t>
            </a:r>
            <a:endParaRPr lang="en-CA" altLang="en-US" sz="44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0" name="Rectangle 3"/>
          <p:cNvSpPr txBox="1">
            <a:spLocks noChangeArrowheads="1"/>
          </p:cNvSpPr>
          <p:nvPr/>
        </p:nvSpPr>
        <p:spPr bwMode="auto">
          <a:xfrm>
            <a:off x="685800" y="55626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3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8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 algn="ctr" eaLnBrk="1" hangingPunct="1">
              <a:buFontTx/>
              <a:buNone/>
              <a:defRPr/>
            </a:pPr>
            <a:r>
              <a:rPr lang="en-US" altLang="en-US" kern="0" dirty="0" smtClean="0"/>
              <a:t>For all sufficiently large </a:t>
            </a:r>
            <a:r>
              <a:rPr lang="en-US" altLang="en-US" kern="0" dirty="0" smtClean="0">
                <a:solidFill>
                  <a:schemeClr val="accent2"/>
                </a:solidFill>
              </a:rPr>
              <a:t>n</a:t>
            </a:r>
          </a:p>
          <a:p>
            <a:pPr algn="ctr" eaLnBrk="1" hangingPunct="1">
              <a:buFontTx/>
              <a:buNone/>
              <a:defRPr/>
            </a:pPr>
            <a:r>
              <a:rPr lang="en-US" altLang="en-US" kern="0" dirty="0" smtClean="0"/>
              <a:t>For some definition of </a:t>
            </a:r>
            <a:r>
              <a:rPr lang="en-US" altLang="en-US" kern="0" dirty="0" smtClean="0">
                <a:solidFill>
                  <a:schemeClr val="accent2"/>
                </a:solidFill>
              </a:rPr>
              <a:t>“sufficiently large”</a:t>
            </a:r>
            <a:endParaRPr lang="en-CA" altLang="en-US" kern="0" dirty="0" smtClean="0">
              <a:solidFill>
                <a:schemeClr val="accent2"/>
              </a:solidFill>
            </a:endParaRPr>
          </a:p>
        </p:txBody>
      </p:sp>
      <p:sp>
        <p:nvSpPr>
          <p:cNvPr id="11" name="AutoShape 7"/>
          <p:cNvSpPr>
            <a:spLocks/>
          </p:cNvSpPr>
          <p:nvPr/>
        </p:nvSpPr>
        <p:spPr bwMode="auto">
          <a:xfrm rot="-5400000">
            <a:off x="1790700" y="4762500"/>
            <a:ext cx="381000" cy="914400"/>
          </a:xfrm>
          <a:prstGeom prst="leftBrace">
            <a:avLst>
              <a:gd name="adj1" fmla="val 20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  <p:sp>
        <p:nvSpPr>
          <p:cNvPr id="12" name="AutoShape 7"/>
          <p:cNvSpPr>
            <a:spLocks/>
          </p:cNvSpPr>
          <p:nvPr/>
        </p:nvSpPr>
        <p:spPr bwMode="auto">
          <a:xfrm rot="-5400000">
            <a:off x="3124200" y="4419600"/>
            <a:ext cx="381000" cy="1600200"/>
          </a:xfrm>
          <a:prstGeom prst="leftBrace">
            <a:avLst>
              <a:gd name="adj1" fmla="val 35000"/>
              <a:gd name="adj2" fmla="val 50000"/>
            </a:avLst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eaVert" wrap="none"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2" grpId="0" animBg="1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sp>
        <p:nvSpPr>
          <p:cNvPr id="32771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32772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2790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2798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2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3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91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2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93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794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795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796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2797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2773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2780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1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2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3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4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5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2786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87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2788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9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358900" y="2382838"/>
            <a:ext cx="6872288" cy="685800"/>
          </a:xfrm>
          <a:prstGeom prst="wedgeRoundRectCallout">
            <a:avLst>
              <a:gd name="adj1" fmla="val 49764"/>
              <a:gd name="adj2" fmla="val -7881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/>
              <a:t> be an arbitrary real number  </a:t>
            </a:r>
            <a:r>
              <a:rPr lang="en-US" altLang="en-US">
                <a:solidFill>
                  <a:schemeClr val="accent2"/>
                </a:solidFill>
              </a:rPr>
              <a:t>≥1000</a:t>
            </a:r>
            <a:r>
              <a:rPr lang="en-US" altLang="en-US"/>
              <a:t> </a:t>
            </a:r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8" y="1600200"/>
            <a:ext cx="4024312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c=9 &amp; 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=1000</a:t>
            </a:r>
            <a:r>
              <a:rPr lang="en-US" altLang="en-US"/>
              <a:t>.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3221038"/>
            <a:ext cx="6248400" cy="1219200"/>
          </a:xfrm>
          <a:prstGeom prst="wedgeRoundRectCallout">
            <a:avLst>
              <a:gd name="adj1" fmla="val -54287"/>
              <a:gd name="adj2" fmla="val -4772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The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  </a:t>
            </a:r>
            <a:r>
              <a:rPr lang="en-US" altLang="en-US">
                <a:solidFill>
                  <a:schemeClr val="accent2"/>
                </a:solidFill>
              </a:rPr>
              <a:t>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+1000n ≤ 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9n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= cn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US" altLang="en-US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42" name="AutoShape 58"/>
          <p:cNvSpPr>
            <a:spLocks noChangeArrowheads="1"/>
          </p:cNvSpPr>
          <p:nvPr/>
        </p:nvSpPr>
        <p:spPr bwMode="auto">
          <a:xfrm>
            <a:off x="1358900" y="4592638"/>
            <a:ext cx="5727700" cy="1143000"/>
          </a:xfrm>
          <a:prstGeom prst="wedgeRoundRectCallout">
            <a:avLst>
              <a:gd name="adj1" fmla="val -54292"/>
              <a:gd name="adj2" fmla="val -39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See there is my single </a:t>
            </a:r>
            <a:r>
              <a:rPr lang="en-US" altLang="en-US">
                <a:solidFill>
                  <a:schemeClr val="accent2"/>
                </a:solidFill>
              </a:rPr>
              <a:t>c </a:t>
            </a:r>
            <a:r>
              <a:rPr lang="en-US" altLang="en-US"/>
              <a:t>that works for all sufficiently large</a:t>
            </a:r>
            <a:r>
              <a:rPr lang="en-US" altLang="en-US">
                <a:solidFill>
                  <a:schemeClr val="accent2"/>
                </a:solidFill>
              </a:rPr>
              <a:t> n</a:t>
            </a:r>
            <a:r>
              <a:rPr lang="en-US" altLang="en-US"/>
              <a:t>.</a:t>
            </a:r>
          </a:p>
        </p:txBody>
      </p:sp>
      <p:sp>
        <p:nvSpPr>
          <p:cNvPr id="27658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4784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+1000n ≤ cn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45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6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6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6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42" grpId="0" animBg="1"/>
      <p:bldP spid="27658" grpId="0"/>
      <p:bldP spid="45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sp>
        <p:nvSpPr>
          <p:cNvPr id="33795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33796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381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382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1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381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382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382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382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3797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380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0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381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81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381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508125" y="2840038"/>
            <a:ext cx="2290763" cy="685800"/>
          </a:xfrm>
          <a:prstGeom prst="wedgeRoundRectCallout">
            <a:avLst>
              <a:gd name="adj1" fmla="val 72597"/>
              <a:gd name="adj2" fmla="val -2222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n=c.</a:t>
            </a:r>
            <a:endParaRPr lang="en-US" altLang="en-US"/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8" y="2057400"/>
            <a:ext cx="4522787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c=10000000 &amp; 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=1</a:t>
            </a:r>
            <a:r>
              <a:rPr lang="en-US" altLang="en-US"/>
              <a:t>.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3678238"/>
            <a:ext cx="4343400" cy="1219200"/>
          </a:xfrm>
          <a:prstGeom prst="wedgeRoundRectCallout">
            <a:avLst>
              <a:gd name="adj1" fmla="val 60759"/>
              <a:gd name="adj2" fmla="val -41384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The relation is false.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</a:rPr>
              <a:t>2</a:t>
            </a:r>
            <a:r>
              <a:rPr lang="en-US" altLang="en-US" baseline="30000" dirty="0">
                <a:solidFill>
                  <a:schemeClr val="accent2"/>
                </a:solidFill>
              </a:rPr>
              <a:t>n</a:t>
            </a:r>
            <a:r>
              <a:rPr lang="en-US" altLang="en-US" dirty="0">
                <a:solidFill>
                  <a:schemeClr val="accent2"/>
                </a:solidFill>
              </a:rPr>
              <a:t> &gt; </a:t>
            </a:r>
            <a:r>
              <a:rPr lang="en-US" altLang="en-US" dirty="0" err="1">
                <a:solidFill>
                  <a:schemeClr val="accent2"/>
                </a:solidFill>
              </a:rPr>
              <a:t>n</a:t>
            </a:r>
            <a:r>
              <a:rPr lang="en-US" altLang="en-US" dirty="0" err="1">
                <a:solidFill>
                  <a:schemeClr val="accent2"/>
                </a:solidFill>
                <a:cs typeface="Times New Roman" pitchFamily="18" charset="0"/>
              </a:rPr>
              <a:t>∙</a:t>
            </a:r>
            <a:r>
              <a:rPr lang="en-US" altLang="en-US" dirty="0" err="1">
                <a:solidFill>
                  <a:schemeClr val="accent2"/>
                </a:solidFill>
              </a:rPr>
              <a:t>n</a:t>
            </a:r>
            <a:r>
              <a:rPr lang="en-US" altLang="en-US" dirty="0">
                <a:solidFill>
                  <a:schemeClr val="accent2"/>
                </a:solidFill>
              </a:rPr>
              <a:t> = </a:t>
            </a:r>
            <a:r>
              <a:rPr lang="en-US" altLang="en-US" dirty="0" err="1">
                <a:solidFill>
                  <a:schemeClr val="accent2"/>
                </a:solidFill>
              </a:rPr>
              <a:t>cn</a:t>
            </a:r>
            <a:endParaRPr lang="en-US" altLang="en-US" dirty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33801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+1000n ≤ cn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5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≤ cn</a:t>
            </a:r>
          </a:p>
        </p:txBody>
      </p:sp>
      <p:sp>
        <p:nvSpPr>
          <p:cNvPr id="37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33804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35" grpId="0"/>
      <p:bldP spid="37" grpId="0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sp>
        <p:nvSpPr>
          <p:cNvPr id="34819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34820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4839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4847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8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9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0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1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2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4840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1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42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843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844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845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4846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4821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4829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0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1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2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3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4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35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836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4837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8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4822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+1000n ≤ cn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4823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≤ cn</a:t>
            </a:r>
          </a:p>
        </p:txBody>
      </p:sp>
      <p:sp>
        <p:nvSpPr>
          <p:cNvPr id="38" name="Text Box 22"/>
          <p:cNvSpPr txBox="1">
            <a:spLocks noChangeArrowheads="1"/>
          </p:cNvSpPr>
          <p:nvPr/>
        </p:nvSpPr>
        <p:spPr bwMode="auto">
          <a:xfrm>
            <a:off x="1535113" y="1930400"/>
            <a:ext cx="2765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≤ cn</a:t>
            </a:r>
          </a:p>
        </p:txBody>
      </p:sp>
      <p:pic>
        <p:nvPicPr>
          <p:cNvPr id="44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" name="AutoShape 8"/>
          <p:cNvSpPr>
            <a:spLocks noChangeArrowheads="1"/>
          </p:cNvSpPr>
          <p:nvPr/>
        </p:nvSpPr>
        <p:spPr bwMode="auto">
          <a:xfrm>
            <a:off x="1371600" y="3581400"/>
            <a:ext cx="4495800" cy="1066800"/>
          </a:xfrm>
          <a:prstGeom prst="wedgeRectCallout">
            <a:avLst>
              <a:gd name="adj1" fmla="val -58384"/>
              <a:gd name="adj2" fmla="val 48963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The order the players go </a:t>
            </a:r>
            <a:br>
              <a:rPr lang="en-CA" altLang="en-US"/>
            </a:br>
            <a:r>
              <a:rPr lang="en-CA" altLang="en-US"/>
              <a:t>REALY matters.</a:t>
            </a:r>
            <a:endParaRPr lang="en-US" altLang="en-US"/>
          </a:p>
        </p:txBody>
      </p:sp>
      <p:sp>
        <p:nvSpPr>
          <p:cNvPr id="34827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34828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45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ext Box 21"/>
          <p:cNvSpPr txBox="1">
            <a:spLocks noChangeArrowheads="1"/>
          </p:cNvSpPr>
          <p:nvPr/>
        </p:nvSpPr>
        <p:spPr bwMode="auto">
          <a:xfrm>
            <a:off x="304800" y="838200"/>
            <a:ext cx="11985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Proof:</a:t>
            </a:r>
          </a:p>
        </p:txBody>
      </p:sp>
      <p:sp>
        <p:nvSpPr>
          <p:cNvPr id="3584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  <p:grpSp>
        <p:nvGrpSpPr>
          <p:cNvPr id="35844" name="Group 26"/>
          <p:cNvGrpSpPr>
            <a:grpSpLocks/>
          </p:cNvGrpSpPr>
          <p:nvPr/>
        </p:nvGrpSpPr>
        <p:grpSpPr bwMode="auto">
          <a:xfrm flipH="1">
            <a:off x="152400" y="1524000"/>
            <a:ext cx="947738" cy="1828800"/>
            <a:chOff x="2308" y="1513"/>
            <a:chExt cx="1162" cy="2570"/>
          </a:xfrm>
        </p:grpSpPr>
        <p:grpSp>
          <p:nvGrpSpPr>
            <p:cNvPr id="35865" name="Group 27"/>
            <p:cNvGrpSpPr>
              <a:grpSpLocks/>
            </p:cNvGrpSpPr>
            <p:nvPr/>
          </p:nvGrpSpPr>
          <p:grpSpPr bwMode="auto">
            <a:xfrm>
              <a:off x="2308" y="1740"/>
              <a:ext cx="957" cy="2343"/>
              <a:chOff x="2308" y="1740"/>
              <a:chExt cx="957" cy="2343"/>
            </a:xfrm>
          </p:grpSpPr>
          <p:sp>
            <p:nvSpPr>
              <p:cNvPr id="35873" name="Freeform 28"/>
              <p:cNvSpPr>
                <a:spLocks/>
              </p:cNvSpPr>
              <p:nvPr/>
            </p:nvSpPr>
            <p:spPr bwMode="auto">
              <a:xfrm>
                <a:off x="2673" y="1740"/>
                <a:ext cx="432" cy="485"/>
              </a:xfrm>
              <a:custGeom>
                <a:avLst/>
                <a:gdLst>
                  <a:gd name="T0" fmla="*/ 123 w 432"/>
                  <a:gd name="T1" fmla="*/ 206 h 485"/>
                  <a:gd name="T2" fmla="*/ 159 w 432"/>
                  <a:gd name="T3" fmla="*/ 53 h 485"/>
                  <a:gd name="T4" fmla="*/ 248 w 432"/>
                  <a:gd name="T5" fmla="*/ 0 h 485"/>
                  <a:gd name="T6" fmla="*/ 335 w 432"/>
                  <a:gd name="T7" fmla="*/ 0 h 485"/>
                  <a:gd name="T8" fmla="*/ 388 w 432"/>
                  <a:gd name="T9" fmla="*/ 53 h 485"/>
                  <a:gd name="T10" fmla="*/ 432 w 432"/>
                  <a:gd name="T11" fmla="*/ 215 h 485"/>
                  <a:gd name="T12" fmla="*/ 415 w 432"/>
                  <a:gd name="T13" fmla="*/ 349 h 485"/>
                  <a:gd name="T14" fmla="*/ 379 w 432"/>
                  <a:gd name="T15" fmla="*/ 458 h 485"/>
                  <a:gd name="T16" fmla="*/ 309 w 432"/>
                  <a:gd name="T17" fmla="*/ 485 h 485"/>
                  <a:gd name="T18" fmla="*/ 221 w 432"/>
                  <a:gd name="T19" fmla="*/ 475 h 485"/>
                  <a:gd name="T20" fmla="*/ 132 w 432"/>
                  <a:gd name="T21" fmla="*/ 368 h 485"/>
                  <a:gd name="T22" fmla="*/ 123 w 432"/>
                  <a:gd name="T23" fmla="*/ 288 h 485"/>
                  <a:gd name="T24" fmla="*/ 0 w 432"/>
                  <a:gd name="T25" fmla="*/ 242 h 485"/>
                  <a:gd name="T26" fmla="*/ 0 w 432"/>
                  <a:gd name="T27" fmla="*/ 189 h 485"/>
                  <a:gd name="T28" fmla="*/ 123 w 432"/>
                  <a:gd name="T29" fmla="*/ 206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4" name="Freeform 29"/>
              <p:cNvSpPr>
                <a:spLocks/>
              </p:cNvSpPr>
              <p:nvPr/>
            </p:nvSpPr>
            <p:spPr bwMode="auto">
              <a:xfrm>
                <a:off x="2573" y="2253"/>
                <a:ext cx="500" cy="828"/>
              </a:xfrm>
              <a:custGeom>
                <a:avLst/>
                <a:gdLst>
                  <a:gd name="T0" fmla="*/ 41 w 500"/>
                  <a:gd name="T1" fmla="*/ 173 h 828"/>
                  <a:gd name="T2" fmla="*/ 163 w 500"/>
                  <a:gd name="T3" fmla="*/ 35 h 828"/>
                  <a:gd name="T4" fmla="*/ 232 w 500"/>
                  <a:gd name="T5" fmla="*/ 0 h 828"/>
                  <a:gd name="T6" fmla="*/ 366 w 500"/>
                  <a:gd name="T7" fmla="*/ 5 h 828"/>
                  <a:gd name="T8" fmla="*/ 488 w 500"/>
                  <a:gd name="T9" fmla="*/ 57 h 828"/>
                  <a:gd name="T10" fmla="*/ 500 w 500"/>
                  <a:gd name="T11" fmla="*/ 126 h 828"/>
                  <a:gd name="T12" fmla="*/ 483 w 500"/>
                  <a:gd name="T13" fmla="*/ 207 h 828"/>
                  <a:gd name="T14" fmla="*/ 396 w 500"/>
                  <a:gd name="T15" fmla="*/ 281 h 828"/>
                  <a:gd name="T16" fmla="*/ 349 w 500"/>
                  <a:gd name="T17" fmla="*/ 414 h 828"/>
                  <a:gd name="T18" fmla="*/ 349 w 500"/>
                  <a:gd name="T19" fmla="*/ 552 h 828"/>
                  <a:gd name="T20" fmla="*/ 384 w 500"/>
                  <a:gd name="T21" fmla="*/ 637 h 828"/>
                  <a:gd name="T22" fmla="*/ 448 w 500"/>
                  <a:gd name="T23" fmla="*/ 695 h 828"/>
                  <a:gd name="T24" fmla="*/ 448 w 500"/>
                  <a:gd name="T25" fmla="*/ 765 h 828"/>
                  <a:gd name="T26" fmla="*/ 419 w 500"/>
                  <a:gd name="T27" fmla="*/ 800 h 828"/>
                  <a:gd name="T28" fmla="*/ 384 w 500"/>
                  <a:gd name="T29" fmla="*/ 816 h 828"/>
                  <a:gd name="T30" fmla="*/ 268 w 500"/>
                  <a:gd name="T31" fmla="*/ 828 h 828"/>
                  <a:gd name="T32" fmla="*/ 163 w 500"/>
                  <a:gd name="T33" fmla="*/ 747 h 828"/>
                  <a:gd name="T34" fmla="*/ 53 w 500"/>
                  <a:gd name="T35" fmla="*/ 574 h 828"/>
                  <a:gd name="T36" fmla="*/ 0 w 500"/>
                  <a:gd name="T37" fmla="*/ 368 h 828"/>
                  <a:gd name="T38" fmla="*/ 140 w 500"/>
                  <a:gd name="T39" fmla="*/ 436 h 828"/>
                  <a:gd name="T40" fmla="*/ 192 w 500"/>
                  <a:gd name="T41" fmla="*/ 436 h 828"/>
                  <a:gd name="T42" fmla="*/ 227 w 500"/>
                  <a:gd name="T43" fmla="*/ 396 h 828"/>
                  <a:gd name="T44" fmla="*/ 251 w 500"/>
                  <a:gd name="T45" fmla="*/ 316 h 828"/>
                  <a:gd name="T46" fmla="*/ 209 w 500"/>
                  <a:gd name="T47" fmla="*/ 293 h 828"/>
                  <a:gd name="T48" fmla="*/ 53 w 500"/>
                  <a:gd name="T49" fmla="*/ 293 h 828"/>
                  <a:gd name="T50" fmla="*/ 18 w 500"/>
                  <a:gd name="T51" fmla="*/ 293 h 828"/>
                  <a:gd name="T52" fmla="*/ 41 w 500"/>
                  <a:gd name="T53" fmla="*/ 173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5" name="Freeform 30"/>
              <p:cNvSpPr>
                <a:spLocks/>
              </p:cNvSpPr>
              <p:nvPr/>
            </p:nvSpPr>
            <p:spPr bwMode="auto">
              <a:xfrm>
                <a:off x="2950" y="2289"/>
                <a:ext cx="265" cy="895"/>
              </a:xfrm>
              <a:custGeom>
                <a:avLst/>
                <a:gdLst>
                  <a:gd name="T0" fmla="*/ 0 w 265"/>
                  <a:gd name="T1" fmla="*/ 75 h 895"/>
                  <a:gd name="T2" fmla="*/ 29 w 265"/>
                  <a:gd name="T3" fmla="*/ 23 h 895"/>
                  <a:gd name="T4" fmla="*/ 83 w 265"/>
                  <a:gd name="T5" fmla="*/ 0 h 895"/>
                  <a:gd name="T6" fmla="*/ 135 w 265"/>
                  <a:gd name="T7" fmla="*/ 5 h 895"/>
                  <a:gd name="T8" fmla="*/ 206 w 265"/>
                  <a:gd name="T9" fmla="*/ 108 h 895"/>
                  <a:gd name="T10" fmla="*/ 265 w 265"/>
                  <a:gd name="T11" fmla="*/ 264 h 895"/>
                  <a:gd name="T12" fmla="*/ 265 w 265"/>
                  <a:gd name="T13" fmla="*/ 384 h 895"/>
                  <a:gd name="T14" fmla="*/ 241 w 265"/>
                  <a:gd name="T15" fmla="*/ 447 h 895"/>
                  <a:gd name="T16" fmla="*/ 118 w 265"/>
                  <a:gd name="T17" fmla="*/ 522 h 895"/>
                  <a:gd name="T18" fmla="*/ 83 w 265"/>
                  <a:gd name="T19" fmla="*/ 573 h 895"/>
                  <a:gd name="T20" fmla="*/ 83 w 265"/>
                  <a:gd name="T21" fmla="*/ 608 h 895"/>
                  <a:gd name="T22" fmla="*/ 123 w 265"/>
                  <a:gd name="T23" fmla="*/ 654 h 895"/>
                  <a:gd name="T24" fmla="*/ 189 w 265"/>
                  <a:gd name="T25" fmla="*/ 723 h 895"/>
                  <a:gd name="T26" fmla="*/ 224 w 265"/>
                  <a:gd name="T27" fmla="*/ 814 h 895"/>
                  <a:gd name="T28" fmla="*/ 212 w 265"/>
                  <a:gd name="T29" fmla="*/ 895 h 895"/>
                  <a:gd name="T30" fmla="*/ 177 w 265"/>
                  <a:gd name="T31" fmla="*/ 877 h 895"/>
                  <a:gd name="T32" fmla="*/ 159 w 265"/>
                  <a:gd name="T33" fmla="*/ 764 h 895"/>
                  <a:gd name="T34" fmla="*/ 101 w 265"/>
                  <a:gd name="T35" fmla="*/ 694 h 895"/>
                  <a:gd name="T36" fmla="*/ 54 w 265"/>
                  <a:gd name="T37" fmla="*/ 676 h 895"/>
                  <a:gd name="T38" fmla="*/ 29 w 265"/>
                  <a:gd name="T39" fmla="*/ 643 h 895"/>
                  <a:gd name="T40" fmla="*/ 29 w 265"/>
                  <a:gd name="T41" fmla="*/ 568 h 895"/>
                  <a:gd name="T42" fmla="*/ 64 w 265"/>
                  <a:gd name="T43" fmla="*/ 505 h 895"/>
                  <a:gd name="T44" fmla="*/ 123 w 265"/>
                  <a:gd name="T45" fmla="*/ 465 h 895"/>
                  <a:gd name="T46" fmla="*/ 212 w 265"/>
                  <a:gd name="T47" fmla="*/ 402 h 895"/>
                  <a:gd name="T48" fmla="*/ 224 w 265"/>
                  <a:gd name="T49" fmla="*/ 327 h 895"/>
                  <a:gd name="T50" fmla="*/ 177 w 265"/>
                  <a:gd name="T51" fmla="*/ 224 h 895"/>
                  <a:gd name="T52" fmla="*/ 101 w 265"/>
                  <a:gd name="T53" fmla="*/ 143 h 895"/>
                  <a:gd name="T54" fmla="*/ 0 w 265"/>
                  <a:gd name="T55" fmla="*/ 75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6" name="Freeform 31"/>
              <p:cNvSpPr>
                <a:spLocks/>
              </p:cNvSpPr>
              <p:nvPr/>
            </p:nvSpPr>
            <p:spPr bwMode="auto">
              <a:xfrm>
                <a:off x="2308" y="2238"/>
                <a:ext cx="520" cy="435"/>
              </a:xfrm>
              <a:custGeom>
                <a:avLst/>
                <a:gdLst>
                  <a:gd name="T0" fmla="*/ 398 w 520"/>
                  <a:gd name="T1" fmla="*/ 5 h 435"/>
                  <a:gd name="T2" fmla="*/ 485 w 520"/>
                  <a:gd name="T3" fmla="*/ 0 h 435"/>
                  <a:gd name="T4" fmla="*/ 520 w 520"/>
                  <a:gd name="T5" fmla="*/ 35 h 435"/>
                  <a:gd name="T6" fmla="*/ 497 w 520"/>
                  <a:gd name="T7" fmla="*/ 87 h 435"/>
                  <a:gd name="T8" fmla="*/ 428 w 520"/>
                  <a:gd name="T9" fmla="*/ 110 h 435"/>
                  <a:gd name="T10" fmla="*/ 365 w 520"/>
                  <a:gd name="T11" fmla="*/ 110 h 435"/>
                  <a:gd name="T12" fmla="*/ 272 w 520"/>
                  <a:gd name="T13" fmla="*/ 127 h 435"/>
                  <a:gd name="T14" fmla="*/ 168 w 520"/>
                  <a:gd name="T15" fmla="*/ 145 h 435"/>
                  <a:gd name="T16" fmla="*/ 87 w 520"/>
                  <a:gd name="T17" fmla="*/ 180 h 435"/>
                  <a:gd name="T18" fmla="*/ 63 w 520"/>
                  <a:gd name="T19" fmla="*/ 214 h 435"/>
                  <a:gd name="T20" fmla="*/ 70 w 520"/>
                  <a:gd name="T21" fmla="*/ 249 h 435"/>
                  <a:gd name="T22" fmla="*/ 115 w 520"/>
                  <a:gd name="T23" fmla="*/ 296 h 435"/>
                  <a:gd name="T24" fmla="*/ 202 w 520"/>
                  <a:gd name="T25" fmla="*/ 331 h 435"/>
                  <a:gd name="T26" fmla="*/ 306 w 520"/>
                  <a:gd name="T27" fmla="*/ 331 h 435"/>
                  <a:gd name="T28" fmla="*/ 382 w 520"/>
                  <a:gd name="T29" fmla="*/ 331 h 435"/>
                  <a:gd name="T30" fmla="*/ 468 w 520"/>
                  <a:gd name="T31" fmla="*/ 348 h 435"/>
                  <a:gd name="T32" fmla="*/ 450 w 520"/>
                  <a:gd name="T33" fmla="*/ 435 h 435"/>
                  <a:gd name="T34" fmla="*/ 330 w 520"/>
                  <a:gd name="T35" fmla="*/ 401 h 435"/>
                  <a:gd name="T36" fmla="*/ 290 w 520"/>
                  <a:gd name="T37" fmla="*/ 371 h 435"/>
                  <a:gd name="T38" fmla="*/ 208 w 520"/>
                  <a:gd name="T39" fmla="*/ 371 h 435"/>
                  <a:gd name="T40" fmla="*/ 70 w 520"/>
                  <a:gd name="T41" fmla="*/ 336 h 435"/>
                  <a:gd name="T42" fmla="*/ 12 w 520"/>
                  <a:gd name="T43" fmla="*/ 284 h 435"/>
                  <a:gd name="T44" fmla="*/ 0 w 520"/>
                  <a:gd name="T45" fmla="*/ 214 h 435"/>
                  <a:gd name="T46" fmla="*/ 46 w 520"/>
                  <a:gd name="T47" fmla="*/ 145 h 435"/>
                  <a:gd name="T48" fmla="*/ 202 w 520"/>
                  <a:gd name="T49" fmla="*/ 75 h 435"/>
                  <a:gd name="T50" fmla="*/ 340 w 520"/>
                  <a:gd name="T51" fmla="*/ 40 h 435"/>
                  <a:gd name="T52" fmla="*/ 398 w 520"/>
                  <a:gd name="T53" fmla="*/ 5 h 43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20"/>
                  <a:gd name="T82" fmla="*/ 0 h 435"/>
                  <a:gd name="T83" fmla="*/ 520 w 520"/>
                  <a:gd name="T84" fmla="*/ 435 h 43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20" h="435">
                    <a:moveTo>
                      <a:pt x="398" y="5"/>
                    </a:moveTo>
                    <a:lnTo>
                      <a:pt x="485" y="0"/>
                    </a:lnTo>
                    <a:lnTo>
                      <a:pt x="520" y="35"/>
                    </a:lnTo>
                    <a:lnTo>
                      <a:pt x="497" y="87"/>
                    </a:lnTo>
                    <a:lnTo>
                      <a:pt x="428" y="110"/>
                    </a:lnTo>
                    <a:lnTo>
                      <a:pt x="365" y="110"/>
                    </a:lnTo>
                    <a:lnTo>
                      <a:pt x="272" y="127"/>
                    </a:lnTo>
                    <a:lnTo>
                      <a:pt x="168" y="145"/>
                    </a:lnTo>
                    <a:lnTo>
                      <a:pt x="87" y="180"/>
                    </a:lnTo>
                    <a:lnTo>
                      <a:pt x="63" y="214"/>
                    </a:lnTo>
                    <a:lnTo>
                      <a:pt x="70" y="249"/>
                    </a:lnTo>
                    <a:lnTo>
                      <a:pt x="115" y="296"/>
                    </a:lnTo>
                    <a:lnTo>
                      <a:pt x="202" y="331"/>
                    </a:lnTo>
                    <a:lnTo>
                      <a:pt x="306" y="331"/>
                    </a:lnTo>
                    <a:lnTo>
                      <a:pt x="382" y="331"/>
                    </a:lnTo>
                    <a:lnTo>
                      <a:pt x="468" y="348"/>
                    </a:lnTo>
                    <a:lnTo>
                      <a:pt x="450" y="435"/>
                    </a:lnTo>
                    <a:lnTo>
                      <a:pt x="330" y="401"/>
                    </a:lnTo>
                    <a:lnTo>
                      <a:pt x="290" y="371"/>
                    </a:lnTo>
                    <a:lnTo>
                      <a:pt x="208" y="371"/>
                    </a:lnTo>
                    <a:lnTo>
                      <a:pt x="70" y="336"/>
                    </a:lnTo>
                    <a:lnTo>
                      <a:pt x="12" y="284"/>
                    </a:lnTo>
                    <a:lnTo>
                      <a:pt x="0" y="214"/>
                    </a:lnTo>
                    <a:lnTo>
                      <a:pt x="46" y="145"/>
                    </a:lnTo>
                    <a:lnTo>
                      <a:pt x="202" y="75"/>
                    </a:lnTo>
                    <a:lnTo>
                      <a:pt x="340" y="40"/>
                    </a:lnTo>
                    <a:lnTo>
                      <a:pt x="398" y="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7" name="Freeform 32"/>
              <p:cNvSpPr>
                <a:spLocks/>
              </p:cNvSpPr>
              <p:nvPr/>
            </p:nvSpPr>
            <p:spPr bwMode="auto">
              <a:xfrm>
                <a:off x="2882" y="2923"/>
                <a:ext cx="383" cy="1160"/>
              </a:xfrm>
              <a:custGeom>
                <a:avLst/>
                <a:gdLst>
                  <a:gd name="T0" fmla="*/ 0 w 383"/>
                  <a:gd name="T1" fmla="*/ 0 h 1160"/>
                  <a:gd name="T2" fmla="*/ 99 w 383"/>
                  <a:gd name="T3" fmla="*/ 17 h 1160"/>
                  <a:gd name="T4" fmla="*/ 151 w 383"/>
                  <a:gd name="T5" fmla="*/ 103 h 1160"/>
                  <a:gd name="T6" fmla="*/ 203 w 383"/>
                  <a:gd name="T7" fmla="*/ 257 h 1160"/>
                  <a:gd name="T8" fmla="*/ 226 w 383"/>
                  <a:gd name="T9" fmla="*/ 451 h 1160"/>
                  <a:gd name="T10" fmla="*/ 226 w 383"/>
                  <a:gd name="T11" fmla="*/ 560 h 1160"/>
                  <a:gd name="T12" fmla="*/ 191 w 383"/>
                  <a:gd name="T13" fmla="*/ 696 h 1160"/>
                  <a:gd name="T14" fmla="*/ 134 w 383"/>
                  <a:gd name="T15" fmla="*/ 885 h 1160"/>
                  <a:gd name="T16" fmla="*/ 122 w 383"/>
                  <a:gd name="T17" fmla="*/ 937 h 1160"/>
                  <a:gd name="T18" fmla="*/ 139 w 383"/>
                  <a:gd name="T19" fmla="*/ 965 h 1160"/>
                  <a:gd name="T20" fmla="*/ 261 w 383"/>
                  <a:gd name="T21" fmla="*/ 1006 h 1160"/>
                  <a:gd name="T22" fmla="*/ 383 w 383"/>
                  <a:gd name="T23" fmla="*/ 1086 h 1160"/>
                  <a:gd name="T24" fmla="*/ 378 w 383"/>
                  <a:gd name="T25" fmla="*/ 1119 h 1160"/>
                  <a:gd name="T26" fmla="*/ 290 w 383"/>
                  <a:gd name="T27" fmla="*/ 1160 h 1160"/>
                  <a:gd name="T28" fmla="*/ 256 w 383"/>
                  <a:gd name="T29" fmla="*/ 1142 h 1160"/>
                  <a:gd name="T30" fmla="*/ 191 w 383"/>
                  <a:gd name="T31" fmla="*/ 1057 h 1160"/>
                  <a:gd name="T32" fmla="*/ 116 w 383"/>
                  <a:gd name="T33" fmla="*/ 1016 h 1160"/>
                  <a:gd name="T34" fmla="*/ 34 w 383"/>
                  <a:gd name="T35" fmla="*/ 988 h 1160"/>
                  <a:gd name="T36" fmla="*/ 29 w 383"/>
                  <a:gd name="T37" fmla="*/ 948 h 1160"/>
                  <a:gd name="T38" fmla="*/ 52 w 383"/>
                  <a:gd name="T39" fmla="*/ 868 h 1160"/>
                  <a:gd name="T40" fmla="*/ 116 w 383"/>
                  <a:gd name="T41" fmla="*/ 743 h 1160"/>
                  <a:gd name="T42" fmla="*/ 156 w 383"/>
                  <a:gd name="T43" fmla="*/ 594 h 1160"/>
                  <a:gd name="T44" fmla="*/ 156 w 383"/>
                  <a:gd name="T45" fmla="*/ 423 h 1160"/>
                  <a:gd name="T46" fmla="*/ 122 w 383"/>
                  <a:gd name="T47" fmla="*/ 274 h 1160"/>
                  <a:gd name="T48" fmla="*/ 47 w 383"/>
                  <a:gd name="T49" fmla="*/ 136 h 1160"/>
                  <a:gd name="T50" fmla="*/ 12 w 383"/>
                  <a:gd name="T51" fmla="*/ 63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8" name="Freeform 33"/>
              <p:cNvSpPr>
                <a:spLocks/>
              </p:cNvSpPr>
              <p:nvPr/>
            </p:nvSpPr>
            <p:spPr bwMode="auto">
              <a:xfrm>
                <a:off x="2443" y="2919"/>
                <a:ext cx="461" cy="1027"/>
              </a:xfrm>
              <a:custGeom>
                <a:avLst/>
                <a:gdLst>
                  <a:gd name="T0" fmla="*/ 421 w 461"/>
                  <a:gd name="T1" fmla="*/ 0 h 1027"/>
                  <a:gd name="T2" fmla="*/ 449 w 461"/>
                  <a:gd name="T3" fmla="*/ 22 h 1027"/>
                  <a:gd name="T4" fmla="*/ 461 w 461"/>
                  <a:gd name="T5" fmla="*/ 91 h 1027"/>
                  <a:gd name="T6" fmla="*/ 439 w 461"/>
                  <a:gd name="T7" fmla="*/ 159 h 1027"/>
                  <a:gd name="T8" fmla="*/ 380 w 461"/>
                  <a:gd name="T9" fmla="*/ 245 h 1027"/>
                  <a:gd name="T10" fmla="*/ 315 w 461"/>
                  <a:gd name="T11" fmla="*/ 348 h 1027"/>
                  <a:gd name="T12" fmla="*/ 293 w 461"/>
                  <a:gd name="T13" fmla="*/ 462 h 1027"/>
                  <a:gd name="T14" fmla="*/ 310 w 461"/>
                  <a:gd name="T15" fmla="*/ 645 h 1027"/>
                  <a:gd name="T16" fmla="*/ 350 w 461"/>
                  <a:gd name="T17" fmla="*/ 868 h 1027"/>
                  <a:gd name="T18" fmla="*/ 380 w 461"/>
                  <a:gd name="T19" fmla="*/ 959 h 1027"/>
                  <a:gd name="T20" fmla="*/ 368 w 461"/>
                  <a:gd name="T21" fmla="*/ 987 h 1027"/>
                  <a:gd name="T22" fmla="*/ 298 w 461"/>
                  <a:gd name="T23" fmla="*/ 992 h 1027"/>
                  <a:gd name="T24" fmla="*/ 211 w 461"/>
                  <a:gd name="T25" fmla="*/ 969 h 1027"/>
                  <a:gd name="T26" fmla="*/ 134 w 461"/>
                  <a:gd name="T27" fmla="*/ 1004 h 1027"/>
                  <a:gd name="T28" fmla="*/ 87 w 461"/>
                  <a:gd name="T29" fmla="*/ 1027 h 1027"/>
                  <a:gd name="T30" fmla="*/ 53 w 461"/>
                  <a:gd name="T31" fmla="*/ 1022 h 1027"/>
                  <a:gd name="T32" fmla="*/ 0 w 461"/>
                  <a:gd name="T33" fmla="*/ 959 h 1027"/>
                  <a:gd name="T34" fmla="*/ 53 w 461"/>
                  <a:gd name="T35" fmla="*/ 936 h 1027"/>
                  <a:gd name="T36" fmla="*/ 187 w 461"/>
                  <a:gd name="T37" fmla="*/ 908 h 1027"/>
                  <a:gd name="T38" fmla="*/ 263 w 461"/>
                  <a:gd name="T39" fmla="*/ 936 h 1027"/>
                  <a:gd name="T40" fmla="*/ 315 w 461"/>
                  <a:gd name="T41" fmla="*/ 936 h 1027"/>
                  <a:gd name="T42" fmla="*/ 310 w 461"/>
                  <a:gd name="T43" fmla="*/ 890 h 1027"/>
                  <a:gd name="T44" fmla="*/ 258 w 461"/>
                  <a:gd name="T45" fmla="*/ 616 h 1027"/>
                  <a:gd name="T46" fmla="*/ 222 w 461"/>
                  <a:gd name="T47" fmla="*/ 456 h 1027"/>
                  <a:gd name="T48" fmla="*/ 228 w 461"/>
                  <a:gd name="T49" fmla="*/ 376 h 1027"/>
                  <a:gd name="T50" fmla="*/ 280 w 461"/>
                  <a:gd name="T51" fmla="*/ 227 h 1027"/>
                  <a:gd name="T52" fmla="*/ 333 w 461"/>
                  <a:gd name="T53" fmla="*/ 91 h 1027"/>
                  <a:gd name="T54" fmla="*/ 421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5866" name="Freeform 34"/>
            <p:cNvSpPr>
              <a:spLocks/>
            </p:cNvSpPr>
            <p:nvPr/>
          </p:nvSpPr>
          <p:spPr bwMode="auto">
            <a:xfrm>
              <a:off x="2626" y="1540"/>
              <a:ext cx="827" cy="563"/>
            </a:xfrm>
            <a:custGeom>
              <a:avLst/>
              <a:gdLst>
                <a:gd name="T0" fmla="*/ 0 w 827"/>
                <a:gd name="T1" fmla="*/ 139 h 563"/>
                <a:gd name="T2" fmla="*/ 108 w 827"/>
                <a:gd name="T3" fmla="*/ 18 h 563"/>
                <a:gd name="T4" fmla="*/ 160 w 827"/>
                <a:gd name="T5" fmla="*/ 75 h 563"/>
                <a:gd name="T6" fmla="*/ 213 w 827"/>
                <a:gd name="T7" fmla="*/ 110 h 563"/>
                <a:gd name="T8" fmla="*/ 269 w 827"/>
                <a:gd name="T9" fmla="*/ 110 h 563"/>
                <a:gd name="T10" fmla="*/ 327 w 827"/>
                <a:gd name="T11" fmla="*/ 52 h 563"/>
                <a:gd name="T12" fmla="*/ 396 w 827"/>
                <a:gd name="T13" fmla="*/ 5 h 563"/>
                <a:gd name="T14" fmla="*/ 477 w 827"/>
                <a:gd name="T15" fmla="*/ 0 h 563"/>
                <a:gd name="T16" fmla="*/ 563 w 827"/>
                <a:gd name="T17" fmla="*/ 35 h 563"/>
                <a:gd name="T18" fmla="*/ 620 w 827"/>
                <a:gd name="T19" fmla="*/ 87 h 563"/>
                <a:gd name="T20" fmla="*/ 648 w 827"/>
                <a:gd name="T21" fmla="*/ 157 h 563"/>
                <a:gd name="T22" fmla="*/ 654 w 827"/>
                <a:gd name="T23" fmla="*/ 249 h 563"/>
                <a:gd name="T24" fmla="*/ 671 w 827"/>
                <a:gd name="T25" fmla="*/ 331 h 563"/>
                <a:gd name="T26" fmla="*/ 718 w 827"/>
                <a:gd name="T27" fmla="*/ 371 h 563"/>
                <a:gd name="T28" fmla="*/ 774 w 827"/>
                <a:gd name="T29" fmla="*/ 389 h 563"/>
                <a:gd name="T30" fmla="*/ 827 w 827"/>
                <a:gd name="T31" fmla="*/ 401 h 563"/>
                <a:gd name="T32" fmla="*/ 786 w 827"/>
                <a:gd name="T33" fmla="*/ 563 h 563"/>
                <a:gd name="T34" fmla="*/ 654 w 827"/>
                <a:gd name="T35" fmla="*/ 540 h 563"/>
                <a:gd name="T36" fmla="*/ 517 w 827"/>
                <a:gd name="T37" fmla="*/ 493 h 563"/>
                <a:gd name="T38" fmla="*/ 407 w 827"/>
                <a:gd name="T39" fmla="*/ 441 h 563"/>
                <a:gd name="T40" fmla="*/ 286 w 827"/>
                <a:gd name="T41" fmla="*/ 389 h 563"/>
                <a:gd name="T42" fmla="*/ 160 w 827"/>
                <a:gd name="T43" fmla="*/ 331 h 563"/>
                <a:gd name="T44" fmla="*/ 57 w 827"/>
                <a:gd name="T45" fmla="*/ 209 h 563"/>
                <a:gd name="T46" fmla="*/ 0 w 827"/>
                <a:gd name="T47" fmla="*/ 139 h 5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27"/>
                <a:gd name="T73" fmla="*/ 0 h 563"/>
                <a:gd name="T74" fmla="*/ 827 w 827"/>
                <a:gd name="T75" fmla="*/ 563 h 5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27" h="563">
                  <a:moveTo>
                    <a:pt x="0" y="139"/>
                  </a:moveTo>
                  <a:lnTo>
                    <a:pt x="108" y="18"/>
                  </a:lnTo>
                  <a:lnTo>
                    <a:pt x="160" y="75"/>
                  </a:lnTo>
                  <a:lnTo>
                    <a:pt x="213" y="110"/>
                  </a:lnTo>
                  <a:lnTo>
                    <a:pt x="269" y="110"/>
                  </a:lnTo>
                  <a:lnTo>
                    <a:pt x="327" y="52"/>
                  </a:lnTo>
                  <a:lnTo>
                    <a:pt x="396" y="5"/>
                  </a:lnTo>
                  <a:lnTo>
                    <a:pt x="477" y="0"/>
                  </a:lnTo>
                  <a:lnTo>
                    <a:pt x="563" y="35"/>
                  </a:lnTo>
                  <a:lnTo>
                    <a:pt x="620" y="87"/>
                  </a:lnTo>
                  <a:lnTo>
                    <a:pt x="648" y="157"/>
                  </a:lnTo>
                  <a:lnTo>
                    <a:pt x="654" y="249"/>
                  </a:lnTo>
                  <a:lnTo>
                    <a:pt x="671" y="331"/>
                  </a:lnTo>
                  <a:lnTo>
                    <a:pt x="718" y="371"/>
                  </a:lnTo>
                  <a:lnTo>
                    <a:pt x="774" y="389"/>
                  </a:lnTo>
                  <a:lnTo>
                    <a:pt x="827" y="401"/>
                  </a:lnTo>
                  <a:lnTo>
                    <a:pt x="786" y="563"/>
                  </a:lnTo>
                  <a:lnTo>
                    <a:pt x="654" y="540"/>
                  </a:lnTo>
                  <a:lnTo>
                    <a:pt x="517" y="493"/>
                  </a:lnTo>
                  <a:lnTo>
                    <a:pt x="407" y="441"/>
                  </a:lnTo>
                  <a:lnTo>
                    <a:pt x="286" y="389"/>
                  </a:lnTo>
                  <a:lnTo>
                    <a:pt x="160" y="331"/>
                  </a:lnTo>
                  <a:lnTo>
                    <a:pt x="57" y="20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063D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7" name="Freeform 35"/>
            <p:cNvSpPr>
              <a:spLocks/>
            </p:cNvSpPr>
            <p:nvPr/>
          </p:nvSpPr>
          <p:spPr bwMode="auto">
            <a:xfrm>
              <a:off x="2614" y="1513"/>
              <a:ext cx="856" cy="606"/>
            </a:xfrm>
            <a:custGeom>
              <a:avLst/>
              <a:gdLst>
                <a:gd name="T0" fmla="*/ 75 w 856"/>
                <a:gd name="T1" fmla="*/ 266 h 606"/>
                <a:gd name="T2" fmla="*/ 172 w 856"/>
                <a:gd name="T3" fmla="*/ 363 h 606"/>
                <a:gd name="T4" fmla="*/ 304 w 856"/>
                <a:gd name="T5" fmla="*/ 428 h 606"/>
                <a:gd name="T6" fmla="*/ 489 w 856"/>
                <a:gd name="T7" fmla="*/ 513 h 606"/>
                <a:gd name="T8" fmla="*/ 615 w 856"/>
                <a:gd name="T9" fmla="*/ 566 h 606"/>
                <a:gd name="T10" fmla="*/ 816 w 856"/>
                <a:gd name="T11" fmla="*/ 606 h 606"/>
                <a:gd name="T12" fmla="*/ 856 w 856"/>
                <a:gd name="T13" fmla="*/ 393 h 606"/>
                <a:gd name="T14" fmla="*/ 804 w 856"/>
                <a:gd name="T15" fmla="*/ 393 h 606"/>
                <a:gd name="T16" fmla="*/ 753 w 856"/>
                <a:gd name="T17" fmla="*/ 363 h 606"/>
                <a:gd name="T18" fmla="*/ 695 w 856"/>
                <a:gd name="T19" fmla="*/ 323 h 606"/>
                <a:gd name="T20" fmla="*/ 695 w 856"/>
                <a:gd name="T21" fmla="*/ 243 h 606"/>
                <a:gd name="T22" fmla="*/ 660 w 856"/>
                <a:gd name="T23" fmla="*/ 116 h 606"/>
                <a:gd name="T24" fmla="*/ 597 w 856"/>
                <a:gd name="T25" fmla="*/ 46 h 606"/>
                <a:gd name="T26" fmla="*/ 505 w 856"/>
                <a:gd name="T27" fmla="*/ 0 h 606"/>
                <a:gd name="T28" fmla="*/ 391 w 856"/>
                <a:gd name="T29" fmla="*/ 12 h 606"/>
                <a:gd name="T30" fmla="*/ 321 w 856"/>
                <a:gd name="T31" fmla="*/ 53 h 606"/>
                <a:gd name="T32" fmla="*/ 286 w 856"/>
                <a:gd name="T33" fmla="*/ 98 h 606"/>
                <a:gd name="T34" fmla="*/ 253 w 856"/>
                <a:gd name="T35" fmla="*/ 121 h 606"/>
                <a:gd name="T36" fmla="*/ 218 w 856"/>
                <a:gd name="T37" fmla="*/ 116 h 606"/>
                <a:gd name="T38" fmla="*/ 166 w 856"/>
                <a:gd name="T39" fmla="*/ 63 h 606"/>
                <a:gd name="T40" fmla="*/ 132 w 856"/>
                <a:gd name="T41" fmla="*/ 0 h 606"/>
                <a:gd name="T42" fmla="*/ 103 w 856"/>
                <a:gd name="T43" fmla="*/ 30 h 606"/>
                <a:gd name="T44" fmla="*/ 0 w 856"/>
                <a:gd name="T45" fmla="*/ 150 h 606"/>
                <a:gd name="T46" fmla="*/ 5 w 856"/>
                <a:gd name="T47" fmla="*/ 178 h 606"/>
                <a:gd name="T48" fmla="*/ 17 w 856"/>
                <a:gd name="T49" fmla="*/ 191 h 606"/>
                <a:gd name="T50" fmla="*/ 120 w 856"/>
                <a:gd name="T51" fmla="*/ 81 h 606"/>
                <a:gd name="T52" fmla="*/ 172 w 856"/>
                <a:gd name="T53" fmla="*/ 133 h 606"/>
                <a:gd name="T54" fmla="*/ 206 w 856"/>
                <a:gd name="T55" fmla="*/ 168 h 606"/>
                <a:gd name="T56" fmla="*/ 253 w 856"/>
                <a:gd name="T57" fmla="*/ 168 h 606"/>
                <a:gd name="T58" fmla="*/ 286 w 856"/>
                <a:gd name="T59" fmla="*/ 156 h 606"/>
                <a:gd name="T60" fmla="*/ 339 w 856"/>
                <a:gd name="T61" fmla="*/ 116 h 606"/>
                <a:gd name="T62" fmla="*/ 367 w 856"/>
                <a:gd name="T63" fmla="*/ 70 h 606"/>
                <a:gd name="T64" fmla="*/ 442 w 856"/>
                <a:gd name="T65" fmla="*/ 46 h 606"/>
                <a:gd name="T66" fmla="*/ 505 w 856"/>
                <a:gd name="T67" fmla="*/ 53 h 606"/>
                <a:gd name="T68" fmla="*/ 562 w 856"/>
                <a:gd name="T69" fmla="*/ 87 h 606"/>
                <a:gd name="T70" fmla="*/ 615 w 856"/>
                <a:gd name="T71" fmla="*/ 138 h 606"/>
                <a:gd name="T72" fmla="*/ 643 w 856"/>
                <a:gd name="T73" fmla="*/ 203 h 606"/>
                <a:gd name="T74" fmla="*/ 643 w 856"/>
                <a:gd name="T75" fmla="*/ 260 h 606"/>
                <a:gd name="T76" fmla="*/ 643 w 856"/>
                <a:gd name="T77" fmla="*/ 323 h 606"/>
                <a:gd name="T78" fmla="*/ 666 w 856"/>
                <a:gd name="T79" fmla="*/ 375 h 606"/>
                <a:gd name="T80" fmla="*/ 730 w 856"/>
                <a:gd name="T81" fmla="*/ 410 h 606"/>
                <a:gd name="T82" fmla="*/ 804 w 856"/>
                <a:gd name="T83" fmla="*/ 444 h 606"/>
                <a:gd name="T84" fmla="*/ 770 w 856"/>
                <a:gd name="T85" fmla="*/ 554 h 606"/>
                <a:gd name="T86" fmla="*/ 580 w 856"/>
                <a:gd name="T87" fmla="*/ 503 h 606"/>
                <a:gd name="T88" fmla="*/ 454 w 856"/>
                <a:gd name="T89" fmla="*/ 450 h 606"/>
                <a:gd name="T90" fmla="*/ 339 w 856"/>
                <a:gd name="T91" fmla="*/ 416 h 606"/>
                <a:gd name="T92" fmla="*/ 241 w 856"/>
                <a:gd name="T93" fmla="*/ 363 h 606"/>
                <a:gd name="T94" fmla="*/ 120 w 856"/>
                <a:gd name="T95" fmla="*/ 266 h 606"/>
                <a:gd name="T96" fmla="*/ 34 w 856"/>
                <a:gd name="T97" fmla="*/ 173 h 606"/>
                <a:gd name="T98" fmla="*/ 22 w 856"/>
                <a:gd name="T99" fmla="*/ 185 h 606"/>
                <a:gd name="T100" fmla="*/ 75 w 856"/>
                <a:gd name="T101" fmla="*/ 266 h 6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6"/>
                <a:gd name="T154" fmla="*/ 0 h 606"/>
                <a:gd name="T155" fmla="*/ 856 w 856"/>
                <a:gd name="T156" fmla="*/ 606 h 6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6" h="606">
                  <a:moveTo>
                    <a:pt x="75" y="266"/>
                  </a:moveTo>
                  <a:lnTo>
                    <a:pt x="172" y="363"/>
                  </a:lnTo>
                  <a:lnTo>
                    <a:pt x="304" y="428"/>
                  </a:lnTo>
                  <a:lnTo>
                    <a:pt x="489" y="513"/>
                  </a:lnTo>
                  <a:lnTo>
                    <a:pt x="615" y="566"/>
                  </a:lnTo>
                  <a:lnTo>
                    <a:pt x="816" y="606"/>
                  </a:lnTo>
                  <a:lnTo>
                    <a:pt x="856" y="393"/>
                  </a:lnTo>
                  <a:lnTo>
                    <a:pt x="804" y="393"/>
                  </a:lnTo>
                  <a:lnTo>
                    <a:pt x="753" y="363"/>
                  </a:lnTo>
                  <a:lnTo>
                    <a:pt x="695" y="323"/>
                  </a:lnTo>
                  <a:lnTo>
                    <a:pt x="695" y="243"/>
                  </a:lnTo>
                  <a:lnTo>
                    <a:pt x="660" y="116"/>
                  </a:lnTo>
                  <a:lnTo>
                    <a:pt x="597" y="46"/>
                  </a:lnTo>
                  <a:lnTo>
                    <a:pt x="505" y="0"/>
                  </a:lnTo>
                  <a:lnTo>
                    <a:pt x="391" y="12"/>
                  </a:lnTo>
                  <a:lnTo>
                    <a:pt x="321" y="53"/>
                  </a:lnTo>
                  <a:lnTo>
                    <a:pt x="286" y="98"/>
                  </a:lnTo>
                  <a:lnTo>
                    <a:pt x="253" y="121"/>
                  </a:lnTo>
                  <a:lnTo>
                    <a:pt x="218" y="116"/>
                  </a:lnTo>
                  <a:lnTo>
                    <a:pt x="166" y="63"/>
                  </a:lnTo>
                  <a:lnTo>
                    <a:pt x="132" y="0"/>
                  </a:lnTo>
                  <a:lnTo>
                    <a:pt x="103" y="30"/>
                  </a:lnTo>
                  <a:lnTo>
                    <a:pt x="0" y="150"/>
                  </a:lnTo>
                  <a:lnTo>
                    <a:pt x="5" y="178"/>
                  </a:lnTo>
                  <a:lnTo>
                    <a:pt x="17" y="191"/>
                  </a:lnTo>
                  <a:lnTo>
                    <a:pt x="120" y="81"/>
                  </a:lnTo>
                  <a:lnTo>
                    <a:pt x="172" y="133"/>
                  </a:lnTo>
                  <a:lnTo>
                    <a:pt x="206" y="168"/>
                  </a:lnTo>
                  <a:lnTo>
                    <a:pt x="253" y="168"/>
                  </a:lnTo>
                  <a:lnTo>
                    <a:pt x="286" y="156"/>
                  </a:lnTo>
                  <a:lnTo>
                    <a:pt x="339" y="116"/>
                  </a:lnTo>
                  <a:lnTo>
                    <a:pt x="367" y="70"/>
                  </a:lnTo>
                  <a:lnTo>
                    <a:pt x="442" y="46"/>
                  </a:lnTo>
                  <a:lnTo>
                    <a:pt x="505" y="53"/>
                  </a:lnTo>
                  <a:lnTo>
                    <a:pt x="562" y="87"/>
                  </a:lnTo>
                  <a:lnTo>
                    <a:pt x="615" y="138"/>
                  </a:lnTo>
                  <a:lnTo>
                    <a:pt x="643" y="203"/>
                  </a:lnTo>
                  <a:lnTo>
                    <a:pt x="643" y="260"/>
                  </a:lnTo>
                  <a:lnTo>
                    <a:pt x="643" y="323"/>
                  </a:lnTo>
                  <a:lnTo>
                    <a:pt x="666" y="375"/>
                  </a:lnTo>
                  <a:lnTo>
                    <a:pt x="730" y="410"/>
                  </a:lnTo>
                  <a:lnTo>
                    <a:pt x="804" y="444"/>
                  </a:lnTo>
                  <a:lnTo>
                    <a:pt x="770" y="554"/>
                  </a:lnTo>
                  <a:lnTo>
                    <a:pt x="580" y="503"/>
                  </a:lnTo>
                  <a:lnTo>
                    <a:pt x="454" y="450"/>
                  </a:lnTo>
                  <a:lnTo>
                    <a:pt x="339" y="416"/>
                  </a:lnTo>
                  <a:lnTo>
                    <a:pt x="241" y="363"/>
                  </a:lnTo>
                  <a:lnTo>
                    <a:pt x="120" y="266"/>
                  </a:lnTo>
                  <a:lnTo>
                    <a:pt x="34" y="173"/>
                  </a:lnTo>
                  <a:lnTo>
                    <a:pt x="22" y="185"/>
                  </a:lnTo>
                  <a:lnTo>
                    <a:pt x="75" y="26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8" name="Oval 36"/>
            <p:cNvSpPr>
              <a:spLocks noChangeArrowheads="1"/>
            </p:cNvSpPr>
            <p:nvPr/>
          </p:nvSpPr>
          <p:spPr bwMode="auto">
            <a:xfrm rot="-4286940">
              <a:off x="279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869" name="Oval 37"/>
            <p:cNvSpPr>
              <a:spLocks noChangeArrowheads="1"/>
            </p:cNvSpPr>
            <p:nvPr/>
          </p:nvSpPr>
          <p:spPr bwMode="auto">
            <a:xfrm rot="-4286940">
              <a:off x="281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870" name="Oval 38"/>
            <p:cNvSpPr>
              <a:spLocks noChangeArrowheads="1"/>
            </p:cNvSpPr>
            <p:nvPr/>
          </p:nvSpPr>
          <p:spPr bwMode="auto">
            <a:xfrm rot="-4286940">
              <a:off x="2741" y="1887"/>
              <a:ext cx="141" cy="50"/>
            </a:xfrm>
            <a:prstGeom prst="ellipse">
              <a:avLst/>
            </a:prstGeom>
            <a:solidFill>
              <a:schemeClr val="tx2"/>
            </a:solidFill>
            <a:ln w="12700" cap="sq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871" name="Oval 39"/>
            <p:cNvSpPr>
              <a:spLocks noChangeArrowheads="1"/>
            </p:cNvSpPr>
            <p:nvPr/>
          </p:nvSpPr>
          <p:spPr bwMode="auto">
            <a:xfrm rot="-4286940">
              <a:off x="2760" y="1913"/>
              <a:ext cx="81" cy="19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wrap="none" lIns="274320" rIns="274320"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 eaLnBrk="1" hangingPunct="1">
                <a:spcBef>
                  <a:spcPct val="0"/>
                </a:spcBef>
                <a:buFontTx/>
                <a:buNone/>
              </a:pPr>
              <a:endParaRPr lang="en-US" altLang="en-US"/>
            </a:p>
          </p:txBody>
        </p:sp>
        <p:sp>
          <p:nvSpPr>
            <p:cNvPr id="35872" name="Oval 40"/>
            <p:cNvSpPr>
              <a:spLocks noChangeArrowheads="1"/>
            </p:cNvSpPr>
            <p:nvPr/>
          </p:nvSpPr>
          <p:spPr bwMode="auto">
            <a:xfrm>
              <a:off x="2687" y="2089"/>
              <a:ext cx="198" cy="8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12700" cap="sq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274320" rIns="274320" anchor="ctr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</p:grpSp>
      <p:grpSp>
        <p:nvGrpSpPr>
          <p:cNvPr id="35845" name="Group 47"/>
          <p:cNvGrpSpPr>
            <a:grpSpLocks/>
          </p:cNvGrpSpPr>
          <p:nvPr/>
        </p:nvGrpSpPr>
        <p:grpSpPr bwMode="auto">
          <a:xfrm flipH="1">
            <a:off x="8231188" y="1219200"/>
            <a:ext cx="912812" cy="1905000"/>
            <a:chOff x="2593" y="768"/>
            <a:chExt cx="849" cy="1475"/>
          </a:xfrm>
        </p:grpSpPr>
        <p:sp>
          <p:nvSpPr>
            <p:cNvPr id="35855" name="Freeform 48"/>
            <p:cNvSpPr>
              <a:spLocks/>
            </p:cNvSpPr>
            <p:nvPr/>
          </p:nvSpPr>
          <p:spPr bwMode="auto">
            <a:xfrm>
              <a:off x="3035" y="1179"/>
              <a:ext cx="302" cy="308"/>
            </a:xfrm>
            <a:custGeom>
              <a:avLst/>
              <a:gdLst>
                <a:gd name="T0" fmla="*/ 220 w 302"/>
                <a:gd name="T1" fmla="*/ 225 h 308"/>
                <a:gd name="T2" fmla="*/ 220 w 302"/>
                <a:gd name="T3" fmla="*/ 197 h 308"/>
                <a:gd name="T4" fmla="*/ 216 w 302"/>
                <a:gd name="T5" fmla="*/ 159 h 308"/>
                <a:gd name="T6" fmla="*/ 208 w 302"/>
                <a:gd name="T7" fmla="*/ 135 h 308"/>
                <a:gd name="T8" fmla="*/ 198 w 302"/>
                <a:gd name="T9" fmla="*/ 116 h 308"/>
                <a:gd name="T10" fmla="*/ 181 w 302"/>
                <a:gd name="T11" fmla="*/ 93 h 308"/>
                <a:gd name="T12" fmla="*/ 193 w 302"/>
                <a:gd name="T13" fmla="*/ 80 h 308"/>
                <a:gd name="T14" fmla="*/ 199 w 302"/>
                <a:gd name="T15" fmla="*/ 60 h 308"/>
                <a:gd name="T16" fmla="*/ 196 w 302"/>
                <a:gd name="T17" fmla="*/ 38 h 308"/>
                <a:gd name="T18" fmla="*/ 184 w 302"/>
                <a:gd name="T19" fmla="*/ 18 h 308"/>
                <a:gd name="T20" fmla="*/ 163 w 302"/>
                <a:gd name="T21" fmla="*/ 5 h 308"/>
                <a:gd name="T22" fmla="*/ 142 w 302"/>
                <a:gd name="T23" fmla="*/ 0 h 308"/>
                <a:gd name="T24" fmla="*/ 136 w 302"/>
                <a:gd name="T25" fmla="*/ 9 h 308"/>
                <a:gd name="T26" fmla="*/ 148 w 302"/>
                <a:gd name="T27" fmla="*/ 15 h 308"/>
                <a:gd name="T28" fmla="*/ 160 w 302"/>
                <a:gd name="T29" fmla="*/ 23 h 308"/>
                <a:gd name="T30" fmla="*/ 172 w 302"/>
                <a:gd name="T31" fmla="*/ 39 h 308"/>
                <a:gd name="T32" fmla="*/ 171 w 302"/>
                <a:gd name="T33" fmla="*/ 57 h 308"/>
                <a:gd name="T34" fmla="*/ 157 w 302"/>
                <a:gd name="T35" fmla="*/ 71 h 308"/>
                <a:gd name="T36" fmla="*/ 151 w 302"/>
                <a:gd name="T37" fmla="*/ 74 h 308"/>
                <a:gd name="T38" fmla="*/ 117 w 302"/>
                <a:gd name="T39" fmla="*/ 71 h 308"/>
                <a:gd name="T40" fmla="*/ 93 w 302"/>
                <a:gd name="T41" fmla="*/ 74 h 308"/>
                <a:gd name="T42" fmla="*/ 69 w 302"/>
                <a:gd name="T43" fmla="*/ 84 h 308"/>
                <a:gd name="T44" fmla="*/ 64 w 302"/>
                <a:gd name="T45" fmla="*/ 87 h 308"/>
                <a:gd name="T46" fmla="*/ 45 w 302"/>
                <a:gd name="T47" fmla="*/ 75 h 308"/>
                <a:gd name="T48" fmla="*/ 28 w 302"/>
                <a:gd name="T49" fmla="*/ 59 h 308"/>
                <a:gd name="T50" fmla="*/ 25 w 302"/>
                <a:gd name="T51" fmla="*/ 48 h 308"/>
                <a:gd name="T52" fmla="*/ 30 w 302"/>
                <a:gd name="T53" fmla="*/ 36 h 308"/>
                <a:gd name="T54" fmla="*/ 43 w 302"/>
                <a:gd name="T55" fmla="*/ 29 h 308"/>
                <a:gd name="T56" fmla="*/ 48 w 302"/>
                <a:gd name="T57" fmla="*/ 20 h 308"/>
                <a:gd name="T58" fmla="*/ 40 w 302"/>
                <a:gd name="T59" fmla="*/ 15 h 308"/>
                <a:gd name="T60" fmla="*/ 25 w 302"/>
                <a:gd name="T61" fmla="*/ 18 h 308"/>
                <a:gd name="T62" fmla="*/ 6 w 302"/>
                <a:gd name="T63" fmla="*/ 36 h 308"/>
                <a:gd name="T64" fmla="*/ 0 w 302"/>
                <a:gd name="T65" fmla="*/ 56 h 308"/>
                <a:gd name="T66" fmla="*/ 6 w 302"/>
                <a:gd name="T67" fmla="*/ 74 h 308"/>
                <a:gd name="T68" fmla="*/ 22 w 302"/>
                <a:gd name="T69" fmla="*/ 93 h 308"/>
                <a:gd name="T70" fmla="*/ 40 w 302"/>
                <a:gd name="T71" fmla="*/ 107 h 308"/>
                <a:gd name="T72" fmla="*/ 25 w 302"/>
                <a:gd name="T73" fmla="*/ 140 h 308"/>
                <a:gd name="T74" fmla="*/ 22 w 302"/>
                <a:gd name="T75" fmla="*/ 171 h 308"/>
                <a:gd name="T76" fmla="*/ 24 w 302"/>
                <a:gd name="T77" fmla="*/ 204 h 308"/>
                <a:gd name="T78" fmla="*/ 27 w 302"/>
                <a:gd name="T79" fmla="*/ 233 h 308"/>
                <a:gd name="T80" fmla="*/ 39 w 302"/>
                <a:gd name="T81" fmla="*/ 258 h 308"/>
                <a:gd name="T82" fmla="*/ 55 w 302"/>
                <a:gd name="T83" fmla="*/ 278 h 308"/>
                <a:gd name="T84" fmla="*/ 79 w 302"/>
                <a:gd name="T85" fmla="*/ 293 h 308"/>
                <a:gd name="T86" fmla="*/ 99 w 302"/>
                <a:gd name="T87" fmla="*/ 303 h 308"/>
                <a:gd name="T88" fmla="*/ 124 w 302"/>
                <a:gd name="T89" fmla="*/ 308 h 308"/>
                <a:gd name="T90" fmla="*/ 148 w 302"/>
                <a:gd name="T91" fmla="*/ 308 h 308"/>
                <a:gd name="T92" fmla="*/ 172 w 302"/>
                <a:gd name="T93" fmla="*/ 305 h 308"/>
                <a:gd name="T94" fmla="*/ 196 w 302"/>
                <a:gd name="T95" fmla="*/ 297 h 308"/>
                <a:gd name="T96" fmla="*/ 208 w 302"/>
                <a:gd name="T97" fmla="*/ 284 h 308"/>
                <a:gd name="T98" fmla="*/ 220 w 302"/>
                <a:gd name="T99" fmla="*/ 266 h 308"/>
                <a:gd name="T100" fmla="*/ 253 w 302"/>
                <a:gd name="T101" fmla="*/ 278 h 308"/>
                <a:gd name="T102" fmla="*/ 273 w 302"/>
                <a:gd name="T103" fmla="*/ 288 h 308"/>
                <a:gd name="T104" fmla="*/ 288 w 302"/>
                <a:gd name="T105" fmla="*/ 290 h 308"/>
                <a:gd name="T106" fmla="*/ 298 w 302"/>
                <a:gd name="T107" fmla="*/ 281 h 308"/>
                <a:gd name="T108" fmla="*/ 302 w 302"/>
                <a:gd name="T109" fmla="*/ 269 h 308"/>
                <a:gd name="T110" fmla="*/ 294 w 302"/>
                <a:gd name="T111" fmla="*/ 254 h 308"/>
                <a:gd name="T112" fmla="*/ 270 w 302"/>
                <a:gd name="T113" fmla="*/ 243 h 308"/>
                <a:gd name="T114" fmla="*/ 238 w 302"/>
                <a:gd name="T115" fmla="*/ 236 h 308"/>
                <a:gd name="T116" fmla="*/ 220 w 302"/>
                <a:gd name="T117" fmla="*/ 225 h 308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02"/>
                <a:gd name="T178" fmla="*/ 0 h 308"/>
                <a:gd name="T179" fmla="*/ 302 w 302"/>
                <a:gd name="T180" fmla="*/ 308 h 308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02" h="308">
                  <a:moveTo>
                    <a:pt x="220" y="225"/>
                  </a:moveTo>
                  <a:lnTo>
                    <a:pt x="220" y="197"/>
                  </a:lnTo>
                  <a:lnTo>
                    <a:pt x="216" y="159"/>
                  </a:lnTo>
                  <a:lnTo>
                    <a:pt x="208" y="135"/>
                  </a:lnTo>
                  <a:lnTo>
                    <a:pt x="198" y="116"/>
                  </a:lnTo>
                  <a:lnTo>
                    <a:pt x="181" y="93"/>
                  </a:lnTo>
                  <a:lnTo>
                    <a:pt x="193" y="80"/>
                  </a:lnTo>
                  <a:lnTo>
                    <a:pt x="199" y="60"/>
                  </a:lnTo>
                  <a:lnTo>
                    <a:pt x="196" y="38"/>
                  </a:lnTo>
                  <a:lnTo>
                    <a:pt x="184" y="18"/>
                  </a:lnTo>
                  <a:lnTo>
                    <a:pt x="163" y="5"/>
                  </a:lnTo>
                  <a:lnTo>
                    <a:pt x="142" y="0"/>
                  </a:lnTo>
                  <a:lnTo>
                    <a:pt x="136" y="9"/>
                  </a:lnTo>
                  <a:lnTo>
                    <a:pt x="148" y="15"/>
                  </a:lnTo>
                  <a:lnTo>
                    <a:pt x="160" y="23"/>
                  </a:lnTo>
                  <a:lnTo>
                    <a:pt x="172" y="39"/>
                  </a:lnTo>
                  <a:lnTo>
                    <a:pt x="171" y="57"/>
                  </a:lnTo>
                  <a:lnTo>
                    <a:pt x="157" y="71"/>
                  </a:lnTo>
                  <a:lnTo>
                    <a:pt x="151" y="74"/>
                  </a:lnTo>
                  <a:lnTo>
                    <a:pt x="117" y="71"/>
                  </a:lnTo>
                  <a:lnTo>
                    <a:pt x="93" y="74"/>
                  </a:lnTo>
                  <a:lnTo>
                    <a:pt x="69" y="84"/>
                  </a:lnTo>
                  <a:lnTo>
                    <a:pt x="64" y="87"/>
                  </a:lnTo>
                  <a:lnTo>
                    <a:pt x="45" y="75"/>
                  </a:lnTo>
                  <a:lnTo>
                    <a:pt x="28" y="59"/>
                  </a:lnTo>
                  <a:lnTo>
                    <a:pt x="25" y="48"/>
                  </a:lnTo>
                  <a:lnTo>
                    <a:pt x="30" y="36"/>
                  </a:lnTo>
                  <a:lnTo>
                    <a:pt x="43" y="29"/>
                  </a:lnTo>
                  <a:lnTo>
                    <a:pt x="48" y="20"/>
                  </a:lnTo>
                  <a:lnTo>
                    <a:pt x="40" y="15"/>
                  </a:lnTo>
                  <a:lnTo>
                    <a:pt x="25" y="18"/>
                  </a:lnTo>
                  <a:lnTo>
                    <a:pt x="6" y="36"/>
                  </a:lnTo>
                  <a:lnTo>
                    <a:pt x="0" y="56"/>
                  </a:lnTo>
                  <a:lnTo>
                    <a:pt x="6" y="74"/>
                  </a:lnTo>
                  <a:lnTo>
                    <a:pt x="22" y="93"/>
                  </a:lnTo>
                  <a:lnTo>
                    <a:pt x="40" y="107"/>
                  </a:lnTo>
                  <a:lnTo>
                    <a:pt x="25" y="140"/>
                  </a:lnTo>
                  <a:lnTo>
                    <a:pt x="22" y="171"/>
                  </a:lnTo>
                  <a:lnTo>
                    <a:pt x="24" y="204"/>
                  </a:lnTo>
                  <a:lnTo>
                    <a:pt x="27" y="233"/>
                  </a:lnTo>
                  <a:lnTo>
                    <a:pt x="39" y="258"/>
                  </a:lnTo>
                  <a:lnTo>
                    <a:pt x="55" y="278"/>
                  </a:lnTo>
                  <a:lnTo>
                    <a:pt x="79" y="293"/>
                  </a:lnTo>
                  <a:lnTo>
                    <a:pt x="99" y="303"/>
                  </a:lnTo>
                  <a:lnTo>
                    <a:pt x="124" y="308"/>
                  </a:lnTo>
                  <a:lnTo>
                    <a:pt x="148" y="308"/>
                  </a:lnTo>
                  <a:lnTo>
                    <a:pt x="172" y="305"/>
                  </a:lnTo>
                  <a:lnTo>
                    <a:pt x="196" y="297"/>
                  </a:lnTo>
                  <a:lnTo>
                    <a:pt x="208" y="284"/>
                  </a:lnTo>
                  <a:lnTo>
                    <a:pt x="220" y="266"/>
                  </a:lnTo>
                  <a:lnTo>
                    <a:pt x="253" y="278"/>
                  </a:lnTo>
                  <a:lnTo>
                    <a:pt x="273" y="288"/>
                  </a:lnTo>
                  <a:lnTo>
                    <a:pt x="288" y="290"/>
                  </a:lnTo>
                  <a:lnTo>
                    <a:pt x="298" y="281"/>
                  </a:lnTo>
                  <a:lnTo>
                    <a:pt x="302" y="269"/>
                  </a:lnTo>
                  <a:lnTo>
                    <a:pt x="294" y="254"/>
                  </a:lnTo>
                  <a:lnTo>
                    <a:pt x="270" y="243"/>
                  </a:lnTo>
                  <a:lnTo>
                    <a:pt x="238" y="236"/>
                  </a:lnTo>
                  <a:lnTo>
                    <a:pt x="220" y="225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49"/>
            <p:cNvSpPr>
              <a:spLocks/>
            </p:cNvSpPr>
            <p:nvPr/>
          </p:nvSpPr>
          <p:spPr bwMode="auto">
            <a:xfrm>
              <a:off x="3065" y="1498"/>
              <a:ext cx="216" cy="346"/>
            </a:xfrm>
            <a:custGeom>
              <a:avLst/>
              <a:gdLst>
                <a:gd name="T0" fmla="*/ 45 w 216"/>
                <a:gd name="T1" fmla="*/ 18 h 346"/>
                <a:gd name="T2" fmla="*/ 57 w 216"/>
                <a:gd name="T3" fmla="*/ 8 h 346"/>
                <a:gd name="T4" fmla="*/ 78 w 216"/>
                <a:gd name="T5" fmla="*/ 0 h 346"/>
                <a:gd name="T6" fmla="*/ 99 w 216"/>
                <a:gd name="T7" fmla="*/ 2 h 346"/>
                <a:gd name="T8" fmla="*/ 117 w 216"/>
                <a:gd name="T9" fmla="*/ 5 h 346"/>
                <a:gd name="T10" fmla="*/ 140 w 216"/>
                <a:gd name="T11" fmla="*/ 12 h 346"/>
                <a:gd name="T12" fmla="*/ 158 w 216"/>
                <a:gd name="T13" fmla="*/ 28 h 346"/>
                <a:gd name="T14" fmla="*/ 174 w 216"/>
                <a:gd name="T15" fmla="*/ 44 h 346"/>
                <a:gd name="T16" fmla="*/ 191 w 216"/>
                <a:gd name="T17" fmla="*/ 73 h 346"/>
                <a:gd name="T18" fmla="*/ 203 w 216"/>
                <a:gd name="T19" fmla="*/ 104 h 346"/>
                <a:gd name="T20" fmla="*/ 210 w 216"/>
                <a:gd name="T21" fmla="*/ 139 h 346"/>
                <a:gd name="T22" fmla="*/ 215 w 216"/>
                <a:gd name="T23" fmla="*/ 173 h 346"/>
                <a:gd name="T24" fmla="*/ 216 w 216"/>
                <a:gd name="T25" fmla="*/ 211 h 346"/>
                <a:gd name="T26" fmla="*/ 210 w 216"/>
                <a:gd name="T27" fmla="*/ 245 h 346"/>
                <a:gd name="T28" fmla="*/ 206 w 216"/>
                <a:gd name="T29" fmla="*/ 271 h 346"/>
                <a:gd name="T30" fmla="*/ 195 w 216"/>
                <a:gd name="T31" fmla="*/ 299 h 346"/>
                <a:gd name="T32" fmla="*/ 176 w 216"/>
                <a:gd name="T33" fmla="*/ 320 h 346"/>
                <a:gd name="T34" fmla="*/ 150 w 216"/>
                <a:gd name="T35" fmla="*/ 337 h 346"/>
                <a:gd name="T36" fmla="*/ 114 w 216"/>
                <a:gd name="T37" fmla="*/ 344 h 346"/>
                <a:gd name="T38" fmla="*/ 78 w 216"/>
                <a:gd name="T39" fmla="*/ 346 h 346"/>
                <a:gd name="T40" fmla="*/ 50 w 216"/>
                <a:gd name="T41" fmla="*/ 340 h 346"/>
                <a:gd name="T42" fmla="*/ 24 w 216"/>
                <a:gd name="T43" fmla="*/ 325 h 346"/>
                <a:gd name="T44" fmla="*/ 9 w 216"/>
                <a:gd name="T45" fmla="*/ 302 h 346"/>
                <a:gd name="T46" fmla="*/ 0 w 216"/>
                <a:gd name="T47" fmla="*/ 268 h 346"/>
                <a:gd name="T48" fmla="*/ 3 w 216"/>
                <a:gd name="T49" fmla="*/ 236 h 346"/>
                <a:gd name="T50" fmla="*/ 17 w 216"/>
                <a:gd name="T51" fmla="*/ 211 h 346"/>
                <a:gd name="T52" fmla="*/ 30 w 216"/>
                <a:gd name="T53" fmla="*/ 193 h 346"/>
                <a:gd name="T54" fmla="*/ 42 w 216"/>
                <a:gd name="T55" fmla="*/ 175 h 346"/>
                <a:gd name="T56" fmla="*/ 47 w 216"/>
                <a:gd name="T57" fmla="*/ 155 h 346"/>
                <a:gd name="T58" fmla="*/ 45 w 216"/>
                <a:gd name="T59" fmla="*/ 134 h 346"/>
                <a:gd name="T60" fmla="*/ 38 w 216"/>
                <a:gd name="T61" fmla="*/ 109 h 346"/>
                <a:gd name="T62" fmla="*/ 32 w 216"/>
                <a:gd name="T63" fmla="*/ 85 h 346"/>
                <a:gd name="T64" fmla="*/ 30 w 216"/>
                <a:gd name="T65" fmla="*/ 59 h 346"/>
                <a:gd name="T66" fmla="*/ 35 w 216"/>
                <a:gd name="T67" fmla="*/ 34 h 346"/>
                <a:gd name="T68" fmla="*/ 45 w 216"/>
                <a:gd name="T69" fmla="*/ 18 h 34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216"/>
                <a:gd name="T106" fmla="*/ 0 h 346"/>
                <a:gd name="T107" fmla="*/ 216 w 216"/>
                <a:gd name="T108" fmla="*/ 346 h 34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216" h="346">
                  <a:moveTo>
                    <a:pt x="45" y="18"/>
                  </a:moveTo>
                  <a:lnTo>
                    <a:pt x="57" y="8"/>
                  </a:lnTo>
                  <a:lnTo>
                    <a:pt x="78" y="0"/>
                  </a:lnTo>
                  <a:lnTo>
                    <a:pt x="99" y="2"/>
                  </a:lnTo>
                  <a:lnTo>
                    <a:pt x="117" y="5"/>
                  </a:lnTo>
                  <a:lnTo>
                    <a:pt x="140" y="12"/>
                  </a:lnTo>
                  <a:lnTo>
                    <a:pt x="158" y="28"/>
                  </a:lnTo>
                  <a:lnTo>
                    <a:pt x="174" y="44"/>
                  </a:lnTo>
                  <a:lnTo>
                    <a:pt x="191" y="73"/>
                  </a:lnTo>
                  <a:lnTo>
                    <a:pt x="203" y="104"/>
                  </a:lnTo>
                  <a:lnTo>
                    <a:pt x="210" y="139"/>
                  </a:lnTo>
                  <a:lnTo>
                    <a:pt x="215" y="173"/>
                  </a:lnTo>
                  <a:lnTo>
                    <a:pt x="216" y="211"/>
                  </a:lnTo>
                  <a:lnTo>
                    <a:pt x="210" y="245"/>
                  </a:lnTo>
                  <a:lnTo>
                    <a:pt x="206" y="271"/>
                  </a:lnTo>
                  <a:lnTo>
                    <a:pt x="195" y="299"/>
                  </a:lnTo>
                  <a:lnTo>
                    <a:pt x="176" y="320"/>
                  </a:lnTo>
                  <a:lnTo>
                    <a:pt x="150" y="337"/>
                  </a:lnTo>
                  <a:lnTo>
                    <a:pt x="114" y="344"/>
                  </a:lnTo>
                  <a:lnTo>
                    <a:pt x="78" y="346"/>
                  </a:lnTo>
                  <a:lnTo>
                    <a:pt x="50" y="340"/>
                  </a:lnTo>
                  <a:lnTo>
                    <a:pt x="24" y="325"/>
                  </a:lnTo>
                  <a:lnTo>
                    <a:pt x="9" y="302"/>
                  </a:lnTo>
                  <a:lnTo>
                    <a:pt x="0" y="268"/>
                  </a:lnTo>
                  <a:lnTo>
                    <a:pt x="3" y="236"/>
                  </a:lnTo>
                  <a:lnTo>
                    <a:pt x="17" y="211"/>
                  </a:lnTo>
                  <a:lnTo>
                    <a:pt x="30" y="193"/>
                  </a:lnTo>
                  <a:lnTo>
                    <a:pt x="42" y="175"/>
                  </a:lnTo>
                  <a:lnTo>
                    <a:pt x="47" y="155"/>
                  </a:lnTo>
                  <a:lnTo>
                    <a:pt x="45" y="134"/>
                  </a:lnTo>
                  <a:lnTo>
                    <a:pt x="38" y="109"/>
                  </a:lnTo>
                  <a:lnTo>
                    <a:pt x="32" y="85"/>
                  </a:lnTo>
                  <a:lnTo>
                    <a:pt x="30" y="59"/>
                  </a:lnTo>
                  <a:lnTo>
                    <a:pt x="35" y="34"/>
                  </a:lnTo>
                  <a:lnTo>
                    <a:pt x="45" y="18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7" name="Freeform 50"/>
            <p:cNvSpPr>
              <a:spLocks/>
            </p:cNvSpPr>
            <p:nvPr/>
          </p:nvSpPr>
          <p:spPr bwMode="auto">
            <a:xfrm>
              <a:off x="2825" y="1515"/>
              <a:ext cx="321" cy="165"/>
            </a:xfrm>
            <a:custGeom>
              <a:avLst/>
              <a:gdLst>
                <a:gd name="T0" fmla="*/ 254 w 321"/>
                <a:gd name="T1" fmla="*/ 36 h 165"/>
                <a:gd name="T2" fmla="*/ 269 w 321"/>
                <a:gd name="T3" fmla="*/ 15 h 165"/>
                <a:gd name="T4" fmla="*/ 294 w 321"/>
                <a:gd name="T5" fmla="*/ 0 h 165"/>
                <a:gd name="T6" fmla="*/ 311 w 321"/>
                <a:gd name="T7" fmla="*/ 3 h 165"/>
                <a:gd name="T8" fmla="*/ 321 w 321"/>
                <a:gd name="T9" fmla="*/ 18 h 165"/>
                <a:gd name="T10" fmla="*/ 318 w 321"/>
                <a:gd name="T11" fmla="*/ 50 h 165"/>
                <a:gd name="T12" fmla="*/ 306 w 321"/>
                <a:gd name="T13" fmla="*/ 80 h 165"/>
                <a:gd name="T14" fmla="*/ 282 w 321"/>
                <a:gd name="T15" fmla="*/ 98 h 165"/>
                <a:gd name="T16" fmla="*/ 243 w 321"/>
                <a:gd name="T17" fmla="*/ 119 h 165"/>
                <a:gd name="T18" fmla="*/ 207 w 321"/>
                <a:gd name="T19" fmla="*/ 147 h 165"/>
                <a:gd name="T20" fmla="*/ 179 w 321"/>
                <a:gd name="T21" fmla="*/ 165 h 165"/>
                <a:gd name="T22" fmla="*/ 162 w 321"/>
                <a:gd name="T23" fmla="*/ 164 h 165"/>
                <a:gd name="T24" fmla="*/ 137 w 321"/>
                <a:gd name="T25" fmla="*/ 149 h 165"/>
                <a:gd name="T26" fmla="*/ 104 w 321"/>
                <a:gd name="T27" fmla="*/ 116 h 165"/>
                <a:gd name="T28" fmla="*/ 75 w 321"/>
                <a:gd name="T29" fmla="*/ 93 h 165"/>
                <a:gd name="T30" fmla="*/ 62 w 321"/>
                <a:gd name="T31" fmla="*/ 98 h 165"/>
                <a:gd name="T32" fmla="*/ 54 w 321"/>
                <a:gd name="T33" fmla="*/ 116 h 165"/>
                <a:gd name="T34" fmla="*/ 50 w 321"/>
                <a:gd name="T35" fmla="*/ 117 h 165"/>
                <a:gd name="T36" fmla="*/ 24 w 321"/>
                <a:gd name="T37" fmla="*/ 120 h 165"/>
                <a:gd name="T38" fmla="*/ 9 w 321"/>
                <a:gd name="T39" fmla="*/ 107 h 165"/>
                <a:gd name="T40" fmla="*/ 2 w 321"/>
                <a:gd name="T41" fmla="*/ 75 h 165"/>
                <a:gd name="T42" fmla="*/ 0 w 321"/>
                <a:gd name="T43" fmla="*/ 30 h 165"/>
                <a:gd name="T44" fmla="*/ 18 w 321"/>
                <a:gd name="T45" fmla="*/ 9 h 165"/>
                <a:gd name="T46" fmla="*/ 45 w 321"/>
                <a:gd name="T47" fmla="*/ 9 h 165"/>
                <a:gd name="T48" fmla="*/ 69 w 321"/>
                <a:gd name="T49" fmla="*/ 20 h 165"/>
                <a:gd name="T50" fmla="*/ 89 w 321"/>
                <a:gd name="T51" fmla="*/ 51 h 165"/>
                <a:gd name="T52" fmla="*/ 104 w 321"/>
                <a:gd name="T53" fmla="*/ 77 h 165"/>
                <a:gd name="T54" fmla="*/ 126 w 321"/>
                <a:gd name="T55" fmla="*/ 101 h 165"/>
                <a:gd name="T56" fmla="*/ 152 w 321"/>
                <a:gd name="T57" fmla="*/ 120 h 165"/>
                <a:gd name="T58" fmla="*/ 171 w 321"/>
                <a:gd name="T59" fmla="*/ 123 h 165"/>
                <a:gd name="T60" fmla="*/ 189 w 321"/>
                <a:gd name="T61" fmla="*/ 116 h 165"/>
                <a:gd name="T62" fmla="*/ 212 w 321"/>
                <a:gd name="T63" fmla="*/ 96 h 165"/>
                <a:gd name="T64" fmla="*/ 231 w 321"/>
                <a:gd name="T65" fmla="*/ 72 h 165"/>
                <a:gd name="T66" fmla="*/ 254 w 321"/>
                <a:gd name="T67" fmla="*/ 36 h 1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21"/>
                <a:gd name="T103" fmla="*/ 0 h 165"/>
                <a:gd name="T104" fmla="*/ 321 w 321"/>
                <a:gd name="T105" fmla="*/ 165 h 1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21" h="165">
                  <a:moveTo>
                    <a:pt x="254" y="36"/>
                  </a:moveTo>
                  <a:lnTo>
                    <a:pt x="269" y="15"/>
                  </a:lnTo>
                  <a:lnTo>
                    <a:pt x="294" y="0"/>
                  </a:lnTo>
                  <a:lnTo>
                    <a:pt x="311" y="3"/>
                  </a:lnTo>
                  <a:lnTo>
                    <a:pt x="321" y="18"/>
                  </a:lnTo>
                  <a:lnTo>
                    <a:pt x="318" y="50"/>
                  </a:lnTo>
                  <a:lnTo>
                    <a:pt x="306" y="80"/>
                  </a:lnTo>
                  <a:lnTo>
                    <a:pt x="282" y="98"/>
                  </a:lnTo>
                  <a:lnTo>
                    <a:pt x="243" y="119"/>
                  </a:lnTo>
                  <a:lnTo>
                    <a:pt x="207" y="147"/>
                  </a:lnTo>
                  <a:lnTo>
                    <a:pt x="179" y="165"/>
                  </a:lnTo>
                  <a:lnTo>
                    <a:pt x="162" y="164"/>
                  </a:lnTo>
                  <a:lnTo>
                    <a:pt x="137" y="149"/>
                  </a:lnTo>
                  <a:lnTo>
                    <a:pt x="104" y="116"/>
                  </a:lnTo>
                  <a:lnTo>
                    <a:pt x="75" y="93"/>
                  </a:lnTo>
                  <a:lnTo>
                    <a:pt x="62" y="98"/>
                  </a:lnTo>
                  <a:lnTo>
                    <a:pt x="54" y="116"/>
                  </a:lnTo>
                  <a:lnTo>
                    <a:pt x="50" y="117"/>
                  </a:lnTo>
                  <a:lnTo>
                    <a:pt x="24" y="120"/>
                  </a:lnTo>
                  <a:lnTo>
                    <a:pt x="9" y="107"/>
                  </a:lnTo>
                  <a:lnTo>
                    <a:pt x="2" y="75"/>
                  </a:lnTo>
                  <a:lnTo>
                    <a:pt x="0" y="30"/>
                  </a:lnTo>
                  <a:lnTo>
                    <a:pt x="18" y="9"/>
                  </a:lnTo>
                  <a:lnTo>
                    <a:pt x="45" y="9"/>
                  </a:lnTo>
                  <a:lnTo>
                    <a:pt x="69" y="20"/>
                  </a:lnTo>
                  <a:lnTo>
                    <a:pt x="89" y="51"/>
                  </a:lnTo>
                  <a:lnTo>
                    <a:pt x="104" y="77"/>
                  </a:lnTo>
                  <a:lnTo>
                    <a:pt x="126" y="101"/>
                  </a:lnTo>
                  <a:lnTo>
                    <a:pt x="152" y="120"/>
                  </a:lnTo>
                  <a:lnTo>
                    <a:pt x="171" y="123"/>
                  </a:lnTo>
                  <a:lnTo>
                    <a:pt x="189" y="116"/>
                  </a:lnTo>
                  <a:lnTo>
                    <a:pt x="212" y="96"/>
                  </a:lnTo>
                  <a:lnTo>
                    <a:pt x="231" y="72"/>
                  </a:lnTo>
                  <a:lnTo>
                    <a:pt x="254" y="36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8" name="Freeform 51"/>
            <p:cNvSpPr>
              <a:spLocks/>
            </p:cNvSpPr>
            <p:nvPr/>
          </p:nvSpPr>
          <p:spPr bwMode="auto">
            <a:xfrm>
              <a:off x="3202" y="1530"/>
              <a:ext cx="240" cy="348"/>
            </a:xfrm>
            <a:custGeom>
              <a:avLst/>
              <a:gdLst>
                <a:gd name="T0" fmla="*/ 16 w 240"/>
                <a:gd name="T1" fmla="*/ 2 h 348"/>
                <a:gd name="T2" fmla="*/ 45 w 240"/>
                <a:gd name="T3" fmla="*/ 6 h 348"/>
                <a:gd name="T4" fmla="*/ 67 w 240"/>
                <a:gd name="T5" fmla="*/ 32 h 348"/>
                <a:gd name="T6" fmla="*/ 91 w 240"/>
                <a:gd name="T7" fmla="*/ 57 h 348"/>
                <a:gd name="T8" fmla="*/ 121 w 240"/>
                <a:gd name="T9" fmla="*/ 81 h 348"/>
                <a:gd name="T10" fmla="*/ 144 w 240"/>
                <a:gd name="T11" fmla="*/ 99 h 348"/>
                <a:gd name="T12" fmla="*/ 169 w 240"/>
                <a:gd name="T13" fmla="*/ 113 h 348"/>
                <a:gd name="T14" fmla="*/ 196 w 240"/>
                <a:gd name="T15" fmla="*/ 126 h 348"/>
                <a:gd name="T16" fmla="*/ 219 w 240"/>
                <a:gd name="T17" fmla="*/ 135 h 348"/>
                <a:gd name="T18" fmla="*/ 235 w 240"/>
                <a:gd name="T19" fmla="*/ 147 h 348"/>
                <a:gd name="T20" fmla="*/ 240 w 240"/>
                <a:gd name="T21" fmla="*/ 159 h 348"/>
                <a:gd name="T22" fmla="*/ 231 w 240"/>
                <a:gd name="T23" fmla="*/ 176 h 348"/>
                <a:gd name="T24" fmla="*/ 210 w 240"/>
                <a:gd name="T25" fmla="*/ 191 h 348"/>
                <a:gd name="T26" fmla="*/ 166 w 240"/>
                <a:gd name="T27" fmla="*/ 203 h 348"/>
                <a:gd name="T28" fmla="*/ 127 w 240"/>
                <a:gd name="T29" fmla="*/ 215 h 348"/>
                <a:gd name="T30" fmla="*/ 103 w 240"/>
                <a:gd name="T31" fmla="*/ 230 h 348"/>
                <a:gd name="T32" fmla="*/ 108 w 240"/>
                <a:gd name="T33" fmla="*/ 245 h 348"/>
                <a:gd name="T34" fmla="*/ 109 w 240"/>
                <a:gd name="T35" fmla="*/ 249 h 348"/>
                <a:gd name="T36" fmla="*/ 135 w 240"/>
                <a:gd name="T37" fmla="*/ 273 h 348"/>
                <a:gd name="T38" fmla="*/ 163 w 240"/>
                <a:gd name="T39" fmla="*/ 293 h 348"/>
                <a:gd name="T40" fmla="*/ 189 w 240"/>
                <a:gd name="T41" fmla="*/ 309 h 348"/>
                <a:gd name="T42" fmla="*/ 193 w 240"/>
                <a:gd name="T43" fmla="*/ 317 h 348"/>
                <a:gd name="T44" fmla="*/ 195 w 240"/>
                <a:gd name="T45" fmla="*/ 321 h 348"/>
                <a:gd name="T46" fmla="*/ 192 w 240"/>
                <a:gd name="T47" fmla="*/ 330 h 348"/>
                <a:gd name="T48" fmla="*/ 187 w 240"/>
                <a:gd name="T49" fmla="*/ 333 h 348"/>
                <a:gd name="T50" fmla="*/ 177 w 240"/>
                <a:gd name="T51" fmla="*/ 341 h 348"/>
                <a:gd name="T52" fmla="*/ 172 w 240"/>
                <a:gd name="T53" fmla="*/ 344 h 348"/>
                <a:gd name="T54" fmla="*/ 153 w 240"/>
                <a:gd name="T55" fmla="*/ 348 h 348"/>
                <a:gd name="T56" fmla="*/ 130 w 240"/>
                <a:gd name="T57" fmla="*/ 330 h 348"/>
                <a:gd name="T58" fmla="*/ 112 w 240"/>
                <a:gd name="T59" fmla="*/ 305 h 348"/>
                <a:gd name="T60" fmla="*/ 87 w 240"/>
                <a:gd name="T61" fmla="*/ 270 h 348"/>
                <a:gd name="T62" fmla="*/ 70 w 240"/>
                <a:gd name="T63" fmla="*/ 237 h 348"/>
                <a:gd name="T64" fmla="*/ 69 w 240"/>
                <a:gd name="T65" fmla="*/ 219 h 348"/>
                <a:gd name="T66" fmla="*/ 81 w 240"/>
                <a:gd name="T67" fmla="*/ 203 h 348"/>
                <a:gd name="T68" fmla="*/ 112 w 240"/>
                <a:gd name="T69" fmla="*/ 194 h 348"/>
                <a:gd name="T70" fmla="*/ 148 w 240"/>
                <a:gd name="T71" fmla="*/ 180 h 348"/>
                <a:gd name="T72" fmla="*/ 172 w 240"/>
                <a:gd name="T73" fmla="*/ 173 h 348"/>
                <a:gd name="T74" fmla="*/ 180 w 240"/>
                <a:gd name="T75" fmla="*/ 164 h 348"/>
                <a:gd name="T76" fmla="*/ 175 w 240"/>
                <a:gd name="T77" fmla="*/ 155 h 348"/>
                <a:gd name="T78" fmla="*/ 154 w 240"/>
                <a:gd name="T79" fmla="*/ 141 h 348"/>
                <a:gd name="T80" fmla="*/ 121 w 240"/>
                <a:gd name="T81" fmla="*/ 125 h 348"/>
                <a:gd name="T82" fmla="*/ 85 w 240"/>
                <a:gd name="T83" fmla="*/ 113 h 348"/>
                <a:gd name="T84" fmla="*/ 57 w 240"/>
                <a:gd name="T85" fmla="*/ 101 h 348"/>
                <a:gd name="T86" fmla="*/ 24 w 240"/>
                <a:gd name="T87" fmla="*/ 75 h 348"/>
                <a:gd name="T88" fmla="*/ 9 w 240"/>
                <a:gd name="T89" fmla="*/ 53 h 348"/>
                <a:gd name="T90" fmla="*/ 0 w 240"/>
                <a:gd name="T91" fmla="*/ 24 h 348"/>
                <a:gd name="T92" fmla="*/ 9 w 240"/>
                <a:gd name="T93" fmla="*/ 8 h 348"/>
                <a:gd name="T94" fmla="*/ 22 w 240"/>
                <a:gd name="T95" fmla="*/ 0 h 348"/>
                <a:gd name="T96" fmla="*/ 16 w 240"/>
                <a:gd name="T97" fmla="*/ 2 h 34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40"/>
                <a:gd name="T148" fmla="*/ 0 h 348"/>
                <a:gd name="T149" fmla="*/ 240 w 240"/>
                <a:gd name="T150" fmla="*/ 348 h 34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40" h="348">
                  <a:moveTo>
                    <a:pt x="16" y="2"/>
                  </a:moveTo>
                  <a:lnTo>
                    <a:pt x="45" y="6"/>
                  </a:lnTo>
                  <a:lnTo>
                    <a:pt x="67" y="32"/>
                  </a:lnTo>
                  <a:lnTo>
                    <a:pt x="91" y="57"/>
                  </a:lnTo>
                  <a:lnTo>
                    <a:pt x="121" y="81"/>
                  </a:lnTo>
                  <a:lnTo>
                    <a:pt x="144" y="99"/>
                  </a:lnTo>
                  <a:lnTo>
                    <a:pt x="169" y="113"/>
                  </a:lnTo>
                  <a:lnTo>
                    <a:pt x="196" y="126"/>
                  </a:lnTo>
                  <a:lnTo>
                    <a:pt x="219" y="135"/>
                  </a:lnTo>
                  <a:lnTo>
                    <a:pt x="235" y="147"/>
                  </a:lnTo>
                  <a:lnTo>
                    <a:pt x="240" y="159"/>
                  </a:lnTo>
                  <a:lnTo>
                    <a:pt x="231" y="176"/>
                  </a:lnTo>
                  <a:lnTo>
                    <a:pt x="210" y="191"/>
                  </a:lnTo>
                  <a:lnTo>
                    <a:pt x="166" y="203"/>
                  </a:lnTo>
                  <a:lnTo>
                    <a:pt x="127" y="215"/>
                  </a:lnTo>
                  <a:lnTo>
                    <a:pt x="103" y="230"/>
                  </a:lnTo>
                  <a:lnTo>
                    <a:pt x="108" y="245"/>
                  </a:lnTo>
                  <a:lnTo>
                    <a:pt x="109" y="249"/>
                  </a:lnTo>
                  <a:lnTo>
                    <a:pt x="135" y="273"/>
                  </a:lnTo>
                  <a:lnTo>
                    <a:pt x="163" y="293"/>
                  </a:lnTo>
                  <a:lnTo>
                    <a:pt x="189" y="309"/>
                  </a:lnTo>
                  <a:lnTo>
                    <a:pt x="193" y="317"/>
                  </a:lnTo>
                  <a:lnTo>
                    <a:pt x="195" y="321"/>
                  </a:lnTo>
                  <a:lnTo>
                    <a:pt x="192" y="330"/>
                  </a:lnTo>
                  <a:lnTo>
                    <a:pt x="187" y="333"/>
                  </a:lnTo>
                  <a:lnTo>
                    <a:pt x="177" y="341"/>
                  </a:lnTo>
                  <a:lnTo>
                    <a:pt x="172" y="344"/>
                  </a:lnTo>
                  <a:lnTo>
                    <a:pt x="153" y="348"/>
                  </a:lnTo>
                  <a:lnTo>
                    <a:pt x="130" y="330"/>
                  </a:lnTo>
                  <a:lnTo>
                    <a:pt x="112" y="305"/>
                  </a:lnTo>
                  <a:lnTo>
                    <a:pt x="87" y="270"/>
                  </a:lnTo>
                  <a:lnTo>
                    <a:pt x="70" y="237"/>
                  </a:lnTo>
                  <a:lnTo>
                    <a:pt x="69" y="219"/>
                  </a:lnTo>
                  <a:lnTo>
                    <a:pt x="81" y="203"/>
                  </a:lnTo>
                  <a:lnTo>
                    <a:pt x="112" y="194"/>
                  </a:lnTo>
                  <a:lnTo>
                    <a:pt x="148" y="180"/>
                  </a:lnTo>
                  <a:lnTo>
                    <a:pt x="172" y="173"/>
                  </a:lnTo>
                  <a:lnTo>
                    <a:pt x="180" y="164"/>
                  </a:lnTo>
                  <a:lnTo>
                    <a:pt x="175" y="155"/>
                  </a:lnTo>
                  <a:lnTo>
                    <a:pt x="154" y="141"/>
                  </a:lnTo>
                  <a:lnTo>
                    <a:pt x="121" y="125"/>
                  </a:lnTo>
                  <a:lnTo>
                    <a:pt x="85" y="113"/>
                  </a:lnTo>
                  <a:lnTo>
                    <a:pt x="57" y="101"/>
                  </a:lnTo>
                  <a:lnTo>
                    <a:pt x="24" y="75"/>
                  </a:lnTo>
                  <a:lnTo>
                    <a:pt x="9" y="53"/>
                  </a:lnTo>
                  <a:lnTo>
                    <a:pt x="0" y="24"/>
                  </a:lnTo>
                  <a:lnTo>
                    <a:pt x="9" y="8"/>
                  </a:lnTo>
                  <a:lnTo>
                    <a:pt x="22" y="0"/>
                  </a:lnTo>
                  <a:lnTo>
                    <a:pt x="16" y="2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9" name="Freeform 52"/>
            <p:cNvSpPr>
              <a:spLocks/>
            </p:cNvSpPr>
            <p:nvPr/>
          </p:nvSpPr>
          <p:spPr bwMode="auto">
            <a:xfrm>
              <a:off x="3148" y="1775"/>
              <a:ext cx="187" cy="420"/>
            </a:xfrm>
            <a:custGeom>
              <a:avLst/>
              <a:gdLst>
                <a:gd name="T0" fmla="*/ 52 w 187"/>
                <a:gd name="T1" fmla="*/ 0 h 420"/>
                <a:gd name="T2" fmla="*/ 67 w 187"/>
                <a:gd name="T3" fmla="*/ 7 h 420"/>
                <a:gd name="T4" fmla="*/ 84 w 187"/>
                <a:gd name="T5" fmla="*/ 21 h 420"/>
                <a:gd name="T6" fmla="*/ 91 w 187"/>
                <a:gd name="T7" fmla="*/ 39 h 420"/>
                <a:gd name="T8" fmla="*/ 103 w 187"/>
                <a:gd name="T9" fmla="*/ 69 h 420"/>
                <a:gd name="T10" fmla="*/ 111 w 187"/>
                <a:gd name="T11" fmla="*/ 102 h 420"/>
                <a:gd name="T12" fmla="*/ 117 w 187"/>
                <a:gd name="T13" fmla="*/ 133 h 420"/>
                <a:gd name="T14" fmla="*/ 114 w 187"/>
                <a:gd name="T15" fmla="*/ 160 h 420"/>
                <a:gd name="T16" fmla="*/ 108 w 187"/>
                <a:gd name="T17" fmla="*/ 181 h 420"/>
                <a:gd name="T18" fmla="*/ 99 w 187"/>
                <a:gd name="T19" fmla="*/ 205 h 420"/>
                <a:gd name="T20" fmla="*/ 82 w 187"/>
                <a:gd name="T21" fmla="*/ 235 h 420"/>
                <a:gd name="T22" fmla="*/ 64 w 187"/>
                <a:gd name="T23" fmla="*/ 265 h 420"/>
                <a:gd name="T24" fmla="*/ 51 w 187"/>
                <a:gd name="T25" fmla="*/ 286 h 420"/>
                <a:gd name="T26" fmla="*/ 43 w 187"/>
                <a:gd name="T27" fmla="*/ 303 h 420"/>
                <a:gd name="T28" fmla="*/ 43 w 187"/>
                <a:gd name="T29" fmla="*/ 319 h 420"/>
                <a:gd name="T30" fmla="*/ 48 w 187"/>
                <a:gd name="T31" fmla="*/ 333 h 420"/>
                <a:gd name="T32" fmla="*/ 72 w 187"/>
                <a:gd name="T33" fmla="*/ 340 h 420"/>
                <a:gd name="T34" fmla="*/ 106 w 187"/>
                <a:gd name="T35" fmla="*/ 349 h 420"/>
                <a:gd name="T36" fmla="*/ 157 w 187"/>
                <a:gd name="T37" fmla="*/ 366 h 420"/>
                <a:gd name="T38" fmla="*/ 181 w 187"/>
                <a:gd name="T39" fmla="*/ 378 h 420"/>
                <a:gd name="T40" fmla="*/ 187 w 187"/>
                <a:gd name="T41" fmla="*/ 391 h 420"/>
                <a:gd name="T42" fmla="*/ 181 w 187"/>
                <a:gd name="T43" fmla="*/ 402 h 420"/>
                <a:gd name="T44" fmla="*/ 163 w 187"/>
                <a:gd name="T45" fmla="*/ 414 h 420"/>
                <a:gd name="T46" fmla="*/ 157 w 187"/>
                <a:gd name="T47" fmla="*/ 415 h 420"/>
                <a:gd name="T48" fmla="*/ 133 w 187"/>
                <a:gd name="T49" fmla="*/ 420 h 420"/>
                <a:gd name="T50" fmla="*/ 121 w 187"/>
                <a:gd name="T51" fmla="*/ 415 h 420"/>
                <a:gd name="T52" fmla="*/ 112 w 187"/>
                <a:gd name="T53" fmla="*/ 405 h 420"/>
                <a:gd name="T54" fmla="*/ 97 w 187"/>
                <a:gd name="T55" fmla="*/ 387 h 420"/>
                <a:gd name="T56" fmla="*/ 73 w 187"/>
                <a:gd name="T57" fmla="*/ 370 h 420"/>
                <a:gd name="T58" fmla="*/ 54 w 187"/>
                <a:gd name="T59" fmla="*/ 367 h 420"/>
                <a:gd name="T60" fmla="*/ 36 w 187"/>
                <a:gd name="T61" fmla="*/ 367 h 420"/>
                <a:gd name="T62" fmla="*/ 22 w 187"/>
                <a:gd name="T63" fmla="*/ 367 h 420"/>
                <a:gd name="T64" fmla="*/ 10 w 187"/>
                <a:gd name="T65" fmla="*/ 360 h 420"/>
                <a:gd name="T66" fmla="*/ 4 w 187"/>
                <a:gd name="T67" fmla="*/ 352 h 420"/>
                <a:gd name="T68" fmla="*/ 0 w 187"/>
                <a:gd name="T69" fmla="*/ 339 h 420"/>
                <a:gd name="T70" fmla="*/ 3 w 187"/>
                <a:gd name="T71" fmla="*/ 327 h 420"/>
                <a:gd name="T72" fmla="*/ 7 w 187"/>
                <a:gd name="T73" fmla="*/ 307 h 420"/>
                <a:gd name="T74" fmla="*/ 15 w 187"/>
                <a:gd name="T75" fmla="*/ 291 h 420"/>
                <a:gd name="T76" fmla="*/ 27 w 187"/>
                <a:gd name="T77" fmla="*/ 264 h 420"/>
                <a:gd name="T78" fmla="*/ 49 w 187"/>
                <a:gd name="T79" fmla="*/ 229 h 420"/>
                <a:gd name="T80" fmla="*/ 64 w 187"/>
                <a:gd name="T81" fmla="*/ 201 h 420"/>
                <a:gd name="T82" fmla="*/ 70 w 187"/>
                <a:gd name="T83" fmla="*/ 175 h 420"/>
                <a:gd name="T84" fmla="*/ 73 w 187"/>
                <a:gd name="T85" fmla="*/ 150 h 420"/>
                <a:gd name="T86" fmla="*/ 64 w 187"/>
                <a:gd name="T87" fmla="*/ 121 h 420"/>
                <a:gd name="T88" fmla="*/ 52 w 187"/>
                <a:gd name="T89" fmla="*/ 97 h 420"/>
                <a:gd name="T90" fmla="*/ 37 w 187"/>
                <a:gd name="T91" fmla="*/ 72 h 420"/>
                <a:gd name="T92" fmla="*/ 25 w 187"/>
                <a:gd name="T93" fmla="*/ 51 h 420"/>
                <a:gd name="T94" fmla="*/ 21 w 187"/>
                <a:gd name="T95" fmla="*/ 30 h 420"/>
                <a:gd name="T96" fmla="*/ 25 w 187"/>
                <a:gd name="T97" fmla="*/ 16 h 420"/>
                <a:gd name="T98" fmla="*/ 33 w 187"/>
                <a:gd name="T99" fmla="*/ 7 h 420"/>
                <a:gd name="T100" fmla="*/ 46 w 187"/>
                <a:gd name="T101" fmla="*/ 3 h 420"/>
                <a:gd name="T102" fmla="*/ 52 w 187"/>
                <a:gd name="T103" fmla="*/ 0 h 42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7"/>
                <a:gd name="T157" fmla="*/ 0 h 420"/>
                <a:gd name="T158" fmla="*/ 187 w 187"/>
                <a:gd name="T159" fmla="*/ 420 h 42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7" h="420">
                  <a:moveTo>
                    <a:pt x="52" y="0"/>
                  </a:moveTo>
                  <a:lnTo>
                    <a:pt x="67" y="7"/>
                  </a:lnTo>
                  <a:lnTo>
                    <a:pt x="84" y="21"/>
                  </a:lnTo>
                  <a:lnTo>
                    <a:pt x="91" y="39"/>
                  </a:lnTo>
                  <a:lnTo>
                    <a:pt x="103" y="69"/>
                  </a:lnTo>
                  <a:lnTo>
                    <a:pt x="111" y="102"/>
                  </a:lnTo>
                  <a:lnTo>
                    <a:pt x="117" y="133"/>
                  </a:lnTo>
                  <a:lnTo>
                    <a:pt x="114" y="160"/>
                  </a:lnTo>
                  <a:lnTo>
                    <a:pt x="108" y="181"/>
                  </a:lnTo>
                  <a:lnTo>
                    <a:pt x="99" y="205"/>
                  </a:lnTo>
                  <a:lnTo>
                    <a:pt x="82" y="235"/>
                  </a:lnTo>
                  <a:lnTo>
                    <a:pt x="64" y="265"/>
                  </a:lnTo>
                  <a:lnTo>
                    <a:pt x="51" y="286"/>
                  </a:lnTo>
                  <a:lnTo>
                    <a:pt x="43" y="303"/>
                  </a:lnTo>
                  <a:lnTo>
                    <a:pt x="43" y="319"/>
                  </a:lnTo>
                  <a:lnTo>
                    <a:pt x="48" y="333"/>
                  </a:lnTo>
                  <a:lnTo>
                    <a:pt x="72" y="340"/>
                  </a:lnTo>
                  <a:lnTo>
                    <a:pt x="106" y="349"/>
                  </a:lnTo>
                  <a:lnTo>
                    <a:pt x="157" y="366"/>
                  </a:lnTo>
                  <a:lnTo>
                    <a:pt x="181" y="378"/>
                  </a:lnTo>
                  <a:lnTo>
                    <a:pt x="187" y="391"/>
                  </a:lnTo>
                  <a:lnTo>
                    <a:pt x="181" y="402"/>
                  </a:lnTo>
                  <a:lnTo>
                    <a:pt x="163" y="414"/>
                  </a:lnTo>
                  <a:lnTo>
                    <a:pt x="157" y="415"/>
                  </a:lnTo>
                  <a:lnTo>
                    <a:pt x="133" y="420"/>
                  </a:lnTo>
                  <a:lnTo>
                    <a:pt x="121" y="415"/>
                  </a:lnTo>
                  <a:lnTo>
                    <a:pt x="112" y="405"/>
                  </a:lnTo>
                  <a:lnTo>
                    <a:pt x="97" y="387"/>
                  </a:lnTo>
                  <a:lnTo>
                    <a:pt x="73" y="370"/>
                  </a:lnTo>
                  <a:lnTo>
                    <a:pt x="54" y="367"/>
                  </a:lnTo>
                  <a:lnTo>
                    <a:pt x="36" y="367"/>
                  </a:lnTo>
                  <a:lnTo>
                    <a:pt x="22" y="367"/>
                  </a:lnTo>
                  <a:lnTo>
                    <a:pt x="10" y="360"/>
                  </a:lnTo>
                  <a:lnTo>
                    <a:pt x="4" y="352"/>
                  </a:lnTo>
                  <a:lnTo>
                    <a:pt x="0" y="339"/>
                  </a:lnTo>
                  <a:lnTo>
                    <a:pt x="3" y="327"/>
                  </a:lnTo>
                  <a:lnTo>
                    <a:pt x="7" y="307"/>
                  </a:lnTo>
                  <a:lnTo>
                    <a:pt x="15" y="291"/>
                  </a:lnTo>
                  <a:lnTo>
                    <a:pt x="27" y="264"/>
                  </a:lnTo>
                  <a:lnTo>
                    <a:pt x="49" y="229"/>
                  </a:lnTo>
                  <a:lnTo>
                    <a:pt x="64" y="201"/>
                  </a:lnTo>
                  <a:lnTo>
                    <a:pt x="70" y="175"/>
                  </a:lnTo>
                  <a:lnTo>
                    <a:pt x="73" y="150"/>
                  </a:lnTo>
                  <a:lnTo>
                    <a:pt x="64" y="121"/>
                  </a:lnTo>
                  <a:lnTo>
                    <a:pt x="52" y="97"/>
                  </a:lnTo>
                  <a:lnTo>
                    <a:pt x="37" y="72"/>
                  </a:lnTo>
                  <a:lnTo>
                    <a:pt x="25" y="51"/>
                  </a:lnTo>
                  <a:lnTo>
                    <a:pt x="21" y="30"/>
                  </a:lnTo>
                  <a:lnTo>
                    <a:pt x="25" y="16"/>
                  </a:lnTo>
                  <a:lnTo>
                    <a:pt x="33" y="7"/>
                  </a:lnTo>
                  <a:lnTo>
                    <a:pt x="46" y="3"/>
                  </a:lnTo>
                  <a:lnTo>
                    <a:pt x="52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0" name="Freeform 53"/>
            <p:cNvSpPr>
              <a:spLocks/>
            </p:cNvSpPr>
            <p:nvPr/>
          </p:nvSpPr>
          <p:spPr bwMode="auto">
            <a:xfrm>
              <a:off x="2989" y="1773"/>
              <a:ext cx="165" cy="450"/>
            </a:xfrm>
            <a:custGeom>
              <a:avLst/>
              <a:gdLst>
                <a:gd name="T0" fmla="*/ 81 w 165"/>
                <a:gd name="T1" fmla="*/ 49 h 450"/>
                <a:gd name="T2" fmla="*/ 97 w 165"/>
                <a:gd name="T3" fmla="*/ 25 h 450"/>
                <a:gd name="T4" fmla="*/ 123 w 165"/>
                <a:gd name="T5" fmla="*/ 3 h 450"/>
                <a:gd name="T6" fmla="*/ 147 w 165"/>
                <a:gd name="T7" fmla="*/ 0 h 450"/>
                <a:gd name="T8" fmla="*/ 160 w 165"/>
                <a:gd name="T9" fmla="*/ 15 h 450"/>
                <a:gd name="T10" fmla="*/ 165 w 165"/>
                <a:gd name="T11" fmla="*/ 37 h 450"/>
                <a:gd name="T12" fmla="*/ 157 w 165"/>
                <a:gd name="T13" fmla="*/ 60 h 450"/>
                <a:gd name="T14" fmla="*/ 141 w 165"/>
                <a:gd name="T15" fmla="*/ 75 h 450"/>
                <a:gd name="T16" fmla="*/ 112 w 165"/>
                <a:gd name="T17" fmla="*/ 97 h 450"/>
                <a:gd name="T18" fmla="*/ 93 w 165"/>
                <a:gd name="T19" fmla="*/ 120 h 450"/>
                <a:gd name="T20" fmla="*/ 82 w 165"/>
                <a:gd name="T21" fmla="*/ 144 h 450"/>
                <a:gd name="T22" fmla="*/ 78 w 165"/>
                <a:gd name="T23" fmla="*/ 168 h 450"/>
                <a:gd name="T24" fmla="*/ 76 w 165"/>
                <a:gd name="T25" fmla="*/ 195 h 450"/>
                <a:gd name="T26" fmla="*/ 82 w 165"/>
                <a:gd name="T27" fmla="*/ 223 h 450"/>
                <a:gd name="T28" fmla="*/ 82 w 165"/>
                <a:gd name="T29" fmla="*/ 228 h 450"/>
                <a:gd name="T30" fmla="*/ 90 w 165"/>
                <a:gd name="T31" fmla="*/ 261 h 450"/>
                <a:gd name="T32" fmla="*/ 97 w 165"/>
                <a:gd name="T33" fmla="*/ 294 h 450"/>
                <a:gd name="T34" fmla="*/ 108 w 165"/>
                <a:gd name="T35" fmla="*/ 327 h 450"/>
                <a:gd name="T36" fmla="*/ 118 w 165"/>
                <a:gd name="T37" fmla="*/ 351 h 450"/>
                <a:gd name="T38" fmla="*/ 121 w 165"/>
                <a:gd name="T39" fmla="*/ 369 h 450"/>
                <a:gd name="T40" fmla="*/ 114 w 165"/>
                <a:gd name="T41" fmla="*/ 376 h 450"/>
                <a:gd name="T42" fmla="*/ 96 w 165"/>
                <a:gd name="T43" fmla="*/ 385 h 450"/>
                <a:gd name="T44" fmla="*/ 78 w 165"/>
                <a:gd name="T45" fmla="*/ 405 h 450"/>
                <a:gd name="T46" fmla="*/ 67 w 165"/>
                <a:gd name="T47" fmla="*/ 433 h 450"/>
                <a:gd name="T48" fmla="*/ 63 w 165"/>
                <a:gd name="T49" fmla="*/ 447 h 450"/>
                <a:gd name="T50" fmla="*/ 58 w 165"/>
                <a:gd name="T51" fmla="*/ 450 h 450"/>
                <a:gd name="T52" fmla="*/ 48 w 165"/>
                <a:gd name="T53" fmla="*/ 450 h 450"/>
                <a:gd name="T54" fmla="*/ 13 w 165"/>
                <a:gd name="T55" fmla="*/ 438 h 450"/>
                <a:gd name="T56" fmla="*/ 0 w 165"/>
                <a:gd name="T57" fmla="*/ 424 h 450"/>
                <a:gd name="T58" fmla="*/ 3 w 165"/>
                <a:gd name="T59" fmla="*/ 411 h 450"/>
                <a:gd name="T60" fmla="*/ 13 w 165"/>
                <a:gd name="T61" fmla="*/ 396 h 450"/>
                <a:gd name="T62" fmla="*/ 31 w 165"/>
                <a:gd name="T63" fmla="*/ 381 h 450"/>
                <a:gd name="T64" fmla="*/ 61 w 165"/>
                <a:gd name="T65" fmla="*/ 364 h 450"/>
                <a:gd name="T66" fmla="*/ 72 w 165"/>
                <a:gd name="T67" fmla="*/ 349 h 450"/>
                <a:gd name="T68" fmla="*/ 73 w 165"/>
                <a:gd name="T69" fmla="*/ 325 h 450"/>
                <a:gd name="T70" fmla="*/ 69 w 165"/>
                <a:gd name="T71" fmla="*/ 286 h 450"/>
                <a:gd name="T72" fmla="*/ 55 w 165"/>
                <a:gd name="T73" fmla="*/ 241 h 450"/>
                <a:gd name="T74" fmla="*/ 48 w 165"/>
                <a:gd name="T75" fmla="*/ 195 h 450"/>
                <a:gd name="T76" fmla="*/ 42 w 165"/>
                <a:gd name="T77" fmla="*/ 154 h 450"/>
                <a:gd name="T78" fmla="*/ 43 w 165"/>
                <a:gd name="T79" fmla="*/ 127 h 450"/>
                <a:gd name="T80" fmla="*/ 49 w 165"/>
                <a:gd name="T81" fmla="*/ 100 h 450"/>
                <a:gd name="T82" fmla="*/ 58 w 165"/>
                <a:gd name="T83" fmla="*/ 78 h 450"/>
                <a:gd name="T84" fmla="*/ 72 w 165"/>
                <a:gd name="T85" fmla="*/ 57 h 450"/>
                <a:gd name="T86" fmla="*/ 81 w 165"/>
                <a:gd name="T87" fmla="*/ 49 h 4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5"/>
                <a:gd name="T133" fmla="*/ 0 h 450"/>
                <a:gd name="T134" fmla="*/ 165 w 165"/>
                <a:gd name="T135" fmla="*/ 450 h 4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5" h="450">
                  <a:moveTo>
                    <a:pt x="81" y="49"/>
                  </a:moveTo>
                  <a:lnTo>
                    <a:pt x="97" y="25"/>
                  </a:lnTo>
                  <a:lnTo>
                    <a:pt x="123" y="3"/>
                  </a:lnTo>
                  <a:lnTo>
                    <a:pt x="147" y="0"/>
                  </a:lnTo>
                  <a:lnTo>
                    <a:pt x="160" y="15"/>
                  </a:lnTo>
                  <a:lnTo>
                    <a:pt x="165" y="37"/>
                  </a:lnTo>
                  <a:lnTo>
                    <a:pt x="157" y="60"/>
                  </a:lnTo>
                  <a:lnTo>
                    <a:pt x="141" y="75"/>
                  </a:lnTo>
                  <a:lnTo>
                    <a:pt x="112" y="97"/>
                  </a:lnTo>
                  <a:lnTo>
                    <a:pt x="93" y="120"/>
                  </a:lnTo>
                  <a:lnTo>
                    <a:pt x="82" y="144"/>
                  </a:lnTo>
                  <a:lnTo>
                    <a:pt x="78" y="168"/>
                  </a:lnTo>
                  <a:lnTo>
                    <a:pt x="76" y="195"/>
                  </a:lnTo>
                  <a:lnTo>
                    <a:pt x="82" y="223"/>
                  </a:lnTo>
                  <a:lnTo>
                    <a:pt x="82" y="228"/>
                  </a:lnTo>
                  <a:lnTo>
                    <a:pt x="90" y="261"/>
                  </a:lnTo>
                  <a:lnTo>
                    <a:pt x="97" y="294"/>
                  </a:lnTo>
                  <a:lnTo>
                    <a:pt x="108" y="327"/>
                  </a:lnTo>
                  <a:lnTo>
                    <a:pt x="118" y="351"/>
                  </a:lnTo>
                  <a:lnTo>
                    <a:pt x="121" y="369"/>
                  </a:lnTo>
                  <a:lnTo>
                    <a:pt x="114" y="376"/>
                  </a:lnTo>
                  <a:lnTo>
                    <a:pt x="96" y="385"/>
                  </a:lnTo>
                  <a:lnTo>
                    <a:pt x="78" y="405"/>
                  </a:lnTo>
                  <a:lnTo>
                    <a:pt x="67" y="433"/>
                  </a:lnTo>
                  <a:lnTo>
                    <a:pt x="63" y="447"/>
                  </a:lnTo>
                  <a:lnTo>
                    <a:pt x="58" y="450"/>
                  </a:lnTo>
                  <a:lnTo>
                    <a:pt x="48" y="450"/>
                  </a:lnTo>
                  <a:lnTo>
                    <a:pt x="13" y="438"/>
                  </a:lnTo>
                  <a:lnTo>
                    <a:pt x="0" y="424"/>
                  </a:lnTo>
                  <a:lnTo>
                    <a:pt x="3" y="411"/>
                  </a:lnTo>
                  <a:lnTo>
                    <a:pt x="13" y="396"/>
                  </a:lnTo>
                  <a:lnTo>
                    <a:pt x="31" y="381"/>
                  </a:lnTo>
                  <a:lnTo>
                    <a:pt x="61" y="364"/>
                  </a:lnTo>
                  <a:lnTo>
                    <a:pt x="72" y="349"/>
                  </a:lnTo>
                  <a:lnTo>
                    <a:pt x="73" y="325"/>
                  </a:lnTo>
                  <a:lnTo>
                    <a:pt x="69" y="286"/>
                  </a:lnTo>
                  <a:lnTo>
                    <a:pt x="55" y="241"/>
                  </a:lnTo>
                  <a:lnTo>
                    <a:pt x="48" y="195"/>
                  </a:lnTo>
                  <a:lnTo>
                    <a:pt x="42" y="154"/>
                  </a:lnTo>
                  <a:lnTo>
                    <a:pt x="43" y="127"/>
                  </a:lnTo>
                  <a:lnTo>
                    <a:pt x="49" y="100"/>
                  </a:lnTo>
                  <a:lnTo>
                    <a:pt x="58" y="78"/>
                  </a:lnTo>
                  <a:lnTo>
                    <a:pt x="72" y="57"/>
                  </a:lnTo>
                  <a:lnTo>
                    <a:pt x="81" y="49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1" name="Freeform 54"/>
            <p:cNvSpPr>
              <a:spLocks/>
            </p:cNvSpPr>
            <p:nvPr/>
          </p:nvSpPr>
          <p:spPr bwMode="auto">
            <a:xfrm>
              <a:off x="2593" y="1767"/>
              <a:ext cx="488" cy="476"/>
            </a:xfrm>
            <a:custGeom>
              <a:avLst/>
              <a:gdLst>
                <a:gd name="T0" fmla="*/ 480 w 488"/>
                <a:gd name="T1" fmla="*/ 0 h 476"/>
                <a:gd name="T2" fmla="*/ 432 w 488"/>
                <a:gd name="T3" fmla="*/ 19 h 476"/>
                <a:gd name="T4" fmla="*/ 402 w 488"/>
                <a:gd name="T5" fmla="*/ 45 h 476"/>
                <a:gd name="T6" fmla="*/ 381 w 488"/>
                <a:gd name="T7" fmla="*/ 81 h 476"/>
                <a:gd name="T8" fmla="*/ 363 w 488"/>
                <a:gd name="T9" fmla="*/ 118 h 476"/>
                <a:gd name="T10" fmla="*/ 352 w 488"/>
                <a:gd name="T11" fmla="*/ 160 h 476"/>
                <a:gd name="T12" fmla="*/ 346 w 488"/>
                <a:gd name="T13" fmla="*/ 202 h 476"/>
                <a:gd name="T14" fmla="*/ 337 w 488"/>
                <a:gd name="T15" fmla="*/ 241 h 476"/>
                <a:gd name="T16" fmla="*/ 327 w 488"/>
                <a:gd name="T17" fmla="*/ 265 h 476"/>
                <a:gd name="T18" fmla="*/ 313 w 488"/>
                <a:gd name="T19" fmla="*/ 283 h 476"/>
                <a:gd name="T20" fmla="*/ 294 w 488"/>
                <a:gd name="T21" fmla="*/ 300 h 476"/>
                <a:gd name="T22" fmla="*/ 289 w 488"/>
                <a:gd name="T23" fmla="*/ 301 h 476"/>
                <a:gd name="T24" fmla="*/ 264 w 488"/>
                <a:gd name="T25" fmla="*/ 316 h 476"/>
                <a:gd name="T26" fmla="*/ 223 w 488"/>
                <a:gd name="T27" fmla="*/ 334 h 476"/>
                <a:gd name="T28" fmla="*/ 184 w 488"/>
                <a:gd name="T29" fmla="*/ 354 h 476"/>
                <a:gd name="T30" fmla="*/ 148 w 488"/>
                <a:gd name="T31" fmla="*/ 367 h 476"/>
                <a:gd name="T32" fmla="*/ 127 w 488"/>
                <a:gd name="T33" fmla="*/ 333 h 476"/>
                <a:gd name="T34" fmla="*/ 127 w 488"/>
                <a:gd name="T35" fmla="*/ 337 h 476"/>
                <a:gd name="T36" fmla="*/ 111 w 488"/>
                <a:gd name="T37" fmla="*/ 373 h 476"/>
                <a:gd name="T38" fmla="*/ 88 w 488"/>
                <a:gd name="T39" fmla="*/ 405 h 476"/>
                <a:gd name="T40" fmla="*/ 51 w 488"/>
                <a:gd name="T41" fmla="*/ 435 h 476"/>
                <a:gd name="T42" fmla="*/ 12 w 488"/>
                <a:gd name="T43" fmla="*/ 460 h 476"/>
                <a:gd name="T44" fmla="*/ 0 w 488"/>
                <a:gd name="T45" fmla="*/ 469 h 476"/>
                <a:gd name="T46" fmla="*/ 10 w 488"/>
                <a:gd name="T47" fmla="*/ 474 h 476"/>
                <a:gd name="T48" fmla="*/ 6 w 488"/>
                <a:gd name="T49" fmla="*/ 476 h 476"/>
                <a:gd name="T50" fmla="*/ 64 w 488"/>
                <a:gd name="T51" fmla="*/ 459 h 476"/>
                <a:gd name="T52" fmla="*/ 118 w 488"/>
                <a:gd name="T53" fmla="*/ 448 h 476"/>
                <a:gd name="T54" fmla="*/ 175 w 488"/>
                <a:gd name="T55" fmla="*/ 438 h 476"/>
                <a:gd name="T56" fmla="*/ 204 w 488"/>
                <a:gd name="T57" fmla="*/ 436 h 476"/>
                <a:gd name="T58" fmla="*/ 168 w 488"/>
                <a:gd name="T59" fmla="*/ 393 h 476"/>
                <a:gd name="T60" fmla="*/ 163 w 488"/>
                <a:gd name="T61" fmla="*/ 396 h 476"/>
                <a:gd name="T62" fmla="*/ 217 w 488"/>
                <a:gd name="T63" fmla="*/ 366 h 476"/>
                <a:gd name="T64" fmla="*/ 262 w 488"/>
                <a:gd name="T65" fmla="*/ 342 h 476"/>
                <a:gd name="T66" fmla="*/ 298 w 488"/>
                <a:gd name="T67" fmla="*/ 324 h 476"/>
                <a:gd name="T68" fmla="*/ 328 w 488"/>
                <a:gd name="T69" fmla="*/ 301 h 476"/>
                <a:gd name="T70" fmla="*/ 346 w 488"/>
                <a:gd name="T71" fmla="*/ 279 h 476"/>
                <a:gd name="T72" fmla="*/ 358 w 488"/>
                <a:gd name="T73" fmla="*/ 249 h 476"/>
                <a:gd name="T74" fmla="*/ 367 w 488"/>
                <a:gd name="T75" fmla="*/ 208 h 476"/>
                <a:gd name="T76" fmla="*/ 375 w 488"/>
                <a:gd name="T77" fmla="*/ 171 h 476"/>
                <a:gd name="T78" fmla="*/ 384 w 488"/>
                <a:gd name="T79" fmla="*/ 135 h 476"/>
                <a:gd name="T80" fmla="*/ 394 w 488"/>
                <a:gd name="T81" fmla="*/ 99 h 476"/>
                <a:gd name="T82" fmla="*/ 412 w 488"/>
                <a:gd name="T83" fmla="*/ 69 h 476"/>
                <a:gd name="T84" fmla="*/ 433 w 488"/>
                <a:gd name="T85" fmla="*/ 48 h 476"/>
                <a:gd name="T86" fmla="*/ 465 w 488"/>
                <a:gd name="T87" fmla="*/ 33 h 476"/>
                <a:gd name="T88" fmla="*/ 488 w 488"/>
                <a:gd name="T89" fmla="*/ 22 h 476"/>
                <a:gd name="T90" fmla="*/ 480 w 488"/>
                <a:gd name="T91" fmla="*/ 0 h 47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88"/>
                <a:gd name="T139" fmla="*/ 0 h 476"/>
                <a:gd name="T140" fmla="*/ 488 w 488"/>
                <a:gd name="T141" fmla="*/ 476 h 47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88" h="476">
                  <a:moveTo>
                    <a:pt x="480" y="0"/>
                  </a:moveTo>
                  <a:lnTo>
                    <a:pt x="432" y="19"/>
                  </a:lnTo>
                  <a:lnTo>
                    <a:pt x="402" y="45"/>
                  </a:lnTo>
                  <a:lnTo>
                    <a:pt x="381" y="81"/>
                  </a:lnTo>
                  <a:lnTo>
                    <a:pt x="363" y="118"/>
                  </a:lnTo>
                  <a:lnTo>
                    <a:pt x="352" y="160"/>
                  </a:lnTo>
                  <a:lnTo>
                    <a:pt x="346" y="202"/>
                  </a:lnTo>
                  <a:lnTo>
                    <a:pt x="337" y="241"/>
                  </a:lnTo>
                  <a:lnTo>
                    <a:pt x="327" y="265"/>
                  </a:lnTo>
                  <a:lnTo>
                    <a:pt x="313" y="283"/>
                  </a:lnTo>
                  <a:lnTo>
                    <a:pt x="294" y="300"/>
                  </a:lnTo>
                  <a:lnTo>
                    <a:pt x="289" y="301"/>
                  </a:lnTo>
                  <a:lnTo>
                    <a:pt x="264" y="316"/>
                  </a:lnTo>
                  <a:lnTo>
                    <a:pt x="223" y="334"/>
                  </a:lnTo>
                  <a:lnTo>
                    <a:pt x="184" y="354"/>
                  </a:lnTo>
                  <a:lnTo>
                    <a:pt x="148" y="367"/>
                  </a:lnTo>
                  <a:lnTo>
                    <a:pt x="127" y="333"/>
                  </a:lnTo>
                  <a:lnTo>
                    <a:pt x="127" y="337"/>
                  </a:lnTo>
                  <a:lnTo>
                    <a:pt x="111" y="373"/>
                  </a:lnTo>
                  <a:lnTo>
                    <a:pt x="88" y="405"/>
                  </a:lnTo>
                  <a:lnTo>
                    <a:pt x="51" y="435"/>
                  </a:lnTo>
                  <a:lnTo>
                    <a:pt x="12" y="460"/>
                  </a:lnTo>
                  <a:lnTo>
                    <a:pt x="0" y="469"/>
                  </a:lnTo>
                  <a:lnTo>
                    <a:pt x="10" y="474"/>
                  </a:lnTo>
                  <a:lnTo>
                    <a:pt x="6" y="476"/>
                  </a:lnTo>
                  <a:lnTo>
                    <a:pt x="64" y="459"/>
                  </a:lnTo>
                  <a:lnTo>
                    <a:pt x="118" y="448"/>
                  </a:lnTo>
                  <a:lnTo>
                    <a:pt x="175" y="438"/>
                  </a:lnTo>
                  <a:lnTo>
                    <a:pt x="204" y="436"/>
                  </a:lnTo>
                  <a:lnTo>
                    <a:pt x="168" y="393"/>
                  </a:lnTo>
                  <a:lnTo>
                    <a:pt x="163" y="396"/>
                  </a:lnTo>
                  <a:lnTo>
                    <a:pt x="217" y="366"/>
                  </a:lnTo>
                  <a:lnTo>
                    <a:pt x="262" y="342"/>
                  </a:lnTo>
                  <a:lnTo>
                    <a:pt x="298" y="324"/>
                  </a:lnTo>
                  <a:lnTo>
                    <a:pt x="328" y="301"/>
                  </a:lnTo>
                  <a:lnTo>
                    <a:pt x="346" y="279"/>
                  </a:lnTo>
                  <a:lnTo>
                    <a:pt x="358" y="249"/>
                  </a:lnTo>
                  <a:lnTo>
                    <a:pt x="367" y="208"/>
                  </a:lnTo>
                  <a:lnTo>
                    <a:pt x="375" y="171"/>
                  </a:lnTo>
                  <a:lnTo>
                    <a:pt x="384" y="135"/>
                  </a:lnTo>
                  <a:lnTo>
                    <a:pt x="394" y="99"/>
                  </a:lnTo>
                  <a:lnTo>
                    <a:pt x="412" y="69"/>
                  </a:lnTo>
                  <a:lnTo>
                    <a:pt x="433" y="48"/>
                  </a:lnTo>
                  <a:lnTo>
                    <a:pt x="465" y="33"/>
                  </a:lnTo>
                  <a:lnTo>
                    <a:pt x="488" y="22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hlink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62" name="Group 55"/>
            <p:cNvGrpSpPr>
              <a:grpSpLocks/>
            </p:cNvGrpSpPr>
            <p:nvPr/>
          </p:nvGrpSpPr>
          <p:grpSpPr bwMode="auto">
            <a:xfrm>
              <a:off x="2720" y="768"/>
              <a:ext cx="230" cy="1456"/>
              <a:chOff x="2720" y="768"/>
              <a:chExt cx="230" cy="1456"/>
            </a:xfrm>
          </p:grpSpPr>
          <p:sp>
            <p:nvSpPr>
              <p:cNvPr id="35863" name="Freeform 56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4" name="Freeform 57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9" name="AutoShape 35"/>
          <p:cNvSpPr>
            <a:spLocks noChangeArrowheads="1"/>
          </p:cNvSpPr>
          <p:nvPr/>
        </p:nvSpPr>
        <p:spPr bwMode="auto">
          <a:xfrm>
            <a:off x="1508125" y="2590800"/>
            <a:ext cx="3292475" cy="685800"/>
          </a:xfrm>
          <a:prstGeom prst="wedgeRoundRectCallout">
            <a:avLst>
              <a:gd name="adj1" fmla="val 72597"/>
              <a:gd name="adj2" fmla="val -22227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n=10000000</a:t>
            </a:r>
            <a:endParaRPr lang="en-US" altLang="en-US"/>
          </a:p>
        </p:txBody>
      </p:sp>
      <p:sp>
        <p:nvSpPr>
          <p:cNvPr id="40" name="AutoShape 19"/>
          <p:cNvSpPr>
            <a:spLocks noChangeArrowheads="1"/>
          </p:cNvSpPr>
          <p:nvPr/>
        </p:nvSpPr>
        <p:spPr bwMode="auto">
          <a:xfrm>
            <a:off x="1538288" y="3408363"/>
            <a:ext cx="3262312" cy="609600"/>
          </a:xfrm>
          <a:prstGeom prst="wedgeRoundRectCallout">
            <a:avLst>
              <a:gd name="adj1" fmla="val -56991"/>
              <a:gd name="adj2" fmla="val -3285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Let </a:t>
            </a:r>
            <a:r>
              <a:rPr lang="en-US" altLang="en-US">
                <a:solidFill>
                  <a:schemeClr val="accent2"/>
                </a:solidFill>
              </a:rPr>
              <a:t>c=2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/>
              <a:t>.</a:t>
            </a:r>
          </a:p>
        </p:txBody>
      </p:sp>
      <p:sp>
        <p:nvSpPr>
          <p:cNvPr id="41" name="AutoShape 36"/>
          <p:cNvSpPr>
            <a:spLocks noChangeArrowheads="1"/>
          </p:cNvSpPr>
          <p:nvPr/>
        </p:nvSpPr>
        <p:spPr bwMode="auto">
          <a:xfrm>
            <a:off x="1431925" y="4191000"/>
            <a:ext cx="4343400" cy="1219200"/>
          </a:xfrm>
          <a:prstGeom prst="wedgeRoundRectCallout">
            <a:avLst>
              <a:gd name="adj1" fmla="val -54287"/>
              <a:gd name="adj2" fmla="val -47722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The relation is true.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dirty="0"/>
              <a:t> </a:t>
            </a:r>
            <a:r>
              <a:rPr lang="en-US" altLang="en-US" dirty="0">
                <a:solidFill>
                  <a:schemeClr val="accent2"/>
                </a:solidFill>
              </a:rPr>
              <a:t>2</a:t>
            </a:r>
            <a:r>
              <a:rPr lang="en-US" altLang="en-US" baseline="30000" dirty="0">
                <a:solidFill>
                  <a:schemeClr val="accent2"/>
                </a:solidFill>
              </a:rPr>
              <a:t>n</a:t>
            </a:r>
            <a:r>
              <a:rPr lang="en-US" altLang="en-US" dirty="0">
                <a:solidFill>
                  <a:schemeClr val="accent2"/>
                </a:solidFill>
              </a:rPr>
              <a:t> ≤ 2</a:t>
            </a:r>
            <a:r>
              <a:rPr lang="en-US" altLang="en-US" baseline="30000" dirty="0">
                <a:solidFill>
                  <a:schemeClr val="accent2"/>
                </a:solidFill>
              </a:rPr>
              <a:t>n</a:t>
            </a:r>
            <a:r>
              <a:rPr lang="en-US" altLang="en-US" dirty="0" smtClean="0">
                <a:solidFill>
                  <a:schemeClr val="accent2"/>
                </a:solidFill>
                <a:sym typeface="Symbol" pitchFamily="18" charset="2"/>
              </a:rPr>
              <a:t></a:t>
            </a:r>
            <a:r>
              <a:rPr lang="en-US" altLang="en-US" dirty="0">
                <a:solidFill>
                  <a:schemeClr val="accent2"/>
                </a:solidFill>
                <a:sym typeface="Symbol" pitchFamily="18" charset="2"/>
              </a:rPr>
              <a:t>n</a:t>
            </a:r>
            <a:r>
              <a:rPr lang="en-US" altLang="en-US" dirty="0" smtClean="0">
                <a:solidFill>
                  <a:schemeClr val="accent2"/>
                </a:solidFill>
              </a:rPr>
              <a:t> </a:t>
            </a:r>
            <a:r>
              <a:rPr lang="en-US" altLang="en-US" dirty="0">
                <a:solidFill>
                  <a:schemeClr val="accent2"/>
                </a:solidFill>
              </a:rPr>
              <a:t>= </a:t>
            </a:r>
            <a:r>
              <a:rPr lang="en-US" altLang="en-US" dirty="0" err="1">
                <a:solidFill>
                  <a:schemeClr val="accent2"/>
                </a:solidFill>
              </a:rPr>
              <a:t>cn</a:t>
            </a:r>
            <a:endParaRPr lang="en-US" altLang="en-US" dirty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>
              <a:solidFill>
                <a:schemeClr val="accent2"/>
              </a:solidFill>
            </a:endParaRPr>
          </a:p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dirty="0">
              <a:solidFill>
                <a:schemeClr val="accent2"/>
              </a:solidFill>
            </a:endParaRPr>
          </a:p>
        </p:txBody>
      </p:sp>
      <p:sp>
        <p:nvSpPr>
          <p:cNvPr id="35849" name="Text Box 22"/>
          <p:cNvSpPr txBox="1">
            <a:spLocks noChangeArrowheads="1"/>
          </p:cNvSpPr>
          <p:nvPr/>
        </p:nvSpPr>
        <p:spPr bwMode="auto">
          <a:xfrm>
            <a:off x="1539875" y="838200"/>
            <a:ext cx="527208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8n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+1000n ≤ cn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endParaRPr lang="en-US" altLang="en-US">
              <a:solidFill>
                <a:schemeClr val="accent2"/>
              </a:solidFill>
            </a:endParaRPr>
          </a:p>
        </p:txBody>
      </p:sp>
      <p:sp>
        <p:nvSpPr>
          <p:cNvPr id="35850" name="Text Box 22"/>
          <p:cNvSpPr txBox="1">
            <a:spLocks noChangeArrowheads="1"/>
          </p:cNvSpPr>
          <p:nvPr/>
        </p:nvSpPr>
        <p:spPr bwMode="auto">
          <a:xfrm>
            <a:off x="1524000" y="1382713"/>
            <a:ext cx="3743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,</a:t>
            </a:r>
            <a:r>
              <a:rPr lang="en-US" altLang="en-US">
                <a:solidFill>
                  <a:schemeClr val="accent2"/>
                </a:solidFill>
              </a:rPr>
              <a:t>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n≥n</a:t>
            </a:r>
            <a:r>
              <a:rPr lang="en-US" altLang="en-US" baseline="-25000">
                <a:solidFill>
                  <a:schemeClr val="accent2"/>
                </a:solidFill>
              </a:rPr>
              <a:t>0</a:t>
            </a:r>
            <a:r>
              <a:rPr lang="en-US" altLang="en-US">
                <a:solidFill>
                  <a:schemeClr val="accent2"/>
                </a:solidFill>
              </a:rPr>
              <a:t>, 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≤ cn</a:t>
            </a:r>
          </a:p>
        </p:txBody>
      </p:sp>
      <p:sp>
        <p:nvSpPr>
          <p:cNvPr id="37" name="Text Box 43"/>
          <p:cNvSpPr txBox="1">
            <a:spLocks noChangeArrowheads="1"/>
          </p:cNvSpPr>
          <p:nvPr/>
        </p:nvSpPr>
        <p:spPr bwMode="auto">
          <a:xfrm>
            <a:off x="6858000" y="19304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35852" name="Text Box 22"/>
          <p:cNvSpPr txBox="1">
            <a:spLocks noChangeArrowheads="1"/>
          </p:cNvSpPr>
          <p:nvPr/>
        </p:nvSpPr>
        <p:spPr bwMode="auto">
          <a:xfrm>
            <a:off x="1535113" y="1930400"/>
            <a:ext cx="27654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n,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c,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2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≤ cn</a:t>
            </a:r>
          </a:p>
        </p:txBody>
      </p:sp>
      <p:sp>
        <p:nvSpPr>
          <p:cNvPr id="35853" name="Text Box 43"/>
          <p:cNvSpPr txBox="1">
            <a:spLocks noChangeArrowheads="1"/>
          </p:cNvSpPr>
          <p:nvPr/>
        </p:nvSpPr>
        <p:spPr bwMode="auto">
          <a:xfrm>
            <a:off x="6811963" y="1358900"/>
            <a:ext cx="960437" cy="585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false</a:t>
            </a:r>
          </a:p>
        </p:txBody>
      </p:sp>
      <p:sp>
        <p:nvSpPr>
          <p:cNvPr id="35854" name="Text Box 43"/>
          <p:cNvSpPr txBox="1">
            <a:spLocks noChangeArrowheads="1"/>
          </p:cNvSpPr>
          <p:nvPr/>
        </p:nvSpPr>
        <p:spPr bwMode="auto">
          <a:xfrm>
            <a:off x="6858000" y="8382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40" grpId="0" animBg="1"/>
      <p:bldP spid="41" grpId="0" animBg="1"/>
      <p:bldP spid="37" grpId="0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7123" name="Group 1027"/>
          <p:cNvGraphicFramePr>
            <a:graphicFrameLocks noGrp="1"/>
          </p:cNvGraphicFramePr>
          <p:nvPr/>
        </p:nvGraphicFramePr>
        <p:xfrm>
          <a:off x="990600" y="1143000"/>
          <a:ext cx="7467600" cy="3962400"/>
        </p:xfrm>
        <a:graphic>
          <a:graphicData uri="http://schemas.openxmlformats.org/drawingml/2006/table">
            <a:tbl>
              <a:tblPr/>
              <a:tblGrid>
                <a:gridCol w="2260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7019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050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7112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Theta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θ(g(n))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≈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BigOh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≤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</a:t>
                      </a:r>
                      <a:r>
                        <a:rPr kumimoji="0" lang="en-CA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≥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Oh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o(g(n))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&lt;&lt;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81280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2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Little Omega</a:t>
                      </a:r>
                      <a:endParaRPr kumimoji="0" lang="en-CA" sz="2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= </a:t>
                      </a:r>
                      <a:r>
                        <a:rPr kumimoji="0" lang="en-US" sz="3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ω(g(n))</a:t>
                      </a:r>
                      <a:endParaRPr kumimoji="0" lang="en-CA" sz="3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3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</a:rPr>
                        <a:t>f(n) &gt;&gt; </a:t>
                      </a:r>
                      <a:r>
                        <a:rPr kumimoji="0" lang="en-US" sz="3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accent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c g(n)</a:t>
                      </a:r>
                      <a:endParaRPr kumimoji="0" lang="en-CA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accent2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36892" name="Rectangle 1055"/>
          <p:cNvSpPr>
            <a:spLocks noChangeArrowheads="1"/>
          </p:cNvSpPr>
          <p:nvPr/>
        </p:nvSpPr>
        <p:spPr bwMode="auto">
          <a:xfrm>
            <a:off x="990600" y="5486400"/>
            <a:ext cx="7391400" cy="175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Giving</a:t>
            </a:r>
            <a:r>
              <a:rPr lang="en-CA" altLang="en-US"/>
              <a:t> an idea of how fast a function grows without going into too much detail. </a:t>
            </a:r>
          </a:p>
          <a:p>
            <a:pPr algn="ctr" eaLnBrk="1" hangingPunct="1">
              <a:buFontTx/>
              <a:buNone/>
            </a:pPr>
            <a:endParaRPr lang="en-CA" altLang="en-US"/>
          </a:p>
        </p:txBody>
      </p:sp>
      <p:sp>
        <p:nvSpPr>
          <p:cNvPr id="36893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2286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7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37891" name="Picture 4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5"/>
          <p:cNvSpPr>
            <a:spLocks noChangeArrowheads="1"/>
          </p:cNvSpPr>
          <p:nvPr/>
        </p:nvSpPr>
        <p:spPr bwMode="auto">
          <a:xfrm>
            <a:off x="381000" y="1219200"/>
            <a:ext cx="4038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37893" name="Group 6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37897" name="Group 7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7901" name="Freeform 8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2" name="Freeform 9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3" name="Freeform 10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4" name="Freeform 11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5" name="Freeform 12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6" name="Freeform 13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898" name="Group 14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7899" name="Freeform 15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00" name="Oval 16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230417" name="Text Box 17"/>
          <p:cNvSpPr txBox="1">
            <a:spLocks noChangeArrowheads="1"/>
          </p:cNvSpPr>
          <p:nvPr/>
        </p:nvSpPr>
        <p:spPr bwMode="auto">
          <a:xfrm>
            <a:off x="228600" y="4632325"/>
            <a:ext cx="7767638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  n</a:t>
            </a:r>
            <a:r>
              <a:rPr lang="en-US" altLang="en-US" sz="4000" baseline="30000">
                <a:solidFill>
                  <a:schemeClr val="bg2"/>
                </a:solidFill>
              </a:rPr>
              <a:t>c1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30000">
                <a:solidFill>
                  <a:schemeClr val="bg2"/>
                </a:solidFill>
              </a:rPr>
              <a:t>c2</a:t>
            </a:r>
          </a:p>
        </p:txBody>
      </p:sp>
      <p:sp>
        <p:nvSpPr>
          <p:cNvPr id="230419" name="Rectangle 19"/>
          <p:cNvSpPr>
            <a:spLocks noChangeArrowheads="1"/>
          </p:cNvSpPr>
          <p:nvPr/>
        </p:nvSpPr>
        <p:spPr bwMode="auto">
          <a:xfrm>
            <a:off x="3429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3n</a:t>
            </a:r>
            <a:r>
              <a:rPr lang="en-US" altLang="en-US" baseline="30000">
                <a:solidFill>
                  <a:schemeClr val="accent2"/>
                </a:solidFill>
              </a:rPr>
              <a:t>2</a:t>
            </a:r>
            <a:r>
              <a:rPr lang="en-US" altLang="en-US">
                <a:solidFill>
                  <a:schemeClr val="accent2"/>
                </a:solidFill>
              </a:rPr>
              <a:t> + 7n  + 8 = </a:t>
            </a:r>
            <a:r>
              <a:rPr lang="en-US" altLang="en-US">
                <a:solidFill>
                  <a:schemeClr val="accent2"/>
                </a:solidFill>
                <a:cs typeface="Times New Roman" pitchFamily="18" charset="0"/>
              </a:rPr>
              <a:t>n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θ(1)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230420" name="Text Box 20"/>
          <p:cNvSpPr txBox="1">
            <a:spLocks noChangeArrowheads="1"/>
          </p:cNvSpPr>
          <p:nvPr/>
        </p:nvSpPr>
        <p:spPr bwMode="auto">
          <a:xfrm>
            <a:off x="990600" y="2590800"/>
            <a:ext cx="22002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Polynomial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04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04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304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0417" grpId="0" animBg="1"/>
      <p:bldP spid="230419" grpId="0"/>
      <p:bldP spid="2304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14370" name="Text Box 52"/>
          <p:cNvSpPr txBox="1">
            <a:spLocks noChangeArrowheads="1"/>
          </p:cNvSpPr>
          <p:nvPr/>
        </p:nvSpPr>
        <p:spPr bwMode="auto">
          <a:xfrm>
            <a:off x="304800" y="4733925"/>
            <a:ext cx="39449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Loves(Sam,Mary) = False</a:t>
            </a:r>
          </a:p>
        </p:txBody>
      </p:sp>
      <p:sp>
        <p:nvSpPr>
          <p:cNvPr id="14371" name="Text Box 53"/>
          <p:cNvSpPr txBox="1">
            <a:spLocks noChangeArrowheads="1"/>
          </p:cNvSpPr>
          <p:nvPr/>
        </p:nvSpPr>
        <p:spPr bwMode="auto">
          <a:xfrm>
            <a:off x="307975" y="5114925"/>
            <a:ext cx="38369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Loves(Sam,Beth)  = True</a:t>
            </a:r>
          </a:p>
        </p:txBody>
      </p:sp>
      <p:sp>
        <p:nvSpPr>
          <p:cNvPr id="14367" name="Text Box 55"/>
          <p:cNvSpPr txBox="1">
            <a:spLocks noChangeArrowheads="1"/>
          </p:cNvSpPr>
          <p:nvPr/>
        </p:nvSpPr>
        <p:spPr bwMode="auto">
          <a:xfrm>
            <a:off x="990600" y="2895600"/>
            <a:ext cx="4427538" cy="181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A relation/predicate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800"/>
              <a:t>returns </a:t>
            </a:r>
            <a:r>
              <a:rPr lang="en-US" altLang="en-US" sz="2800">
                <a:solidFill>
                  <a:schemeClr val="accent2"/>
                </a:solidFill>
              </a:rPr>
              <a:t>True/False</a:t>
            </a:r>
          </a:p>
          <a:p>
            <a:pPr eaLnBrk="1" hangingPunct="1">
              <a:spcBef>
                <a:spcPct val="0"/>
              </a:spcBef>
            </a:pPr>
            <a:r>
              <a:rPr lang="en-US" altLang="en-US" sz="2800"/>
              <a:t>depending whether objects </a:t>
            </a:r>
            <a:br>
              <a:rPr lang="en-US" altLang="en-US" sz="2800"/>
            </a:br>
            <a:r>
              <a:rPr lang="en-US" altLang="en-US" sz="2800"/>
              <a:t>  </a:t>
            </a:r>
            <a:r>
              <a:rPr lang="en-US" altLang="en-US" sz="2800">
                <a:solidFill>
                  <a:schemeClr val="accent2"/>
                </a:solidFill>
              </a:rPr>
              <a:t>b</a:t>
            </a:r>
            <a:r>
              <a:rPr lang="en-US" altLang="en-US" sz="2800"/>
              <a:t> and </a:t>
            </a:r>
            <a:r>
              <a:rPr lang="en-US" altLang="en-US" sz="2800">
                <a:solidFill>
                  <a:schemeClr val="accent2"/>
                </a:solidFill>
              </a:rPr>
              <a:t>g</a:t>
            </a:r>
            <a:r>
              <a:rPr lang="en-US" altLang="en-US" sz="2800"/>
              <a:t> have relation </a:t>
            </a:r>
            <a:r>
              <a:rPr lang="en-US" altLang="en-US" sz="2800">
                <a:solidFill>
                  <a:schemeClr val="accent2"/>
                </a:solidFill>
              </a:rPr>
              <a:t>Loves</a:t>
            </a:r>
            <a:r>
              <a:rPr lang="en-US" altLang="en-US" sz="2800"/>
              <a:t>.</a:t>
            </a:r>
          </a:p>
        </p:txBody>
      </p:sp>
      <p:grpSp>
        <p:nvGrpSpPr>
          <p:cNvPr id="2" name="Group 110"/>
          <p:cNvGrpSpPr>
            <a:grpSpLocks/>
          </p:cNvGrpSpPr>
          <p:nvPr/>
        </p:nvGrpSpPr>
        <p:grpSpPr bwMode="auto">
          <a:xfrm>
            <a:off x="382588" y="914400"/>
            <a:ext cx="3363912" cy="1981200"/>
            <a:chOff x="382800" y="914400"/>
            <a:chExt cx="3363032" cy="1981200"/>
          </a:xfrm>
        </p:grpSpPr>
        <p:sp>
          <p:nvSpPr>
            <p:cNvPr id="6177" name="Text Box 27"/>
            <p:cNvSpPr txBox="1">
              <a:spLocks noChangeArrowheads="1"/>
            </p:cNvSpPr>
            <p:nvPr/>
          </p:nvSpPr>
          <p:spPr bwMode="auto">
            <a:xfrm>
              <a:off x="382800" y="914400"/>
              <a:ext cx="17508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Loves(b,g)</a:t>
              </a:r>
            </a:p>
          </p:txBody>
        </p:sp>
        <p:pic>
          <p:nvPicPr>
            <p:cNvPr id="6178" name="Picture 7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747" r="25418"/>
            <a:stretch>
              <a:fillRect/>
            </a:stretch>
          </p:blipFill>
          <p:spPr bwMode="auto">
            <a:xfrm flipH="1">
              <a:off x="2286000" y="914400"/>
              <a:ext cx="1459832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3" name="Group 162"/>
          <p:cNvGrpSpPr>
            <a:grpSpLocks/>
          </p:cNvGrpSpPr>
          <p:nvPr/>
        </p:nvGrpSpPr>
        <p:grpSpPr bwMode="auto">
          <a:xfrm>
            <a:off x="3962400" y="914400"/>
            <a:ext cx="2209800" cy="1828800"/>
            <a:chOff x="3962400" y="914400"/>
            <a:chExt cx="2209800" cy="1828801"/>
          </a:xfrm>
        </p:grpSpPr>
        <p:sp>
          <p:nvSpPr>
            <p:cNvPr id="6152" name="Rectangle 30"/>
            <p:cNvSpPr>
              <a:spLocks noChangeArrowheads="1"/>
            </p:cNvSpPr>
            <p:nvPr/>
          </p:nvSpPr>
          <p:spPr bwMode="auto">
            <a:xfrm>
              <a:off x="5004758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6153" name="Rectangle 31"/>
            <p:cNvSpPr>
              <a:spLocks noChangeArrowheads="1"/>
            </p:cNvSpPr>
            <p:nvPr/>
          </p:nvSpPr>
          <p:spPr bwMode="auto">
            <a:xfrm>
              <a:off x="4170872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6154" name="Rectangle 32"/>
            <p:cNvSpPr>
              <a:spLocks noChangeArrowheads="1"/>
            </p:cNvSpPr>
            <p:nvPr/>
          </p:nvSpPr>
          <p:spPr bwMode="auto">
            <a:xfrm>
              <a:off x="5004758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6155" name="Rectangle 33"/>
            <p:cNvSpPr>
              <a:spLocks noChangeArrowheads="1"/>
            </p:cNvSpPr>
            <p:nvPr/>
          </p:nvSpPr>
          <p:spPr bwMode="auto">
            <a:xfrm>
              <a:off x="4170872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6156" name="Rectangle 34"/>
            <p:cNvSpPr>
              <a:spLocks noChangeArrowheads="1"/>
            </p:cNvSpPr>
            <p:nvPr/>
          </p:nvSpPr>
          <p:spPr bwMode="auto">
            <a:xfrm>
              <a:off x="5004758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6157" name="Rectangle 35"/>
            <p:cNvSpPr>
              <a:spLocks noChangeArrowheads="1"/>
            </p:cNvSpPr>
            <p:nvPr/>
          </p:nvSpPr>
          <p:spPr bwMode="auto">
            <a:xfrm>
              <a:off x="4170872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6158" name="Rectangle 36"/>
            <p:cNvSpPr>
              <a:spLocks noChangeArrowheads="1"/>
            </p:cNvSpPr>
            <p:nvPr/>
          </p:nvSpPr>
          <p:spPr bwMode="auto">
            <a:xfrm>
              <a:off x="5004758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6159" name="Rectangle 37"/>
            <p:cNvSpPr>
              <a:spLocks noChangeArrowheads="1"/>
            </p:cNvSpPr>
            <p:nvPr/>
          </p:nvSpPr>
          <p:spPr bwMode="auto">
            <a:xfrm>
              <a:off x="4170872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6160" name="Freeform 38"/>
            <p:cNvSpPr>
              <a:spLocks/>
            </p:cNvSpPr>
            <p:nvPr/>
          </p:nvSpPr>
          <p:spPr bwMode="auto">
            <a:xfrm>
              <a:off x="4796287" y="1131683"/>
              <a:ext cx="425630" cy="466254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1" name="Line 39"/>
            <p:cNvSpPr>
              <a:spLocks noChangeShapeType="1"/>
            </p:cNvSpPr>
            <p:nvPr/>
          </p:nvSpPr>
          <p:spPr bwMode="auto">
            <a:xfrm>
              <a:off x="4754592" y="1566250"/>
              <a:ext cx="333555" cy="47802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2" name="Line 42"/>
            <p:cNvSpPr>
              <a:spLocks noChangeShapeType="1"/>
            </p:cNvSpPr>
            <p:nvPr/>
          </p:nvSpPr>
          <p:spPr bwMode="auto">
            <a:xfrm>
              <a:off x="4796287" y="256575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6163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6104" y="2261556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4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9198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65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7503" y="1348967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166" name="Group 46"/>
            <p:cNvGrpSpPr>
              <a:grpSpLocks/>
            </p:cNvGrpSpPr>
            <p:nvPr/>
          </p:nvGrpSpPr>
          <p:grpSpPr bwMode="auto">
            <a:xfrm>
              <a:off x="3962400" y="957857"/>
              <a:ext cx="415206" cy="1738266"/>
              <a:chOff x="3330" y="1728"/>
              <a:chExt cx="478" cy="1920"/>
            </a:xfrm>
          </p:grpSpPr>
          <p:pic>
            <p:nvPicPr>
              <p:cNvPr id="6173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174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175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6176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6167" name="Picture 51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9155" y="1826990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168" name="Line 42"/>
            <p:cNvSpPr>
              <a:spLocks noChangeShapeType="1"/>
            </p:cNvSpPr>
            <p:nvPr/>
          </p:nvSpPr>
          <p:spPr bwMode="auto">
            <a:xfrm flipV="1">
              <a:off x="4813659" y="2133902"/>
              <a:ext cx="290992" cy="4300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69" name="Line 42"/>
            <p:cNvSpPr>
              <a:spLocks noChangeShapeType="1"/>
            </p:cNvSpPr>
            <p:nvPr/>
          </p:nvSpPr>
          <p:spPr bwMode="auto">
            <a:xfrm flipV="1">
              <a:off x="4809316" y="1676702"/>
              <a:ext cx="371775" cy="8736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0" name="Line 42"/>
            <p:cNvSpPr>
              <a:spLocks noChangeShapeType="1"/>
            </p:cNvSpPr>
            <p:nvPr/>
          </p:nvSpPr>
          <p:spPr bwMode="auto">
            <a:xfrm>
              <a:off x="4782389" y="157349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1" name="Line 42"/>
            <p:cNvSpPr>
              <a:spLocks noChangeShapeType="1"/>
            </p:cNvSpPr>
            <p:nvPr/>
          </p:nvSpPr>
          <p:spPr bwMode="auto">
            <a:xfrm>
              <a:off x="4733745" y="2048800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72" name="Freeform 38"/>
            <p:cNvSpPr>
              <a:spLocks/>
            </p:cNvSpPr>
            <p:nvPr/>
          </p:nvSpPr>
          <p:spPr bwMode="auto">
            <a:xfrm>
              <a:off x="4796167" y="1111625"/>
              <a:ext cx="309233" cy="926170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3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3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3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3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4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370" grpId="0"/>
      <p:bldP spid="14371" grpId="0"/>
      <p:bldP spid="14367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smtClean="0"/>
              <a:t>Classifying Functions</a:t>
            </a:r>
            <a:endParaRPr lang="en-CA" altLang="en-US" smtClean="0">
              <a:cs typeface="Times New Roman" pitchFamily="18" charset="0"/>
            </a:endParaRPr>
          </a:p>
        </p:txBody>
      </p:sp>
      <p:pic>
        <p:nvPicPr>
          <p:cNvPr id="38915" name="Picture 3" descr="theta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0850" y="838200"/>
            <a:ext cx="4578350" cy="3448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6" name="Rectangle 4"/>
          <p:cNvSpPr>
            <a:spLocks noChangeArrowheads="1"/>
          </p:cNvSpPr>
          <p:nvPr/>
        </p:nvSpPr>
        <p:spPr bwMode="auto">
          <a:xfrm>
            <a:off x="381000" y="1219200"/>
            <a:ext cx="4038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grpSp>
        <p:nvGrpSpPr>
          <p:cNvPr id="38917" name="Group 5"/>
          <p:cNvGrpSpPr>
            <a:grpSpLocks/>
          </p:cNvGrpSpPr>
          <p:nvPr/>
        </p:nvGrpSpPr>
        <p:grpSpPr bwMode="auto">
          <a:xfrm>
            <a:off x="3733800" y="2362200"/>
            <a:ext cx="401638" cy="1143000"/>
            <a:chOff x="5760" y="720"/>
            <a:chExt cx="1021" cy="2477"/>
          </a:xfrm>
        </p:grpSpPr>
        <p:grpSp>
          <p:nvGrpSpPr>
            <p:cNvPr id="38921" name="Group 6"/>
            <p:cNvGrpSpPr>
              <a:grpSpLocks/>
            </p:cNvGrpSpPr>
            <p:nvPr/>
          </p:nvGrpSpPr>
          <p:grpSpPr bwMode="auto">
            <a:xfrm>
              <a:off x="5760" y="901"/>
              <a:ext cx="916" cy="2296"/>
              <a:chOff x="5760" y="901"/>
              <a:chExt cx="916" cy="2296"/>
            </a:xfrm>
          </p:grpSpPr>
          <p:sp>
            <p:nvSpPr>
              <p:cNvPr id="38925" name="Freeform 7"/>
              <p:cNvSpPr>
                <a:spLocks/>
              </p:cNvSpPr>
              <p:nvPr/>
            </p:nvSpPr>
            <p:spPr bwMode="auto">
              <a:xfrm>
                <a:off x="5993" y="991"/>
                <a:ext cx="538" cy="525"/>
              </a:xfrm>
              <a:custGeom>
                <a:avLst/>
                <a:gdLst>
                  <a:gd name="T0" fmla="*/ 164 w 538"/>
                  <a:gd name="T1" fmla="*/ 222 h 525"/>
                  <a:gd name="T2" fmla="*/ 211 w 538"/>
                  <a:gd name="T3" fmla="*/ 152 h 525"/>
                  <a:gd name="T4" fmla="*/ 263 w 538"/>
                  <a:gd name="T5" fmla="*/ 100 h 525"/>
                  <a:gd name="T6" fmla="*/ 316 w 538"/>
                  <a:gd name="T7" fmla="*/ 35 h 525"/>
                  <a:gd name="T8" fmla="*/ 380 w 538"/>
                  <a:gd name="T9" fmla="*/ 6 h 525"/>
                  <a:gd name="T10" fmla="*/ 432 w 538"/>
                  <a:gd name="T11" fmla="*/ 0 h 525"/>
                  <a:gd name="T12" fmla="*/ 485 w 538"/>
                  <a:gd name="T13" fmla="*/ 17 h 525"/>
                  <a:gd name="T14" fmla="*/ 514 w 538"/>
                  <a:gd name="T15" fmla="*/ 59 h 525"/>
                  <a:gd name="T16" fmla="*/ 538 w 538"/>
                  <a:gd name="T17" fmla="*/ 135 h 525"/>
                  <a:gd name="T18" fmla="*/ 531 w 538"/>
                  <a:gd name="T19" fmla="*/ 216 h 525"/>
                  <a:gd name="T20" fmla="*/ 508 w 538"/>
                  <a:gd name="T21" fmla="*/ 286 h 525"/>
                  <a:gd name="T22" fmla="*/ 450 w 538"/>
                  <a:gd name="T23" fmla="*/ 368 h 525"/>
                  <a:gd name="T24" fmla="*/ 386 w 538"/>
                  <a:gd name="T25" fmla="*/ 426 h 525"/>
                  <a:gd name="T26" fmla="*/ 316 w 538"/>
                  <a:gd name="T27" fmla="*/ 478 h 525"/>
                  <a:gd name="T28" fmla="*/ 240 w 538"/>
                  <a:gd name="T29" fmla="*/ 513 h 525"/>
                  <a:gd name="T30" fmla="*/ 176 w 538"/>
                  <a:gd name="T31" fmla="*/ 525 h 525"/>
                  <a:gd name="T32" fmla="*/ 147 w 538"/>
                  <a:gd name="T33" fmla="*/ 508 h 525"/>
                  <a:gd name="T34" fmla="*/ 123 w 538"/>
                  <a:gd name="T35" fmla="*/ 438 h 525"/>
                  <a:gd name="T36" fmla="*/ 129 w 538"/>
                  <a:gd name="T37" fmla="*/ 345 h 525"/>
                  <a:gd name="T38" fmla="*/ 17 w 538"/>
                  <a:gd name="T39" fmla="*/ 350 h 525"/>
                  <a:gd name="T40" fmla="*/ 0 w 538"/>
                  <a:gd name="T41" fmla="*/ 333 h 525"/>
                  <a:gd name="T42" fmla="*/ 17 w 538"/>
                  <a:gd name="T43" fmla="*/ 298 h 525"/>
                  <a:gd name="T44" fmla="*/ 135 w 538"/>
                  <a:gd name="T45" fmla="*/ 292 h 525"/>
                  <a:gd name="T46" fmla="*/ 164 w 538"/>
                  <a:gd name="T47" fmla="*/ 222 h 52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38"/>
                  <a:gd name="T73" fmla="*/ 0 h 525"/>
                  <a:gd name="T74" fmla="*/ 538 w 538"/>
                  <a:gd name="T75" fmla="*/ 525 h 525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38" h="525">
                    <a:moveTo>
                      <a:pt x="164" y="222"/>
                    </a:moveTo>
                    <a:lnTo>
                      <a:pt x="211" y="152"/>
                    </a:lnTo>
                    <a:lnTo>
                      <a:pt x="263" y="100"/>
                    </a:lnTo>
                    <a:lnTo>
                      <a:pt x="316" y="35"/>
                    </a:lnTo>
                    <a:lnTo>
                      <a:pt x="380" y="6"/>
                    </a:lnTo>
                    <a:lnTo>
                      <a:pt x="432" y="0"/>
                    </a:lnTo>
                    <a:lnTo>
                      <a:pt x="485" y="17"/>
                    </a:lnTo>
                    <a:lnTo>
                      <a:pt x="514" y="59"/>
                    </a:lnTo>
                    <a:lnTo>
                      <a:pt x="538" y="135"/>
                    </a:lnTo>
                    <a:lnTo>
                      <a:pt x="531" y="216"/>
                    </a:lnTo>
                    <a:lnTo>
                      <a:pt x="508" y="286"/>
                    </a:lnTo>
                    <a:lnTo>
                      <a:pt x="450" y="368"/>
                    </a:lnTo>
                    <a:lnTo>
                      <a:pt x="386" y="426"/>
                    </a:lnTo>
                    <a:lnTo>
                      <a:pt x="316" y="478"/>
                    </a:lnTo>
                    <a:lnTo>
                      <a:pt x="240" y="513"/>
                    </a:lnTo>
                    <a:lnTo>
                      <a:pt x="176" y="525"/>
                    </a:lnTo>
                    <a:lnTo>
                      <a:pt x="147" y="508"/>
                    </a:lnTo>
                    <a:lnTo>
                      <a:pt x="123" y="438"/>
                    </a:lnTo>
                    <a:lnTo>
                      <a:pt x="129" y="345"/>
                    </a:lnTo>
                    <a:lnTo>
                      <a:pt x="17" y="350"/>
                    </a:lnTo>
                    <a:lnTo>
                      <a:pt x="0" y="333"/>
                    </a:lnTo>
                    <a:lnTo>
                      <a:pt x="17" y="298"/>
                    </a:lnTo>
                    <a:lnTo>
                      <a:pt x="135" y="292"/>
                    </a:lnTo>
                    <a:lnTo>
                      <a:pt x="164" y="222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6" name="Freeform 8"/>
              <p:cNvSpPr>
                <a:spLocks/>
              </p:cNvSpPr>
              <p:nvPr/>
            </p:nvSpPr>
            <p:spPr bwMode="auto">
              <a:xfrm>
                <a:off x="5964" y="1544"/>
                <a:ext cx="373" cy="772"/>
              </a:xfrm>
              <a:custGeom>
                <a:avLst/>
                <a:gdLst>
                  <a:gd name="T0" fmla="*/ 106 w 373"/>
                  <a:gd name="T1" fmla="*/ 65 h 772"/>
                  <a:gd name="T2" fmla="*/ 158 w 373"/>
                  <a:gd name="T3" fmla="*/ 18 h 772"/>
                  <a:gd name="T4" fmla="*/ 239 w 373"/>
                  <a:gd name="T5" fmla="*/ 0 h 772"/>
                  <a:gd name="T6" fmla="*/ 309 w 373"/>
                  <a:gd name="T7" fmla="*/ 12 h 772"/>
                  <a:gd name="T8" fmla="*/ 361 w 373"/>
                  <a:gd name="T9" fmla="*/ 59 h 772"/>
                  <a:gd name="T10" fmla="*/ 373 w 373"/>
                  <a:gd name="T11" fmla="*/ 94 h 772"/>
                  <a:gd name="T12" fmla="*/ 373 w 373"/>
                  <a:gd name="T13" fmla="*/ 141 h 772"/>
                  <a:gd name="T14" fmla="*/ 350 w 373"/>
                  <a:gd name="T15" fmla="*/ 182 h 772"/>
                  <a:gd name="T16" fmla="*/ 309 w 373"/>
                  <a:gd name="T17" fmla="*/ 252 h 772"/>
                  <a:gd name="T18" fmla="*/ 292 w 373"/>
                  <a:gd name="T19" fmla="*/ 334 h 772"/>
                  <a:gd name="T20" fmla="*/ 286 w 373"/>
                  <a:gd name="T21" fmla="*/ 403 h 772"/>
                  <a:gd name="T22" fmla="*/ 303 w 373"/>
                  <a:gd name="T23" fmla="*/ 479 h 772"/>
                  <a:gd name="T24" fmla="*/ 350 w 373"/>
                  <a:gd name="T25" fmla="*/ 549 h 772"/>
                  <a:gd name="T26" fmla="*/ 367 w 373"/>
                  <a:gd name="T27" fmla="*/ 619 h 772"/>
                  <a:gd name="T28" fmla="*/ 361 w 373"/>
                  <a:gd name="T29" fmla="*/ 683 h 772"/>
                  <a:gd name="T30" fmla="*/ 327 w 373"/>
                  <a:gd name="T31" fmla="*/ 737 h 772"/>
                  <a:gd name="T32" fmla="*/ 280 w 373"/>
                  <a:gd name="T33" fmla="*/ 766 h 772"/>
                  <a:gd name="T34" fmla="*/ 222 w 373"/>
                  <a:gd name="T35" fmla="*/ 772 h 772"/>
                  <a:gd name="T36" fmla="*/ 152 w 373"/>
                  <a:gd name="T37" fmla="*/ 772 h 772"/>
                  <a:gd name="T38" fmla="*/ 100 w 373"/>
                  <a:gd name="T39" fmla="*/ 742 h 772"/>
                  <a:gd name="T40" fmla="*/ 46 w 373"/>
                  <a:gd name="T41" fmla="*/ 654 h 772"/>
                  <a:gd name="T42" fmla="*/ 12 w 373"/>
                  <a:gd name="T43" fmla="*/ 578 h 772"/>
                  <a:gd name="T44" fmla="*/ 0 w 373"/>
                  <a:gd name="T45" fmla="*/ 462 h 772"/>
                  <a:gd name="T46" fmla="*/ 12 w 373"/>
                  <a:gd name="T47" fmla="*/ 357 h 772"/>
                  <a:gd name="T48" fmla="*/ 35 w 373"/>
                  <a:gd name="T49" fmla="*/ 246 h 772"/>
                  <a:gd name="T50" fmla="*/ 71 w 373"/>
                  <a:gd name="T51" fmla="*/ 135 h 772"/>
                  <a:gd name="T52" fmla="*/ 106 w 373"/>
                  <a:gd name="T53" fmla="*/ 65 h 772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73"/>
                  <a:gd name="T82" fmla="*/ 0 h 772"/>
                  <a:gd name="T83" fmla="*/ 373 w 373"/>
                  <a:gd name="T84" fmla="*/ 772 h 772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73" h="772">
                    <a:moveTo>
                      <a:pt x="106" y="65"/>
                    </a:moveTo>
                    <a:lnTo>
                      <a:pt x="158" y="18"/>
                    </a:lnTo>
                    <a:lnTo>
                      <a:pt x="239" y="0"/>
                    </a:lnTo>
                    <a:lnTo>
                      <a:pt x="309" y="12"/>
                    </a:lnTo>
                    <a:lnTo>
                      <a:pt x="361" y="59"/>
                    </a:lnTo>
                    <a:lnTo>
                      <a:pt x="373" y="94"/>
                    </a:lnTo>
                    <a:lnTo>
                      <a:pt x="373" y="141"/>
                    </a:lnTo>
                    <a:lnTo>
                      <a:pt x="350" y="182"/>
                    </a:lnTo>
                    <a:lnTo>
                      <a:pt x="309" y="252"/>
                    </a:lnTo>
                    <a:lnTo>
                      <a:pt x="292" y="334"/>
                    </a:lnTo>
                    <a:lnTo>
                      <a:pt x="286" y="403"/>
                    </a:lnTo>
                    <a:lnTo>
                      <a:pt x="303" y="479"/>
                    </a:lnTo>
                    <a:lnTo>
                      <a:pt x="350" y="549"/>
                    </a:lnTo>
                    <a:lnTo>
                      <a:pt x="367" y="619"/>
                    </a:lnTo>
                    <a:lnTo>
                      <a:pt x="361" y="683"/>
                    </a:lnTo>
                    <a:lnTo>
                      <a:pt x="327" y="737"/>
                    </a:lnTo>
                    <a:lnTo>
                      <a:pt x="280" y="766"/>
                    </a:lnTo>
                    <a:lnTo>
                      <a:pt x="222" y="772"/>
                    </a:lnTo>
                    <a:lnTo>
                      <a:pt x="152" y="772"/>
                    </a:lnTo>
                    <a:lnTo>
                      <a:pt x="100" y="742"/>
                    </a:lnTo>
                    <a:lnTo>
                      <a:pt x="46" y="654"/>
                    </a:lnTo>
                    <a:lnTo>
                      <a:pt x="12" y="578"/>
                    </a:lnTo>
                    <a:lnTo>
                      <a:pt x="0" y="462"/>
                    </a:lnTo>
                    <a:lnTo>
                      <a:pt x="12" y="357"/>
                    </a:lnTo>
                    <a:lnTo>
                      <a:pt x="35" y="246"/>
                    </a:lnTo>
                    <a:lnTo>
                      <a:pt x="71" y="135"/>
                    </a:lnTo>
                    <a:lnTo>
                      <a:pt x="106" y="65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7" name="Freeform 9"/>
              <p:cNvSpPr>
                <a:spLocks/>
              </p:cNvSpPr>
              <p:nvPr/>
            </p:nvSpPr>
            <p:spPr bwMode="auto">
              <a:xfrm>
                <a:off x="6262" y="1569"/>
                <a:ext cx="414" cy="694"/>
              </a:xfrm>
              <a:custGeom>
                <a:avLst/>
                <a:gdLst>
                  <a:gd name="T0" fmla="*/ 0 w 414"/>
                  <a:gd name="T1" fmla="*/ 34 h 694"/>
                  <a:gd name="T2" fmla="*/ 5 w 414"/>
                  <a:gd name="T3" fmla="*/ 5 h 694"/>
                  <a:gd name="T4" fmla="*/ 69 w 414"/>
                  <a:gd name="T5" fmla="*/ 0 h 694"/>
                  <a:gd name="T6" fmla="*/ 104 w 414"/>
                  <a:gd name="T7" fmla="*/ 29 h 694"/>
                  <a:gd name="T8" fmla="*/ 157 w 414"/>
                  <a:gd name="T9" fmla="*/ 105 h 694"/>
                  <a:gd name="T10" fmla="*/ 226 w 414"/>
                  <a:gd name="T11" fmla="*/ 204 h 694"/>
                  <a:gd name="T12" fmla="*/ 291 w 414"/>
                  <a:gd name="T13" fmla="*/ 274 h 694"/>
                  <a:gd name="T14" fmla="*/ 408 w 414"/>
                  <a:gd name="T15" fmla="*/ 402 h 694"/>
                  <a:gd name="T16" fmla="*/ 414 w 414"/>
                  <a:gd name="T17" fmla="*/ 431 h 694"/>
                  <a:gd name="T18" fmla="*/ 390 w 414"/>
                  <a:gd name="T19" fmla="*/ 449 h 694"/>
                  <a:gd name="T20" fmla="*/ 332 w 414"/>
                  <a:gd name="T21" fmla="*/ 472 h 694"/>
                  <a:gd name="T22" fmla="*/ 250 w 414"/>
                  <a:gd name="T23" fmla="*/ 490 h 694"/>
                  <a:gd name="T24" fmla="*/ 151 w 414"/>
                  <a:gd name="T25" fmla="*/ 496 h 694"/>
                  <a:gd name="T26" fmla="*/ 116 w 414"/>
                  <a:gd name="T27" fmla="*/ 501 h 694"/>
                  <a:gd name="T28" fmla="*/ 104 w 414"/>
                  <a:gd name="T29" fmla="*/ 525 h 694"/>
                  <a:gd name="T30" fmla="*/ 127 w 414"/>
                  <a:gd name="T31" fmla="*/ 565 h 694"/>
                  <a:gd name="T32" fmla="*/ 209 w 414"/>
                  <a:gd name="T33" fmla="*/ 635 h 694"/>
                  <a:gd name="T34" fmla="*/ 268 w 414"/>
                  <a:gd name="T35" fmla="*/ 653 h 694"/>
                  <a:gd name="T36" fmla="*/ 280 w 414"/>
                  <a:gd name="T37" fmla="*/ 676 h 694"/>
                  <a:gd name="T38" fmla="*/ 255 w 414"/>
                  <a:gd name="T39" fmla="*/ 694 h 694"/>
                  <a:gd name="T40" fmla="*/ 203 w 414"/>
                  <a:gd name="T41" fmla="*/ 694 h 694"/>
                  <a:gd name="T42" fmla="*/ 133 w 414"/>
                  <a:gd name="T43" fmla="*/ 653 h 694"/>
                  <a:gd name="T44" fmla="*/ 75 w 414"/>
                  <a:gd name="T45" fmla="*/ 595 h 694"/>
                  <a:gd name="T46" fmla="*/ 40 w 414"/>
                  <a:gd name="T47" fmla="*/ 542 h 694"/>
                  <a:gd name="T48" fmla="*/ 40 w 414"/>
                  <a:gd name="T49" fmla="*/ 501 h 694"/>
                  <a:gd name="T50" fmla="*/ 63 w 414"/>
                  <a:gd name="T51" fmla="*/ 472 h 694"/>
                  <a:gd name="T52" fmla="*/ 98 w 414"/>
                  <a:gd name="T53" fmla="*/ 461 h 694"/>
                  <a:gd name="T54" fmla="*/ 151 w 414"/>
                  <a:gd name="T55" fmla="*/ 455 h 694"/>
                  <a:gd name="T56" fmla="*/ 209 w 414"/>
                  <a:gd name="T57" fmla="*/ 455 h 694"/>
                  <a:gd name="T58" fmla="*/ 280 w 414"/>
                  <a:gd name="T59" fmla="*/ 443 h 694"/>
                  <a:gd name="T60" fmla="*/ 315 w 414"/>
                  <a:gd name="T61" fmla="*/ 431 h 694"/>
                  <a:gd name="T62" fmla="*/ 332 w 414"/>
                  <a:gd name="T63" fmla="*/ 414 h 694"/>
                  <a:gd name="T64" fmla="*/ 326 w 414"/>
                  <a:gd name="T65" fmla="*/ 397 h 694"/>
                  <a:gd name="T66" fmla="*/ 274 w 414"/>
                  <a:gd name="T67" fmla="*/ 350 h 694"/>
                  <a:gd name="T68" fmla="*/ 191 w 414"/>
                  <a:gd name="T69" fmla="*/ 268 h 694"/>
                  <a:gd name="T70" fmla="*/ 116 w 414"/>
                  <a:gd name="T71" fmla="*/ 199 h 694"/>
                  <a:gd name="T72" fmla="*/ 34 w 414"/>
                  <a:gd name="T73" fmla="*/ 123 h 694"/>
                  <a:gd name="T74" fmla="*/ 5 w 414"/>
                  <a:gd name="T75" fmla="*/ 69 h 694"/>
                  <a:gd name="T76" fmla="*/ 0 w 414"/>
                  <a:gd name="T77" fmla="*/ 34 h 694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414"/>
                  <a:gd name="T118" fmla="*/ 0 h 694"/>
                  <a:gd name="T119" fmla="*/ 414 w 414"/>
                  <a:gd name="T120" fmla="*/ 694 h 694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414" h="694">
                    <a:moveTo>
                      <a:pt x="0" y="34"/>
                    </a:moveTo>
                    <a:lnTo>
                      <a:pt x="5" y="5"/>
                    </a:lnTo>
                    <a:lnTo>
                      <a:pt x="69" y="0"/>
                    </a:lnTo>
                    <a:lnTo>
                      <a:pt x="104" y="29"/>
                    </a:lnTo>
                    <a:lnTo>
                      <a:pt x="157" y="105"/>
                    </a:lnTo>
                    <a:lnTo>
                      <a:pt x="226" y="204"/>
                    </a:lnTo>
                    <a:lnTo>
                      <a:pt x="291" y="274"/>
                    </a:lnTo>
                    <a:lnTo>
                      <a:pt x="408" y="402"/>
                    </a:lnTo>
                    <a:lnTo>
                      <a:pt x="414" y="431"/>
                    </a:lnTo>
                    <a:lnTo>
                      <a:pt x="390" y="449"/>
                    </a:lnTo>
                    <a:lnTo>
                      <a:pt x="332" y="472"/>
                    </a:lnTo>
                    <a:lnTo>
                      <a:pt x="250" y="490"/>
                    </a:lnTo>
                    <a:lnTo>
                      <a:pt x="151" y="496"/>
                    </a:lnTo>
                    <a:lnTo>
                      <a:pt x="116" y="501"/>
                    </a:lnTo>
                    <a:lnTo>
                      <a:pt x="104" y="525"/>
                    </a:lnTo>
                    <a:lnTo>
                      <a:pt x="127" y="565"/>
                    </a:lnTo>
                    <a:lnTo>
                      <a:pt x="209" y="635"/>
                    </a:lnTo>
                    <a:lnTo>
                      <a:pt x="268" y="653"/>
                    </a:lnTo>
                    <a:lnTo>
                      <a:pt x="280" y="676"/>
                    </a:lnTo>
                    <a:lnTo>
                      <a:pt x="255" y="694"/>
                    </a:lnTo>
                    <a:lnTo>
                      <a:pt x="203" y="694"/>
                    </a:lnTo>
                    <a:lnTo>
                      <a:pt x="133" y="653"/>
                    </a:lnTo>
                    <a:lnTo>
                      <a:pt x="75" y="595"/>
                    </a:lnTo>
                    <a:lnTo>
                      <a:pt x="40" y="542"/>
                    </a:lnTo>
                    <a:lnTo>
                      <a:pt x="40" y="501"/>
                    </a:lnTo>
                    <a:lnTo>
                      <a:pt x="63" y="472"/>
                    </a:lnTo>
                    <a:lnTo>
                      <a:pt x="98" y="461"/>
                    </a:lnTo>
                    <a:lnTo>
                      <a:pt x="151" y="455"/>
                    </a:lnTo>
                    <a:lnTo>
                      <a:pt x="209" y="455"/>
                    </a:lnTo>
                    <a:lnTo>
                      <a:pt x="280" y="443"/>
                    </a:lnTo>
                    <a:lnTo>
                      <a:pt x="315" y="431"/>
                    </a:lnTo>
                    <a:lnTo>
                      <a:pt x="332" y="414"/>
                    </a:lnTo>
                    <a:lnTo>
                      <a:pt x="326" y="397"/>
                    </a:lnTo>
                    <a:lnTo>
                      <a:pt x="274" y="350"/>
                    </a:lnTo>
                    <a:lnTo>
                      <a:pt x="191" y="268"/>
                    </a:lnTo>
                    <a:lnTo>
                      <a:pt x="116" y="199"/>
                    </a:lnTo>
                    <a:lnTo>
                      <a:pt x="34" y="123"/>
                    </a:lnTo>
                    <a:lnTo>
                      <a:pt x="5" y="69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8" name="Freeform 10"/>
              <p:cNvSpPr>
                <a:spLocks/>
              </p:cNvSpPr>
              <p:nvPr/>
            </p:nvSpPr>
            <p:spPr bwMode="auto">
              <a:xfrm>
                <a:off x="5993" y="2151"/>
                <a:ext cx="449" cy="1046"/>
              </a:xfrm>
              <a:custGeom>
                <a:avLst/>
                <a:gdLst>
                  <a:gd name="T0" fmla="*/ 222 w 449"/>
                  <a:gd name="T1" fmla="*/ 0 h 1046"/>
                  <a:gd name="T2" fmla="*/ 286 w 449"/>
                  <a:gd name="T3" fmla="*/ 12 h 1046"/>
                  <a:gd name="T4" fmla="*/ 315 w 449"/>
                  <a:gd name="T5" fmla="*/ 59 h 1046"/>
                  <a:gd name="T6" fmla="*/ 309 w 449"/>
                  <a:gd name="T7" fmla="*/ 170 h 1046"/>
                  <a:gd name="T8" fmla="*/ 298 w 449"/>
                  <a:gd name="T9" fmla="*/ 287 h 1046"/>
                  <a:gd name="T10" fmla="*/ 298 w 449"/>
                  <a:gd name="T11" fmla="*/ 409 h 1046"/>
                  <a:gd name="T12" fmla="*/ 356 w 449"/>
                  <a:gd name="T13" fmla="*/ 555 h 1046"/>
                  <a:gd name="T14" fmla="*/ 402 w 449"/>
                  <a:gd name="T15" fmla="*/ 660 h 1046"/>
                  <a:gd name="T16" fmla="*/ 426 w 449"/>
                  <a:gd name="T17" fmla="*/ 766 h 1046"/>
                  <a:gd name="T18" fmla="*/ 420 w 449"/>
                  <a:gd name="T19" fmla="*/ 859 h 1046"/>
                  <a:gd name="T20" fmla="*/ 420 w 449"/>
                  <a:gd name="T21" fmla="*/ 894 h 1046"/>
                  <a:gd name="T22" fmla="*/ 443 w 449"/>
                  <a:gd name="T23" fmla="*/ 929 h 1046"/>
                  <a:gd name="T24" fmla="*/ 449 w 449"/>
                  <a:gd name="T25" fmla="*/ 964 h 1046"/>
                  <a:gd name="T26" fmla="*/ 432 w 449"/>
                  <a:gd name="T27" fmla="*/ 981 h 1046"/>
                  <a:gd name="T28" fmla="*/ 385 w 449"/>
                  <a:gd name="T29" fmla="*/ 970 h 1046"/>
                  <a:gd name="T30" fmla="*/ 298 w 449"/>
                  <a:gd name="T31" fmla="*/ 958 h 1046"/>
                  <a:gd name="T32" fmla="*/ 193 w 449"/>
                  <a:gd name="T33" fmla="*/ 981 h 1046"/>
                  <a:gd name="T34" fmla="*/ 123 w 449"/>
                  <a:gd name="T35" fmla="*/ 1022 h 1046"/>
                  <a:gd name="T36" fmla="*/ 88 w 449"/>
                  <a:gd name="T37" fmla="*/ 1046 h 1046"/>
                  <a:gd name="T38" fmla="*/ 53 w 449"/>
                  <a:gd name="T39" fmla="*/ 1046 h 1046"/>
                  <a:gd name="T40" fmla="*/ 0 w 449"/>
                  <a:gd name="T41" fmla="*/ 970 h 1046"/>
                  <a:gd name="T42" fmla="*/ 6 w 449"/>
                  <a:gd name="T43" fmla="*/ 958 h 1046"/>
                  <a:gd name="T44" fmla="*/ 112 w 449"/>
                  <a:gd name="T45" fmla="*/ 923 h 1046"/>
                  <a:gd name="T46" fmla="*/ 234 w 449"/>
                  <a:gd name="T47" fmla="*/ 906 h 1046"/>
                  <a:gd name="T48" fmla="*/ 321 w 449"/>
                  <a:gd name="T49" fmla="*/ 900 h 1046"/>
                  <a:gd name="T50" fmla="*/ 373 w 449"/>
                  <a:gd name="T51" fmla="*/ 900 h 1046"/>
                  <a:gd name="T52" fmla="*/ 385 w 449"/>
                  <a:gd name="T53" fmla="*/ 865 h 1046"/>
                  <a:gd name="T54" fmla="*/ 368 w 449"/>
                  <a:gd name="T55" fmla="*/ 766 h 1046"/>
                  <a:gd name="T56" fmla="*/ 327 w 449"/>
                  <a:gd name="T57" fmla="*/ 660 h 1046"/>
                  <a:gd name="T58" fmla="*/ 263 w 449"/>
                  <a:gd name="T59" fmla="*/ 526 h 1046"/>
                  <a:gd name="T60" fmla="*/ 210 w 449"/>
                  <a:gd name="T61" fmla="*/ 409 h 1046"/>
                  <a:gd name="T62" fmla="*/ 187 w 449"/>
                  <a:gd name="T63" fmla="*/ 304 h 1046"/>
                  <a:gd name="T64" fmla="*/ 181 w 449"/>
                  <a:gd name="T65" fmla="*/ 188 h 1046"/>
                  <a:gd name="T66" fmla="*/ 181 w 449"/>
                  <a:gd name="T67" fmla="*/ 76 h 1046"/>
                  <a:gd name="T68" fmla="*/ 205 w 449"/>
                  <a:gd name="T69" fmla="*/ 30 h 1046"/>
                  <a:gd name="T70" fmla="*/ 222 w 449"/>
                  <a:gd name="T71" fmla="*/ 0 h 10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449"/>
                  <a:gd name="T109" fmla="*/ 0 h 1046"/>
                  <a:gd name="T110" fmla="*/ 449 w 449"/>
                  <a:gd name="T111" fmla="*/ 1046 h 10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449" h="1046">
                    <a:moveTo>
                      <a:pt x="222" y="0"/>
                    </a:moveTo>
                    <a:lnTo>
                      <a:pt x="286" y="12"/>
                    </a:lnTo>
                    <a:lnTo>
                      <a:pt x="315" y="59"/>
                    </a:lnTo>
                    <a:lnTo>
                      <a:pt x="309" y="170"/>
                    </a:lnTo>
                    <a:lnTo>
                      <a:pt x="298" y="287"/>
                    </a:lnTo>
                    <a:lnTo>
                      <a:pt x="298" y="409"/>
                    </a:lnTo>
                    <a:lnTo>
                      <a:pt x="356" y="555"/>
                    </a:lnTo>
                    <a:lnTo>
                      <a:pt x="402" y="660"/>
                    </a:lnTo>
                    <a:lnTo>
                      <a:pt x="426" y="766"/>
                    </a:lnTo>
                    <a:lnTo>
                      <a:pt x="420" y="859"/>
                    </a:lnTo>
                    <a:lnTo>
                      <a:pt x="420" y="894"/>
                    </a:lnTo>
                    <a:lnTo>
                      <a:pt x="443" y="929"/>
                    </a:lnTo>
                    <a:lnTo>
                      <a:pt x="449" y="964"/>
                    </a:lnTo>
                    <a:lnTo>
                      <a:pt x="432" y="981"/>
                    </a:lnTo>
                    <a:lnTo>
                      <a:pt x="385" y="970"/>
                    </a:lnTo>
                    <a:lnTo>
                      <a:pt x="298" y="958"/>
                    </a:lnTo>
                    <a:lnTo>
                      <a:pt x="193" y="981"/>
                    </a:lnTo>
                    <a:lnTo>
                      <a:pt x="123" y="1022"/>
                    </a:lnTo>
                    <a:lnTo>
                      <a:pt x="88" y="1046"/>
                    </a:lnTo>
                    <a:lnTo>
                      <a:pt x="53" y="1046"/>
                    </a:lnTo>
                    <a:lnTo>
                      <a:pt x="0" y="970"/>
                    </a:lnTo>
                    <a:lnTo>
                      <a:pt x="6" y="958"/>
                    </a:lnTo>
                    <a:lnTo>
                      <a:pt x="112" y="923"/>
                    </a:lnTo>
                    <a:lnTo>
                      <a:pt x="234" y="906"/>
                    </a:lnTo>
                    <a:lnTo>
                      <a:pt x="321" y="900"/>
                    </a:lnTo>
                    <a:lnTo>
                      <a:pt x="373" y="900"/>
                    </a:lnTo>
                    <a:lnTo>
                      <a:pt x="385" y="865"/>
                    </a:lnTo>
                    <a:lnTo>
                      <a:pt x="368" y="766"/>
                    </a:lnTo>
                    <a:lnTo>
                      <a:pt x="327" y="660"/>
                    </a:lnTo>
                    <a:lnTo>
                      <a:pt x="263" y="526"/>
                    </a:lnTo>
                    <a:lnTo>
                      <a:pt x="210" y="409"/>
                    </a:lnTo>
                    <a:lnTo>
                      <a:pt x="187" y="304"/>
                    </a:lnTo>
                    <a:lnTo>
                      <a:pt x="181" y="188"/>
                    </a:lnTo>
                    <a:lnTo>
                      <a:pt x="181" y="76"/>
                    </a:lnTo>
                    <a:lnTo>
                      <a:pt x="205" y="30"/>
                    </a:lnTo>
                    <a:lnTo>
                      <a:pt x="222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9" name="Freeform 11"/>
              <p:cNvSpPr>
                <a:spLocks/>
              </p:cNvSpPr>
              <p:nvPr/>
            </p:nvSpPr>
            <p:spPr bwMode="auto">
              <a:xfrm>
                <a:off x="5772" y="2181"/>
                <a:ext cx="373" cy="870"/>
              </a:xfrm>
              <a:custGeom>
                <a:avLst/>
                <a:gdLst>
                  <a:gd name="T0" fmla="*/ 280 w 373"/>
                  <a:gd name="T1" fmla="*/ 0 h 870"/>
                  <a:gd name="T2" fmla="*/ 332 w 373"/>
                  <a:gd name="T3" fmla="*/ 0 h 870"/>
                  <a:gd name="T4" fmla="*/ 350 w 373"/>
                  <a:gd name="T5" fmla="*/ 35 h 870"/>
                  <a:gd name="T6" fmla="*/ 361 w 373"/>
                  <a:gd name="T7" fmla="*/ 112 h 870"/>
                  <a:gd name="T8" fmla="*/ 350 w 373"/>
                  <a:gd name="T9" fmla="*/ 193 h 870"/>
                  <a:gd name="T10" fmla="*/ 321 w 373"/>
                  <a:gd name="T11" fmla="*/ 356 h 870"/>
                  <a:gd name="T12" fmla="*/ 326 w 373"/>
                  <a:gd name="T13" fmla="*/ 426 h 870"/>
                  <a:gd name="T14" fmla="*/ 361 w 373"/>
                  <a:gd name="T15" fmla="*/ 566 h 870"/>
                  <a:gd name="T16" fmla="*/ 373 w 373"/>
                  <a:gd name="T17" fmla="*/ 665 h 870"/>
                  <a:gd name="T18" fmla="*/ 373 w 373"/>
                  <a:gd name="T19" fmla="*/ 742 h 870"/>
                  <a:gd name="T20" fmla="*/ 356 w 373"/>
                  <a:gd name="T21" fmla="*/ 759 h 870"/>
                  <a:gd name="T22" fmla="*/ 303 w 373"/>
                  <a:gd name="T23" fmla="*/ 771 h 870"/>
                  <a:gd name="T24" fmla="*/ 232 w 373"/>
                  <a:gd name="T25" fmla="*/ 788 h 870"/>
                  <a:gd name="T26" fmla="*/ 163 w 373"/>
                  <a:gd name="T27" fmla="*/ 823 h 870"/>
                  <a:gd name="T28" fmla="*/ 93 w 373"/>
                  <a:gd name="T29" fmla="*/ 870 h 870"/>
                  <a:gd name="T30" fmla="*/ 64 w 373"/>
                  <a:gd name="T31" fmla="*/ 870 h 870"/>
                  <a:gd name="T32" fmla="*/ 0 w 373"/>
                  <a:gd name="T33" fmla="*/ 818 h 870"/>
                  <a:gd name="T34" fmla="*/ 6 w 373"/>
                  <a:gd name="T35" fmla="*/ 794 h 870"/>
                  <a:gd name="T36" fmla="*/ 87 w 373"/>
                  <a:gd name="T37" fmla="*/ 759 h 870"/>
                  <a:gd name="T38" fmla="*/ 227 w 373"/>
                  <a:gd name="T39" fmla="*/ 724 h 870"/>
                  <a:gd name="T40" fmla="*/ 292 w 373"/>
                  <a:gd name="T41" fmla="*/ 700 h 870"/>
                  <a:gd name="T42" fmla="*/ 303 w 373"/>
                  <a:gd name="T43" fmla="*/ 677 h 870"/>
                  <a:gd name="T44" fmla="*/ 303 w 373"/>
                  <a:gd name="T45" fmla="*/ 578 h 870"/>
                  <a:gd name="T46" fmla="*/ 280 w 373"/>
                  <a:gd name="T47" fmla="*/ 450 h 870"/>
                  <a:gd name="T48" fmla="*/ 268 w 373"/>
                  <a:gd name="T49" fmla="*/ 368 h 870"/>
                  <a:gd name="T50" fmla="*/ 257 w 373"/>
                  <a:gd name="T51" fmla="*/ 240 h 870"/>
                  <a:gd name="T52" fmla="*/ 251 w 373"/>
                  <a:gd name="T53" fmla="*/ 100 h 870"/>
                  <a:gd name="T54" fmla="*/ 257 w 373"/>
                  <a:gd name="T55" fmla="*/ 35 h 870"/>
                  <a:gd name="T56" fmla="*/ 280 w 373"/>
                  <a:gd name="T57" fmla="*/ 0 h 870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373"/>
                  <a:gd name="T88" fmla="*/ 0 h 870"/>
                  <a:gd name="T89" fmla="*/ 373 w 373"/>
                  <a:gd name="T90" fmla="*/ 870 h 870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373" h="870">
                    <a:moveTo>
                      <a:pt x="280" y="0"/>
                    </a:moveTo>
                    <a:lnTo>
                      <a:pt x="332" y="0"/>
                    </a:lnTo>
                    <a:lnTo>
                      <a:pt x="350" y="35"/>
                    </a:lnTo>
                    <a:lnTo>
                      <a:pt x="361" y="112"/>
                    </a:lnTo>
                    <a:lnTo>
                      <a:pt x="350" y="193"/>
                    </a:lnTo>
                    <a:lnTo>
                      <a:pt x="321" y="356"/>
                    </a:lnTo>
                    <a:lnTo>
                      <a:pt x="326" y="426"/>
                    </a:lnTo>
                    <a:lnTo>
                      <a:pt x="361" y="566"/>
                    </a:lnTo>
                    <a:lnTo>
                      <a:pt x="373" y="665"/>
                    </a:lnTo>
                    <a:lnTo>
                      <a:pt x="373" y="742"/>
                    </a:lnTo>
                    <a:lnTo>
                      <a:pt x="356" y="759"/>
                    </a:lnTo>
                    <a:lnTo>
                      <a:pt x="303" y="771"/>
                    </a:lnTo>
                    <a:lnTo>
                      <a:pt x="232" y="788"/>
                    </a:lnTo>
                    <a:lnTo>
                      <a:pt x="163" y="823"/>
                    </a:lnTo>
                    <a:lnTo>
                      <a:pt x="93" y="870"/>
                    </a:lnTo>
                    <a:lnTo>
                      <a:pt x="64" y="870"/>
                    </a:lnTo>
                    <a:lnTo>
                      <a:pt x="0" y="818"/>
                    </a:lnTo>
                    <a:lnTo>
                      <a:pt x="6" y="794"/>
                    </a:lnTo>
                    <a:lnTo>
                      <a:pt x="87" y="759"/>
                    </a:lnTo>
                    <a:lnTo>
                      <a:pt x="227" y="724"/>
                    </a:lnTo>
                    <a:lnTo>
                      <a:pt x="292" y="700"/>
                    </a:lnTo>
                    <a:lnTo>
                      <a:pt x="303" y="677"/>
                    </a:lnTo>
                    <a:lnTo>
                      <a:pt x="303" y="578"/>
                    </a:lnTo>
                    <a:lnTo>
                      <a:pt x="280" y="450"/>
                    </a:lnTo>
                    <a:lnTo>
                      <a:pt x="268" y="368"/>
                    </a:lnTo>
                    <a:lnTo>
                      <a:pt x="257" y="240"/>
                    </a:lnTo>
                    <a:lnTo>
                      <a:pt x="251" y="100"/>
                    </a:lnTo>
                    <a:lnTo>
                      <a:pt x="257" y="35"/>
                    </a:lnTo>
                    <a:lnTo>
                      <a:pt x="280" y="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30" name="Freeform 12"/>
              <p:cNvSpPr>
                <a:spLocks/>
              </p:cNvSpPr>
              <p:nvPr/>
            </p:nvSpPr>
            <p:spPr bwMode="auto">
              <a:xfrm>
                <a:off x="5760" y="901"/>
                <a:ext cx="612" cy="776"/>
              </a:xfrm>
              <a:custGeom>
                <a:avLst/>
                <a:gdLst>
                  <a:gd name="T0" fmla="*/ 326 w 612"/>
                  <a:gd name="T1" fmla="*/ 776 h 776"/>
                  <a:gd name="T2" fmla="*/ 355 w 612"/>
                  <a:gd name="T3" fmla="*/ 740 h 776"/>
                  <a:gd name="T4" fmla="*/ 344 w 612"/>
                  <a:gd name="T5" fmla="*/ 688 h 776"/>
                  <a:gd name="T6" fmla="*/ 321 w 612"/>
                  <a:gd name="T7" fmla="*/ 618 h 776"/>
                  <a:gd name="T8" fmla="*/ 232 w 612"/>
                  <a:gd name="T9" fmla="*/ 536 h 776"/>
                  <a:gd name="T10" fmla="*/ 145 w 612"/>
                  <a:gd name="T11" fmla="*/ 461 h 776"/>
                  <a:gd name="T12" fmla="*/ 104 w 612"/>
                  <a:gd name="T13" fmla="*/ 379 h 776"/>
                  <a:gd name="T14" fmla="*/ 87 w 612"/>
                  <a:gd name="T15" fmla="*/ 251 h 776"/>
                  <a:gd name="T16" fmla="*/ 186 w 612"/>
                  <a:gd name="T17" fmla="*/ 216 h 776"/>
                  <a:gd name="T18" fmla="*/ 344 w 612"/>
                  <a:gd name="T19" fmla="*/ 199 h 776"/>
                  <a:gd name="T20" fmla="*/ 408 w 612"/>
                  <a:gd name="T21" fmla="*/ 205 h 776"/>
                  <a:gd name="T22" fmla="*/ 425 w 612"/>
                  <a:gd name="T23" fmla="*/ 222 h 776"/>
                  <a:gd name="T24" fmla="*/ 454 w 612"/>
                  <a:gd name="T25" fmla="*/ 193 h 776"/>
                  <a:gd name="T26" fmla="*/ 443 w 612"/>
                  <a:gd name="T27" fmla="*/ 164 h 776"/>
                  <a:gd name="T28" fmla="*/ 460 w 612"/>
                  <a:gd name="T29" fmla="*/ 111 h 776"/>
                  <a:gd name="T30" fmla="*/ 507 w 612"/>
                  <a:gd name="T31" fmla="*/ 64 h 776"/>
                  <a:gd name="T32" fmla="*/ 542 w 612"/>
                  <a:gd name="T33" fmla="*/ 52 h 776"/>
                  <a:gd name="T34" fmla="*/ 588 w 612"/>
                  <a:gd name="T35" fmla="*/ 81 h 776"/>
                  <a:gd name="T36" fmla="*/ 612 w 612"/>
                  <a:gd name="T37" fmla="*/ 52 h 776"/>
                  <a:gd name="T38" fmla="*/ 571 w 612"/>
                  <a:gd name="T39" fmla="*/ 0 h 776"/>
                  <a:gd name="T40" fmla="*/ 518 w 612"/>
                  <a:gd name="T41" fmla="*/ 0 h 776"/>
                  <a:gd name="T42" fmla="*/ 454 w 612"/>
                  <a:gd name="T43" fmla="*/ 29 h 776"/>
                  <a:gd name="T44" fmla="*/ 414 w 612"/>
                  <a:gd name="T45" fmla="*/ 105 h 776"/>
                  <a:gd name="T46" fmla="*/ 361 w 612"/>
                  <a:gd name="T47" fmla="*/ 141 h 776"/>
                  <a:gd name="T48" fmla="*/ 280 w 612"/>
                  <a:gd name="T49" fmla="*/ 152 h 776"/>
                  <a:gd name="T50" fmla="*/ 133 w 612"/>
                  <a:gd name="T51" fmla="*/ 170 h 776"/>
                  <a:gd name="T52" fmla="*/ 17 w 612"/>
                  <a:gd name="T53" fmla="*/ 205 h 776"/>
                  <a:gd name="T54" fmla="*/ 0 w 612"/>
                  <a:gd name="T55" fmla="*/ 234 h 776"/>
                  <a:gd name="T56" fmla="*/ 11 w 612"/>
                  <a:gd name="T57" fmla="*/ 327 h 776"/>
                  <a:gd name="T58" fmla="*/ 52 w 612"/>
                  <a:gd name="T59" fmla="*/ 455 h 776"/>
                  <a:gd name="T60" fmla="*/ 110 w 612"/>
                  <a:gd name="T61" fmla="*/ 560 h 776"/>
                  <a:gd name="T62" fmla="*/ 168 w 612"/>
                  <a:gd name="T63" fmla="*/ 653 h 776"/>
                  <a:gd name="T64" fmla="*/ 221 w 612"/>
                  <a:gd name="T65" fmla="*/ 717 h 776"/>
                  <a:gd name="T66" fmla="*/ 274 w 612"/>
                  <a:gd name="T67" fmla="*/ 764 h 776"/>
                  <a:gd name="T68" fmla="*/ 326 w 612"/>
                  <a:gd name="T69" fmla="*/ 776 h 77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612"/>
                  <a:gd name="T106" fmla="*/ 0 h 776"/>
                  <a:gd name="T107" fmla="*/ 612 w 612"/>
                  <a:gd name="T108" fmla="*/ 776 h 77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612" h="776">
                    <a:moveTo>
                      <a:pt x="326" y="776"/>
                    </a:moveTo>
                    <a:lnTo>
                      <a:pt x="355" y="740"/>
                    </a:lnTo>
                    <a:lnTo>
                      <a:pt x="344" y="688"/>
                    </a:lnTo>
                    <a:lnTo>
                      <a:pt x="321" y="618"/>
                    </a:lnTo>
                    <a:lnTo>
                      <a:pt x="232" y="536"/>
                    </a:lnTo>
                    <a:lnTo>
                      <a:pt x="145" y="461"/>
                    </a:lnTo>
                    <a:lnTo>
                      <a:pt x="104" y="379"/>
                    </a:lnTo>
                    <a:lnTo>
                      <a:pt x="87" y="251"/>
                    </a:lnTo>
                    <a:lnTo>
                      <a:pt x="186" y="216"/>
                    </a:lnTo>
                    <a:lnTo>
                      <a:pt x="344" y="199"/>
                    </a:lnTo>
                    <a:lnTo>
                      <a:pt x="408" y="205"/>
                    </a:lnTo>
                    <a:lnTo>
                      <a:pt x="425" y="222"/>
                    </a:lnTo>
                    <a:lnTo>
                      <a:pt x="454" y="193"/>
                    </a:lnTo>
                    <a:lnTo>
                      <a:pt x="443" y="164"/>
                    </a:lnTo>
                    <a:lnTo>
                      <a:pt x="460" y="111"/>
                    </a:lnTo>
                    <a:lnTo>
                      <a:pt x="507" y="64"/>
                    </a:lnTo>
                    <a:lnTo>
                      <a:pt x="542" y="52"/>
                    </a:lnTo>
                    <a:lnTo>
                      <a:pt x="588" y="81"/>
                    </a:lnTo>
                    <a:lnTo>
                      <a:pt x="612" y="52"/>
                    </a:lnTo>
                    <a:lnTo>
                      <a:pt x="571" y="0"/>
                    </a:lnTo>
                    <a:lnTo>
                      <a:pt x="518" y="0"/>
                    </a:lnTo>
                    <a:lnTo>
                      <a:pt x="454" y="29"/>
                    </a:lnTo>
                    <a:lnTo>
                      <a:pt x="414" y="105"/>
                    </a:lnTo>
                    <a:lnTo>
                      <a:pt x="361" y="141"/>
                    </a:lnTo>
                    <a:lnTo>
                      <a:pt x="280" y="152"/>
                    </a:lnTo>
                    <a:lnTo>
                      <a:pt x="133" y="170"/>
                    </a:lnTo>
                    <a:lnTo>
                      <a:pt x="17" y="205"/>
                    </a:lnTo>
                    <a:lnTo>
                      <a:pt x="0" y="234"/>
                    </a:lnTo>
                    <a:lnTo>
                      <a:pt x="11" y="327"/>
                    </a:lnTo>
                    <a:lnTo>
                      <a:pt x="52" y="455"/>
                    </a:lnTo>
                    <a:lnTo>
                      <a:pt x="110" y="560"/>
                    </a:lnTo>
                    <a:lnTo>
                      <a:pt x="168" y="653"/>
                    </a:lnTo>
                    <a:lnTo>
                      <a:pt x="221" y="717"/>
                    </a:lnTo>
                    <a:lnTo>
                      <a:pt x="274" y="764"/>
                    </a:lnTo>
                    <a:lnTo>
                      <a:pt x="326" y="7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8922" name="Group 13"/>
            <p:cNvGrpSpPr>
              <a:grpSpLocks/>
            </p:cNvGrpSpPr>
            <p:nvPr/>
          </p:nvGrpSpPr>
          <p:grpSpPr bwMode="auto">
            <a:xfrm>
              <a:off x="6571" y="720"/>
              <a:ext cx="210" cy="264"/>
              <a:chOff x="6571" y="720"/>
              <a:chExt cx="210" cy="264"/>
            </a:xfrm>
          </p:grpSpPr>
          <p:sp>
            <p:nvSpPr>
              <p:cNvPr id="38923" name="Freeform 14"/>
              <p:cNvSpPr>
                <a:spLocks/>
              </p:cNvSpPr>
              <p:nvPr/>
            </p:nvSpPr>
            <p:spPr bwMode="auto">
              <a:xfrm>
                <a:off x="6612" y="720"/>
                <a:ext cx="169" cy="192"/>
              </a:xfrm>
              <a:custGeom>
                <a:avLst/>
                <a:gdLst>
                  <a:gd name="T0" fmla="*/ 52 w 169"/>
                  <a:gd name="T1" fmla="*/ 12 h 192"/>
                  <a:gd name="T2" fmla="*/ 99 w 169"/>
                  <a:gd name="T3" fmla="*/ 0 h 192"/>
                  <a:gd name="T4" fmla="*/ 157 w 169"/>
                  <a:gd name="T5" fmla="*/ 17 h 192"/>
                  <a:gd name="T6" fmla="*/ 169 w 169"/>
                  <a:gd name="T7" fmla="*/ 58 h 192"/>
                  <a:gd name="T8" fmla="*/ 163 w 169"/>
                  <a:gd name="T9" fmla="*/ 111 h 192"/>
                  <a:gd name="T10" fmla="*/ 134 w 169"/>
                  <a:gd name="T11" fmla="*/ 145 h 192"/>
                  <a:gd name="T12" fmla="*/ 93 w 169"/>
                  <a:gd name="T13" fmla="*/ 151 h 192"/>
                  <a:gd name="T14" fmla="*/ 52 w 169"/>
                  <a:gd name="T15" fmla="*/ 151 h 192"/>
                  <a:gd name="T16" fmla="*/ 34 w 169"/>
                  <a:gd name="T17" fmla="*/ 169 h 192"/>
                  <a:gd name="T18" fmla="*/ 34 w 169"/>
                  <a:gd name="T19" fmla="*/ 180 h 192"/>
                  <a:gd name="T20" fmla="*/ 23 w 169"/>
                  <a:gd name="T21" fmla="*/ 192 h 192"/>
                  <a:gd name="T22" fmla="*/ 0 w 169"/>
                  <a:gd name="T23" fmla="*/ 186 h 192"/>
                  <a:gd name="T24" fmla="*/ 5 w 169"/>
                  <a:gd name="T25" fmla="*/ 157 h 192"/>
                  <a:gd name="T26" fmla="*/ 23 w 169"/>
                  <a:gd name="T27" fmla="*/ 134 h 192"/>
                  <a:gd name="T28" fmla="*/ 58 w 169"/>
                  <a:gd name="T29" fmla="*/ 116 h 192"/>
                  <a:gd name="T30" fmla="*/ 93 w 169"/>
                  <a:gd name="T31" fmla="*/ 122 h 192"/>
                  <a:gd name="T32" fmla="*/ 122 w 169"/>
                  <a:gd name="T33" fmla="*/ 116 h 192"/>
                  <a:gd name="T34" fmla="*/ 139 w 169"/>
                  <a:gd name="T35" fmla="*/ 87 h 192"/>
                  <a:gd name="T36" fmla="*/ 139 w 169"/>
                  <a:gd name="T37" fmla="*/ 52 h 192"/>
                  <a:gd name="T38" fmla="*/ 122 w 169"/>
                  <a:gd name="T39" fmla="*/ 35 h 192"/>
                  <a:gd name="T40" fmla="*/ 99 w 169"/>
                  <a:gd name="T41" fmla="*/ 35 h 192"/>
                  <a:gd name="T42" fmla="*/ 75 w 169"/>
                  <a:gd name="T43" fmla="*/ 41 h 192"/>
                  <a:gd name="T44" fmla="*/ 58 w 169"/>
                  <a:gd name="T45" fmla="*/ 52 h 192"/>
                  <a:gd name="T46" fmla="*/ 40 w 169"/>
                  <a:gd name="T47" fmla="*/ 41 h 192"/>
                  <a:gd name="T48" fmla="*/ 52 w 169"/>
                  <a:gd name="T49" fmla="*/ 12 h 19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69"/>
                  <a:gd name="T76" fmla="*/ 0 h 192"/>
                  <a:gd name="T77" fmla="*/ 169 w 169"/>
                  <a:gd name="T78" fmla="*/ 192 h 19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69" h="192">
                    <a:moveTo>
                      <a:pt x="52" y="12"/>
                    </a:moveTo>
                    <a:lnTo>
                      <a:pt x="99" y="0"/>
                    </a:lnTo>
                    <a:lnTo>
                      <a:pt x="157" y="17"/>
                    </a:lnTo>
                    <a:lnTo>
                      <a:pt x="169" y="58"/>
                    </a:lnTo>
                    <a:lnTo>
                      <a:pt x="163" y="111"/>
                    </a:lnTo>
                    <a:lnTo>
                      <a:pt x="134" y="145"/>
                    </a:lnTo>
                    <a:lnTo>
                      <a:pt x="93" y="151"/>
                    </a:lnTo>
                    <a:lnTo>
                      <a:pt x="52" y="151"/>
                    </a:lnTo>
                    <a:lnTo>
                      <a:pt x="34" y="169"/>
                    </a:lnTo>
                    <a:lnTo>
                      <a:pt x="34" y="180"/>
                    </a:lnTo>
                    <a:lnTo>
                      <a:pt x="23" y="192"/>
                    </a:lnTo>
                    <a:lnTo>
                      <a:pt x="0" y="186"/>
                    </a:lnTo>
                    <a:lnTo>
                      <a:pt x="5" y="157"/>
                    </a:lnTo>
                    <a:lnTo>
                      <a:pt x="23" y="134"/>
                    </a:lnTo>
                    <a:lnTo>
                      <a:pt x="58" y="116"/>
                    </a:lnTo>
                    <a:lnTo>
                      <a:pt x="93" y="122"/>
                    </a:lnTo>
                    <a:lnTo>
                      <a:pt x="122" y="116"/>
                    </a:lnTo>
                    <a:lnTo>
                      <a:pt x="139" y="87"/>
                    </a:lnTo>
                    <a:lnTo>
                      <a:pt x="139" y="52"/>
                    </a:lnTo>
                    <a:lnTo>
                      <a:pt x="122" y="35"/>
                    </a:lnTo>
                    <a:lnTo>
                      <a:pt x="99" y="35"/>
                    </a:lnTo>
                    <a:lnTo>
                      <a:pt x="75" y="41"/>
                    </a:lnTo>
                    <a:lnTo>
                      <a:pt x="58" y="52"/>
                    </a:lnTo>
                    <a:lnTo>
                      <a:pt x="40" y="41"/>
                    </a:lnTo>
                    <a:lnTo>
                      <a:pt x="52" y="1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924" name="Oval 15"/>
              <p:cNvSpPr>
                <a:spLocks noChangeArrowheads="1"/>
              </p:cNvSpPr>
              <p:nvPr/>
            </p:nvSpPr>
            <p:spPr bwMode="auto">
              <a:xfrm>
                <a:off x="6571" y="936"/>
                <a:ext cx="49" cy="48"/>
              </a:xfrm>
              <a:prstGeom prst="ellipse">
                <a:avLst/>
              </a:pr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1001488" name="Text Box 16"/>
          <p:cNvSpPr txBox="1">
            <a:spLocks noChangeArrowheads="1"/>
          </p:cNvSpPr>
          <p:nvPr/>
        </p:nvSpPr>
        <p:spPr bwMode="auto">
          <a:xfrm>
            <a:off x="228600" y="4632325"/>
            <a:ext cx="7907338" cy="701675"/>
          </a:xfrm>
          <a:prstGeom prst="rect">
            <a:avLst/>
          </a:prstGeom>
          <a:solidFill>
            <a:schemeClr val="accent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$</a:t>
            </a:r>
            <a:r>
              <a:rPr lang="en-US" altLang="en-US" sz="4000">
                <a:solidFill>
                  <a:schemeClr val="bg2"/>
                </a:solidFill>
              </a:rPr>
              <a:t> c</a:t>
            </a:r>
            <a:r>
              <a:rPr lang="en-US" altLang="en-US" sz="4000" baseline="-25000">
                <a:solidFill>
                  <a:schemeClr val="bg2"/>
                </a:solidFill>
              </a:rPr>
              <a:t>1</a:t>
            </a:r>
            <a:r>
              <a:rPr lang="en-US" altLang="en-US" sz="4000">
                <a:solidFill>
                  <a:schemeClr val="bg2"/>
                </a:solidFill>
              </a:rPr>
              <a:t>, c</a:t>
            </a:r>
            <a:r>
              <a:rPr lang="en-US" altLang="en-US" sz="4000" baseline="-25000">
                <a:solidFill>
                  <a:schemeClr val="bg2"/>
                </a:solidFill>
              </a:rPr>
              <a:t>2</a:t>
            </a:r>
            <a:r>
              <a:rPr lang="en-US" altLang="en-US" sz="4000">
                <a:solidFill>
                  <a:schemeClr val="bg2"/>
                </a:solidFill>
              </a:rPr>
              <a:t>, 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,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"</a:t>
            </a:r>
            <a:r>
              <a:rPr lang="en-US" altLang="en-US" sz="4000">
                <a:solidFill>
                  <a:schemeClr val="bg2"/>
                </a:solidFill>
              </a:rPr>
              <a:t> n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³</a:t>
            </a:r>
            <a:r>
              <a:rPr lang="en-US" altLang="en-US" sz="4000">
                <a:solidFill>
                  <a:schemeClr val="bg2"/>
                </a:solidFill>
              </a:rPr>
              <a:t> n</a:t>
            </a:r>
            <a:r>
              <a:rPr lang="en-US" altLang="en-US" sz="4000" baseline="-25000">
                <a:solidFill>
                  <a:schemeClr val="bg2"/>
                </a:solidFill>
              </a:rPr>
              <a:t>0</a:t>
            </a:r>
            <a:r>
              <a:rPr lang="en-US" altLang="en-US" sz="4000">
                <a:solidFill>
                  <a:schemeClr val="bg2"/>
                </a:solidFill>
              </a:rPr>
              <a:t>   </a:t>
            </a:r>
            <a:r>
              <a:rPr lang="en-US" altLang="en-US" sz="2400">
                <a:solidFill>
                  <a:schemeClr val="bg2"/>
                </a:solidFill>
              </a:rPr>
              <a:t>2</a:t>
            </a:r>
            <a:r>
              <a:rPr lang="en-US" altLang="en-US" sz="4000" baseline="30000">
                <a:solidFill>
                  <a:schemeClr val="bg2"/>
                </a:solidFill>
              </a:rPr>
              <a:t>c1n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f(n) </a:t>
            </a:r>
            <a:r>
              <a:rPr lang="en-US" altLang="en-US" sz="4000">
                <a:solidFill>
                  <a:schemeClr val="bg2"/>
                </a:solidFill>
                <a:latin typeface="Symbol" pitchFamily="18" charset="2"/>
              </a:rPr>
              <a:t>£</a:t>
            </a:r>
            <a:r>
              <a:rPr lang="en-US" altLang="en-US" sz="4000">
                <a:solidFill>
                  <a:schemeClr val="bg2"/>
                </a:solidFill>
              </a:rPr>
              <a:t> </a:t>
            </a:r>
            <a:r>
              <a:rPr lang="en-US" altLang="en-US" sz="2400">
                <a:solidFill>
                  <a:schemeClr val="bg2"/>
                </a:solidFill>
              </a:rPr>
              <a:t>2</a:t>
            </a:r>
            <a:r>
              <a:rPr lang="en-US" altLang="en-US" sz="4000" baseline="30000">
                <a:solidFill>
                  <a:schemeClr val="bg2"/>
                </a:solidFill>
              </a:rPr>
              <a:t>c2n</a:t>
            </a:r>
          </a:p>
        </p:txBody>
      </p:sp>
      <p:sp>
        <p:nvSpPr>
          <p:cNvPr id="1001489" name="Rectangle 17"/>
          <p:cNvSpPr>
            <a:spLocks noChangeArrowheads="1"/>
          </p:cNvSpPr>
          <p:nvPr/>
        </p:nvSpPr>
        <p:spPr bwMode="auto">
          <a:xfrm>
            <a:off x="342900" y="1676400"/>
            <a:ext cx="3657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</a:rPr>
              <a:t>3</a:t>
            </a:r>
            <a:r>
              <a:rPr lang="en-US" altLang="en-US" baseline="30000">
                <a:solidFill>
                  <a:schemeClr val="accent2"/>
                </a:solidFill>
              </a:rPr>
              <a:t>n</a:t>
            </a:r>
            <a:r>
              <a:rPr lang="en-US" altLang="en-US">
                <a:solidFill>
                  <a:schemeClr val="accent2"/>
                </a:solidFill>
              </a:rPr>
              <a:t> n = 2</a:t>
            </a:r>
            <a:r>
              <a:rPr lang="en-US" altLang="en-US" baseline="30000">
                <a:solidFill>
                  <a:schemeClr val="accent2"/>
                </a:solidFill>
              </a:rPr>
              <a:t>[ log(3)</a:t>
            </a:r>
            <a:r>
              <a:rPr lang="en-US" altLang="en-US" baseline="30000"/>
              <a:t> </a:t>
            </a:r>
            <a:r>
              <a:rPr lang="en-US" altLang="en-US" baseline="30000">
                <a:solidFill>
                  <a:schemeClr val="accent2"/>
                </a:solidFill>
              </a:rPr>
              <a:t>n + log n ]</a:t>
            </a:r>
            <a:r>
              <a:rPr lang="en-US" altLang="en-US">
                <a:solidFill>
                  <a:schemeClr val="accent2"/>
                </a:solidFill>
              </a:rPr>
              <a:t/>
            </a:r>
            <a:br>
              <a:rPr lang="en-US" altLang="en-US">
                <a:solidFill>
                  <a:schemeClr val="accent2"/>
                </a:solidFill>
              </a:rPr>
            </a:br>
            <a:r>
              <a:rPr lang="en-US" altLang="en-US">
                <a:solidFill>
                  <a:schemeClr val="accent2"/>
                </a:solidFill>
              </a:rPr>
              <a:t>        =</a:t>
            </a:r>
            <a:r>
              <a:rPr lang="en-US" altLang="en-US"/>
              <a:t> </a:t>
            </a:r>
            <a:r>
              <a:rPr lang="en-US" altLang="en-US" sz="2400">
                <a:solidFill>
                  <a:schemeClr val="accent2"/>
                </a:solidFill>
                <a:cs typeface="Times New Roman" pitchFamily="18" charset="0"/>
              </a:rPr>
              <a:t>2</a:t>
            </a:r>
            <a:r>
              <a:rPr lang="en-US" altLang="en-US" baseline="30000">
                <a:solidFill>
                  <a:schemeClr val="accent2"/>
                </a:solidFill>
                <a:cs typeface="Times New Roman" pitchFamily="18" charset="0"/>
              </a:rPr>
              <a:t>θ(n)</a:t>
            </a:r>
            <a:endParaRPr lang="en-CA" altLang="en-US" baseline="30000">
              <a:solidFill>
                <a:schemeClr val="accent2"/>
              </a:solidFill>
              <a:cs typeface="Times New Roman" pitchFamily="18" charset="0"/>
            </a:endParaRPr>
          </a:p>
        </p:txBody>
      </p:sp>
      <p:sp>
        <p:nvSpPr>
          <p:cNvPr id="1001490" name="Text Box 18"/>
          <p:cNvSpPr txBox="1">
            <a:spLocks noChangeArrowheads="1"/>
          </p:cNvSpPr>
          <p:nvPr/>
        </p:nvSpPr>
        <p:spPr bwMode="auto">
          <a:xfrm>
            <a:off x="990600" y="2590800"/>
            <a:ext cx="2266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0000" tIns="46800" rIns="90000" bIns="4680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2400"/>
              <a:t>Exponential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14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014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01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01488" grpId="0" animBg="1"/>
      <p:bldP spid="1001489" grpId="0"/>
      <p:bldP spid="100149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9" name="Text Box 5"/>
          <p:cNvSpPr txBox="1">
            <a:spLocks noChangeArrowheads="1"/>
          </p:cNvSpPr>
          <p:nvPr/>
        </p:nvSpPr>
        <p:spPr bwMode="auto">
          <a:xfrm>
            <a:off x="228600" y="971550"/>
            <a:ext cx="7078663" cy="6062663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>
              <a:defRPr/>
            </a:pPr>
            <a:r>
              <a:rPr lang="en-US" dirty="0"/>
              <a:t>A </a:t>
            </a:r>
            <a:r>
              <a:rPr lang="en-US" dirty="0">
                <a:solidFill>
                  <a:schemeClr val="tx2"/>
                </a:solidFill>
              </a:rPr>
              <a:t>Computational Problem </a:t>
            </a:r>
            <a:r>
              <a:rPr lang="en-US" i="1" dirty="0">
                <a:solidFill>
                  <a:srgbClr val="FFC000"/>
                </a:solidFill>
              </a:rPr>
              <a:t>P</a:t>
            </a:r>
            <a:r>
              <a:rPr lang="en-US" dirty="0">
                <a:solidFill>
                  <a:schemeClr val="accent2"/>
                </a:solidFill>
              </a:rPr>
              <a:t> </a:t>
            </a:r>
            <a:r>
              <a:rPr lang="en-US" dirty="0"/>
              <a:t>states</a:t>
            </a:r>
          </a:p>
          <a:p>
            <a:pPr lvl="1" algn="l">
              <a:buFont typeface="Arial" pitchFamily="34" charset="0"/>
              <a:buChar char="•"/>
              <a:defRPr/>
            </a:pPr>
            <a:r>
              <a:rPr lang="en-US" dirty="0"/>
              <a:t>for each possible input </a:t>
            </a:r>
            <a:r>
              <a:rPr lang="en-US" i="1" dirty="0">
                <a:solidFill>
                  <a:srgbClr val="FFC000"/>
                </a:solidFill>
              </a:rPr>
              <a:t>I</a:t>
            </a:r>
            <a:r>
              <a:rPr lang="en-US" dirty="0"/>
              <a:t> </a:t>
            </a:r>
          </a:p>
          <a:p>
            <a:pPr lvl="1" algn="l">
              <a:buFont typeface="Arial" pitchFamily="34" charset="0"/>
              <a:buChar char="•"/>
              <a:defRPr/>
            </a:pPr>
            <a:r>
              <a:rPr lang="en-US" dirty="0"/>
              <a:t>what the required output </a:t>
            </a:r>
            <a:r>
              <a:rPr lang="en-US" i="1" dirty="0">
                <a:solidFill>
                  <a:srgbClr val="FFC000"/>
                </a:solidFill>
              </a:rPr>
              <a:t>P(I)</a:t>
            </a:r>
            <a:r>
              <a:rPr lang="en-US" dirty="0">
                <a:solidFill>
                  <a:schemeClr val="accent1"/>
                </a:solidFill>
              </a:rPr>
              <a:t> </a:t>
            </a:r>
            <a:r>
              <a:rPr lang="en-US" dirty="0"/>
              <a:t>is.</a:t>
            </a:r>
            <a:endParaRPr lang="en-US" sz="12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 algn="l">
              <a:buFont typeface="Arial" pitchFamily="34" charset="0"/>
              <a:buChar char="•"/>
              <a:defRPr/>
            </a:pPr>
            <a:endParaRPr lang="en-US" sz="12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 algn="l">
              <a:buFont typeface="Arial" pitchFamily="34" charset="0"/>
              <a:buChar char="•"/>
              <a:defRPr/>
            </a:pPr>
            <a:endParaRPr lang="en-US" sz="12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lvl="1" algn="l">
              <a:buFont typeface="Arial" pitchFamily="34" charset="0"/>
              <a:buChar char="•"/>
              <a:defRPr/>
            </a:pPr>
            <a:endParaRPr lang="en-US" sz="1200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An </a:t>
            </a:r>
            <a:r>
              <a:rPr lang="en-US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Algorithm/Program/Machine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is </a:t>
            </a:r>
          </a:p>
          <a:p>
            <a:pPr lvl="1" algn="l">
              <a:buFont typeface="Arial" pitchFamily="34" charset="0"/>
              <a:buChar char="•"/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 set of instructions</a:t>
            </a:r>
            <a:r>
              <a:rPr lang="en-US" altLang="en-US" dirty="0"/>
              <a:t> </a:t>
            </a:r>
          </a:p>
          <a:p>
            <a:pPr lvl="1" algn="l">
              <a:defRPr/>
            </a:pPr>
            <a:r>
              <a:rPr lang="en-US" altLang="en-US" dirty="0"/>
              <a:t>   (described by a finite string </a:t>
            </a:r>
            <a:r>
              <a:rPr lang="en-US" altLang="en-US" i="1" dirty="0">
                <a:solidFill>
                  <a:srgbClr val="FFC000"/>
                </a:solidFill>
              </a:rPr>
              <a:t>“M”</a:t>
            </a:r>
            <a:r>
              <a:rPr lang="en-US" altLang="en-US" i="1" dirty="0"/>
              <a:t>)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</a:p>
          <a:p>
            <a:pPr lvl="1" algn="l">
              <a:buFont typeface="Arial" pitchFamily="34" charset="0"/>
              <a:buChar char="•"/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on a given input </a:t>
            </a:r>
            <a:r>
              <a:rPr lang="en-US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I</a:t>
            </a:r>
          </a:p>
          <a:p>
            <a:pPr lvl="1" algn="l">
              <a:buFont typeface="Arial" pitchFamily="34" charset="0"/>
              <a:buChar char="•"/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follow instructions and </a:t>
            </a:r>
          </a:p>
          <a:p>
            <a:pPr lvl="2" algn="l">
              <a:buFont typeface="Arial" pitchFamily="34" charset="0"/>
              <a:buChar char="•"/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produces output </a:t>
            </a:r>
            <a:r>
              <a:rPr lang="en-US" i="1" dirty="0">
                <a:solidFill>
                  <a:srgbClr val="FFC000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M(I)</a:t>
            </a:r>
          </a:p>
          <a:p>
            <a:pPr lvl="2" algn="l">
              <a:buFont typeface="Arial" pitchFamily="34" charset="0"/>
              <a:buChar char="•"/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or runs for ever.</a:t>
            </a:r>
            <a:endParaRPr lang="en-US" i="1" dirty="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algn="l">
              <a:defRPr/>
            </a:pPr>
            <a:endParaRPr lang="en-US" altLang="en-US" dirty="0"/>
          </a:p>
        </p:txBody>
      </p:sp>
      <p:sp>
        <p:nvSpPr>
          <p:cNvPr id="14" name="Rectangle 13"/>
          <p:cNvSpPr/>
          <p:nvPr/>
        </p:nvSpPr>
        <p:spPr>
          <a:xfrm>
            <a:off x="7375525" y="2433638"/>
            <a:ext cx="1593850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4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: Sorting</a:t>
            </a:r>
          </a:p>
        </p:txBody>
      </p:sp>
      <p:sp>
        <p:nvSpPr>
          <p:cNvPr id="8" name="Rectangle 7"/>
          <p:cNvSpPr/>
          <p:nvPr/>
        </p:nvSpPr>
        <p:spPr>
          <a:xfrm>
            <a:off x="6705600" y="6243638"/>
            <a:ext cx="2371725" cy="46196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defRPr/>
            </a:pPr>
            <a:r>
              <a:rPr lang="en-US" sz="2400" dirty="0" err="1">
                <a:effectLst>
                  <a:outerShdw blurRad="38100" dist="38100" dir="2700000" algn="tl">
                    <a:srgbClr val="000000"/>
                  </a:outerShdw>
                </a:effectLst>
              </a:rPr>
              <a:t>Eg</a:t>
            </a:r>
            <a:r>
              <a:rPr lang="en-US" sz="2400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: Insertion Sort</a:t>
            </a:r>
          </a:p>
        </p:txBody>
      </p:sp>
      <p:sp>
        <p:nvSpPr>
          <p:cNvPr id="15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</a:t>
            </a:r>
            <a:r>
              <a:rPr lang="en-US" sz="3600" b="1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omputable </a:t>
            </a: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Problem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638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29638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29638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29638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29638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296389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296389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296389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296389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1296389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8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071" name="Rectangle 2"/>
          <p:cNvSpPr>
            <a:spLocks noChangeArrowheads="1"/>
          </p:cNvSpPr>
          <p:nvPr/>
        </p:nvSpPr>
        <p:spPr bwMode="auto">
          <a:xfrm>
            <a:off x="1016198" y="1984050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chemeClr val="accent2"/>
                </a:solidFill>
              </a:rPr>
              <a:t>M,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13" name="Picture 12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0"/>
            <a:ext cx="965133" cy="988405"/>
          </a:xfrm>
          <a:prstGeom prst="rect">
            <a:avLst/>
          </a:prstGeom>
        </p:spPr>
      </p:pic>
      <p:sp>
        <p:nvSpPr>
          <p:cNvPr id="15" name="Rectangle 2"/>
          <p:cNvSpPr>
            <a:spLocks noChangeArrowheads="1"/>
          </p:cNvSpPr>
          <p:nvPr/>
        </p:nvSpPr>
        <p:spPr bwMode="auto">
          <a:xfrm>
            <a:off x="2732636" y="4566900"/>
            <a:ext cx="1770036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 dirty="0">
                <a:solidFill>
                  <a:schemeClr val="accent1"/>
                </a:solidFill>
              </a:rPr>
              <a:t>M</a:t>
            </a:r>
            <a:r>
              <a:rPr lang="en-US" altLang="en-US" sz="3000" i="1" dirty="0">
                <a:solidFill>
                  <a:schemeClr val="accent2"/>
                </a:solidFill>
              </a:rPr>
              <a:t>(</a:t>
            </a:r>
            <a:r>
              <a:rPr lang="en-US" altLang="en-US" sz="3000" i="1" dirty="0">
                <a:solidFill>
                  <a:schemeClr val="accent1"/>
                </a:solidFill>
              </a:rPr>
              <a:t>I</a:t>
            </a:r>
            <a:r>
              <a:rPr lang="en-US" altLang="en-US" sz="3000" i="1" dirty="0" smtClean="0">
                <a:solidFill>
                  <a:schemeClr val="accent2"/>
                </a:solidFill>
              </a:rPr>
              <a:t>)=</a:t>
            </a:r>
            <a:r>
              <a:rPr lang="en-US" altLang="en-US" sz="3000" i="1" dirty="0">
                <a:solidFill>
                  <a:schemeClr val="accent1"/>
                </a:solidFill>
              </a:rPr>
              <a:t>P</a:t>
            </a:r>
            <a:r>
              <a:rPr lang="en-US" altLang="en-US" sz="3000" i="1" dirty="0" smtClean="0">
                <a:solidFill>
                  <a:schemeClr val="accent2"/>
                </a:solidFill>
              </a:rPr>
              <a:t>(</a:t>
            </a:r>
            <a:r>
              <a:rPr lang="en-US" altLang="en-US" sz="3000" i="1" dirty="0" smtClean="0">
                <a:solidFill>
                  <a:schemeClr val="accent1"/>
                </a:solidFill>
              </a:rPr>
              <a:t>I</a:t>
            </a:r>
            <a:r>
              <a:rPr lang="en-US" altLang="en-US" sz="3000" i="1" dirty="0">
                <a:solidFill>
                  <a:schemeClr val="accent2"/>
                </a:solidFill>
              </a:rPr>
              <a:t>)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4" name="Rectangle 23"/>
              <p:cNvSpPr/>
              <p:nvPr/>
            </p:nvSpPr>
            <p:spPr>
              <a:xfrm>
                <a:off x="2423668" y="3090207"/>
                <a:ext cx="6339332" cy="138499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CA" altLang="en-US" sz="2800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 </m:t>
                    </m:r>
                  </m:oMath>
                </a14:m>
                <a:r>
                  <a:rPr lang="en-US" altLang="en-US" sz="2800" dirty="0" smtClean="0"/>
                  <a:t>“Machine/Algorithm </a:t>
                </a:r>
                <a:r>
                  <a:rPr lang="en-US" altLang="en-US" sz="2800" i="1" dirty="0">
                    <a:solidFill>
                      <a:schemeClr val="accent1"/>
                    </a:solidFill>
                  </a:rPr>
                  <a:t>M</a:t>
                </a:r>
                <a:r>
                  <a:rPr lang="en-US" altLang="en-US" sz="2800" dirty="0" smtClean="0"/>
                  <a:t> </a:t>
                </a:r>
                <a:br>
                  <a:rPr lang="en-US" altLang="en-US" sz="2800" dirty="0" smtClean="0"/>
                </a:br>
                <a:r>
                  <a:rPr lang="en-US" altLang="en-US" sz="2800" dirty="0" smtClean="0"/>
                  <a:t>   gives the answer required </a:t>
                </a:r>
                <a:br>
                  <a:rPr lang="en-US" altLang="en-US" sz="2800" dirty="0" smtClean="0"/>
                </a:br>
                <a:r>
                  <a:rPr lang="en-US" altLang="en-US" sz="2800" dirty="0" smtClean="0"/>
                  <a:t>   by problem </a:t>
                </a:r>
                <a:r>
                  <a:rPr lang="en-US" altLang="en-US" sz="2800" i="1" dirty="0" smtClean="0">
                    <a:solidFill>
                      <a:schemeClr val="accent1"/>
                    </a:solidFill>
                  </a:rPr>
                  <a:t>P</a:t>
                </a:r>
                <a:r>
                  <a:rPr lang="en-US" altLang="en-US" sz="2800" dirty="0" smtClean="0"/>
                  <a:t> on input </a:t>
                </a:r>
                <a:r>
                  <a:rPr lang="en-US" altLang="en-US" sz="2800" i="1" dirty="0" smtClean="0">
                    <a:solidFill>
                      <a:schemeClr val="accent1"/>
                    </a:solidFill>
                  </a:rPr>
                  <a:t>I</a:t>
                </a:r>
                <a:r>
                  <a:rPr lang="en-US" altLang="en-US" sz="2800" dirty="0" smtClean="0"/>
                  <a:t>.”</a:t>
                </a:r>
              </a:p>
            </p:txBody>
          </p:sp>
        </mc:Choice>
        <mc:Fallback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423668" y="3090207"/>
                <a:ext cx="6339332" cy="1384995"/>
              </a:xfrm>
              <a:prstGeom prst="rect">
                <a:avLst/>
              </a:prstGeom>
              <a:blipFill>
                <a:blip r:embed="rId4"/>
                <a:stretch>
                  <a:fillRect l="-769" t="-4846" b="-11454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>
        <mc:Choice xmlns:a14="http://schemas.microsoft.com/office/drawing/2010/main" Requires="a14">
          <p:sp>
            <p:nvSpPr>
              <p:cNvPr id="25" name="Rectangle 24"/>
              <p:cNvSpPr/>
              <p:nvPr/>
            </p:nvSpPr>
            <p:spPr>
              <a:xfrm>
                <a:off x="1615174" y="2024022"/>
                <a:ext cx="4329849" cy="9541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l"/>
                <a14:m>
                  <m:oMath xmlns:m="http://schemas.openxmlformats.org/officeDocument/2006/math">
                    <m:r>
                      <a:rPr lang="en-CA" altLang="en-US" sz="2800" b="0" i="1" dirty="0" smtClean="0">
                        <a:solidFill>
                          <a:schemeClr val="accent2"/>
                        </a:solidFill>
                        <a:latin typeface="Cambria Math" panose="02040503050406030204" pitchFamily="18" charset="0"/>
                        <a:sym typeface="Symbol" panose="05050102010706020507" pitchFamily="18" charset="2"/>
                      </a:rPr>
                      <m:t>  </m:t>
                    </m:r>
                  </m:oMath>
                </a14:m>
                <a:r>
                  <a:rPr lang="en-US" altLang="en-US" sz="2800" dirty="0" smtClean="0"/>
                  <a:t>“Machine/Algorithm </a:t>
                </a:r>
                <a:r>
                  <a:rPr lang="en-US" altLang="en-US" sz="2800" i="1" dirty="0">
                    <a:solidFill>
                      <a:schemeClr val="accent1"/>
                    </a:solidFill>
                  </a:rPr>
                  <a:t>M</a:t>
                </a:r>
                <a:r>
                  <a:rPr lang="en-US" altLang="en-US" sz="2800" dirty="0" smtClean="0"/>
                  <a:t> </a:t>
                </a:r>
                <a:br>
                  <a:rPr lang="en-US" altLang="en-US" sz="2800" dirty="0" smtClean="0"/>
                </a:br>
                <a:r>
                  <a:rPr lang="en-US" altLang="en-US" sz="2800" dirty="0" smtClean="0"/>
                  <a:t>   computes problem </a:t>
                </a:r>
                <a:r>
                  <a:rPr lang="en-US" altLang="en-US" sz="2800" i="1" dirty="0" smtClean="0">
                    <a:solidFill>
                      <a:schemeClr val="accent1"/>
                    </a:solidFill>
                  </a:rPr>
                  <a:t>P</a:t>
                </a:r>
                <a:r>
                  <a:rPr lang="en-US" altLang="en-US" sz="2800" dirty="0" smtClean="0"/>
                  <a:t>.”</a:t>
                </a:r>
              </a:p>
            </p:txBody>
          </p:sp>
        </mc:Choice>
        <mc:Fallback>
          <p:sp>
            <p:nvSpPr>
              <p:cNvPr id="25" name="Rectangle 24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15174" y="2024022"/>
                <a:ext cx="4329849" cy="954107"/>
              </a:xfrm>
              <a:prstGeom prst="rect">
                <a:avLst/>
              </a:prstGeom>
              <a:blipFill>
                <a:blip r:embed="rId5"/>
                <a:stretch>
                  <a:fillRect t="-6369" b="-16561"/>
                </a:stretch>
              </a:blipFill>
            </p:spPr>
            <p:txBody>
              <a:bodyPr/>
              <a:lstStyle/>
              <a:p>
                <a:r>
                  <a:rPr lang="en-CA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7" name="Rectangle 2"/>
          <p:cNvSpPr>
            <a:spLocks noChangeArrowheads="1"/>
          </p:cNvSpPr>
          <p:nvPr/>
        </p:nvSpPr>
        <p:spPr bwMode="auto">
          <a:xfrm>
            <a:off x="1870591" y="3086099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 dirty="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3000" i="1" dirty="0">
                <a:solidFill>
                  <a:schemeClr val="accent2"/>
                </a:solidFill>
              </a:rPr>
              <a:t>I,</a:t>
            </a:r>
          </a:p>
        </p:txBody>
      </p:sp>
      <p:grpSp>
        <p:nvGrpSpPr>
          <p:cNvPr id="14" name="Group 13"/>
          <p:cNvGrpSpPr/>
          <p:nvPr/>
        </p:nvGrpSpPr>
        <p:grpSpPr>
          <a:xfrm>
            <a:off x="1066800" y="1335088"/>
            <a:ext cx="3251174" cy="554037"/>
            <a:chOff x="609600" y="1335088"/>
            <a:chExt cx="3251174" cy="554037"/>
          </a:xfrm>
        </p:grpSpPr>
        <p:sp>
          <p:nvSpPr>
            <p:cNvPr id="16" name="Rectangle 2"/>
            <p:cNvSpPr>
              <a:spLocks noChangeArrowheads="1"/>
            </p:cNvSpPr>
            <p:nvPr/>
          </p:nvSpPr>
          <p:spPr bwMode="auto">
            <a:xfrm>
              <a:off x="2090738" y="1335088"/>
              <a:ext cx="1770036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 dirty="0">
                  <a:solidFill>
                    <a:schemeClr val="accent2"/>
                  </a:solidFill>
                </a:rPr>
                <a:t>M(I</a:t>
              </a:r>
              <a:r>
                <a:rPr lang="en-US" altLang="en-US" sz="3000" i="1" dirty="0" smtClean="0">
                  <a:solidFill>
                    <a:schemeClr val="accent2"/>
                  </a:solidFill>
                </a:rPr>
                <a:t>)=</a:t>
              </a:r>
              <a:r>
                <a:rPr lang="en-US" altLang="en-US" sz="3000" i="1" dirty="0">
                  <a:solidFill>
                    <a:schemeClr val="accent1"/>
                  </a:solidFill>
                </a:rPr>
                <a:t>P</a:t>
              </a:r>
              <a:r>
                <a:rPr lang="en-US" altLang="en-US" sz="3000" i="1" dirty="0" smtClean="0">
                  <a:solidFill>
                    <a:schemeClr val="accent2"/>
                  </a:solidFill>
                </a:rPr>
                <a:t>(I</a:t>
              </a:r>
              <a:r>
                <a:rPr lang="en-US" altLang="en-US" sz="3000" i="1" dirty="0">
                  <a:solidFill>
                    <a:schemeClr val="accent2"/>
                  </a:solidFill>
                </a:rPr>
                <a:t>)</a:t>
              </a:r>
            </a:p>
          </p:txBody>
        </p:sp>
        <p:sp>
          <p:nvSpPr>
            <p:cNvPr id="17" name="Rectangle 2"/>
            <p:cNvSpPr>
              <a:spLocks noChangeArrowheads="1"/>
            </p:cNvSpPr>
            <p:nvPr/>
          </p:nvSpPr>
          <p:spPr bwMode="auto">
            <a:xfrm>
              <a:off x="1354138" y="1335088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 dirty="0">
                  <a:solidFill>
                    <a:schemeClr val="accent2"/>
                  </a:solidFill>
                  <a:latin typeface="Symbol" pitchFamily="18" charset="2"/>
                </a:rPr>
                <a:t>"</a:t>
              </a:r>
              <a:r>
                <a:rPr lang="en-US" altLang="en-US" sz="3000" i="1" dirty="0">
                  <a:solidFill>
                    <a:schemeClr val="accent2"/>
                  </a:solidFill>
                </a:rPr>
                <a:t>I,</a:t>
              </a:r>
            </a:p>
          </p:txBody>
        </p:sp>
        <p:sp>
          <p:nvSpPr>
            <p:cNvPr id="18" name="Rectangle 2"/>
            <p:cNvSpPr>
              <a:spLocks noChangeArrowheads="1"/>
            </p:cNvSpPr>
            <p:nvPr/>
          </p:nvSpPr>
          <p:spPr bwMode="auto">
            <a:xfrm>
              <a:off x="609600" y="1335088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  <a:latin typeface="Symbol" pitchFamily="18" charset="2"/>
                </a:rPr>
                <a:t>$</a:t>
              </a:r>
              <a:r>
                <a:rPr lang="en-US" altLang="en-US" sz="3000" i="1">
                  <a:solidFill>
                    <a:schemeClr val="accent2"/>
                  </a:solidFill>
                </a:rPr>
                <a:t>M,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070837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0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071" grpId="0"/>
      <p:bldP spid="52" grpId="0"/>
      <p:bldP spid="15" grpId="0"/>
      <p:bldP spid="24" grpId="0"/>
      <p:bldP spid="25" grpId="0"/>
      <p:bldP spid="27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-84394"/>
              <a:gd name="adj2" fmla="val 14775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have a machine </a:t>
            </a:r>
            <a:r>
              <a:rPr lang="en-US" altLang="en-US" sz="3000" i="1">
                <a:solidFill>
                  <a:srgbClr val="FFC000"/>
                </a:solidFill>
              </a:rPr>
              <a:t>M</a:t>
            </a:r>
            <a:r>
              <a:rPr lang="en-US" altLang="en-US" sz="3000"/>
              <a:t> that I claim works.</a:t>
            </a:r>
            <a:endParaRPr lang="en-US" altLang="en-US"/>
          </a:p>
        </p:txBody>
      </p:sp>
      <p:sp>
        <p:nvSpPr>
          <p:cNvPr id="989223" name="AutoShape 39"/>
          <p:cNvSpPr>
            <a:spLocks noChangeArrowheads="1"/>
          </p:cNvSpPr>
          <p:nvPr/>
        </p:nvSpPr>
        <p:spPr bwMode="auto">
          <a:xfrm>
            <a:off x="2514600" y="4267200"/>
            <a:ext cx="4876800" cy="1257300"/>
          </a:xfrm>
          <a:prstGeom prst="wedgeRoundRectCallout">
            <a:avLst>
              <a:gd name="adj1" fmla="val -79870"/>
              <a:gd name="adj2" fmla="val -61866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 win if </a:t>
            </a:r>
            <a:r>
              <a:rPr lang="en-US" altLang="en-US" sz="3000" i="1">
                <a:solidFill>
                  <a:srgbClr val="FFC000"/>
                </a:solidFill>
              </a:rPr>
              <a:t>M</a:t>
            </a:r>
            <a:r>
              <a:rPr lang="en-US" altLang="en-US" sz="3000"/>
              <a:t> on input </a:t>
            </a:r>
            <a:r>
              <a:rPr lang="en-US" altLang="en-US" sz="3000" i="1">
                <a:solidFill>
                  <a:srgbClr val="FFC000"/>
                </a:solidFill>
              </a:rPr>
              <a:t>I</a:t>
            </a:r>
            <a:r>
              <a:rPr lang="en-US" altLang="en-US" sz="3000"/>
              <a:t> gives </a:t>
            </a:r>
            <a:br>
              <a:rPr lang="en-US" altLang="en-US" sz="3000"/>
            </a:br>
            <a:r>
              <a:rPr lang="en-US" altLang="en-US" sz="3000"/>
              <a:t>        the correct output </a:t>
            </a:r>
          </a:p>
        </p:txBody>
      </p: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2514600" y="3124200"/>
            <a:ext cx="4800600" cy="9906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Oh yeah, I have an input </a:t>
            </a:r>
            <a:r>
              <a:rPr lang="en-US" altLang="en-US" sz="3000" i="1">
                <a:solidFill>
                  <a:srgbClr val="FFC000"/>
                </a:solidFill>
              </a:rPr>
              <a:t>I</a:t>
            </a:r>
            <a:r>
              <a:rPr lang="en-US" altLang="en-US" sz="3000"/>
              <a:t> for which it does not.</a:t>
            </a:r>
            <a:endParaRPr lang="en-US" altLang="en-US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4097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4097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i="1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4097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i="1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64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1900238" y="5638800"/>
            <a:ext cx="6369050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What we have been doing all along.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89222" grpId="0" animBg="1" autoUpdateAnimBg="0"/>
      <p:bldP spid="989223" grpId="0" animBg="1" autoUpdateAnimBg="0"/>
      <p:bldP spid="989224" grpId="0" animBg="1" autoUpdateAnimBg="0"/>
      <p:bldP spid="47" grpId="0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2" name="AutoShape 38"/>
          <p:cNvSpPr>
            <a:spLocks noChangeArrowheads="1"/>
          </p:cNvSpPr>
          <p:nvPr/>
        </p:nvSpPr>
        <p:spPr bwMode="auto">
          <a:xfrm>
            <a:off x="2059163" y="1905000"/>
            <a:ext cx="5408437" cy="4191000"/>
          </a:xfrm>
          <a:prstGeom prst="wedgeRoundRectCallout">
            <a:avLst>
              <a:gd name="adj1" fmla="val -67425"/>
              <a:gd name="adj2" fmla="val -294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i="1" dirty="0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 dirty="0">
                <a:solidFill>
                  <a:srgbClr val="FFC000"/>
                </a:solidFill>
              </a:rPr>
              <a:t>M </a:t>
            </a:r>
            <a:endParaRPr lang="en-US" altLang="en-US" sz="3000" i="1" dirty="0" smtClean="0">
              <a:solidFill>
                <a:srgbClr val="FFC000"/>
              </a:solidFill>
            </a:endParaRP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 smtClean="0"/>
              <a:t>I come up with this </a:t>
            </a:r>
            <a:r>
              <a:rPr lang="en-US" altLang="en-US" sz="3000" dirty="0"/>
              <a:t>machine </a:t>
            </a:r>
            <a:r>
              <a:rPr lang="en-US" altLang="en-US" sz="3000" i="1" dirty="0">
                <a:solidFill>
                  <a:srgbClr val="FFC000"/>
                </a:solidFill>
              </a:rPr>
              <a:t>M</a:t>
            </a:r>
            <a:r>
              <a:rPr lang="en-US" altLang="en-US" sz="3000" dirty="0"/>
              <a:t> a</a:t>
            </a:r>
            <a:r>
              <a:rPr lang="en-US" altLang="en-US" sz="3000" dirty="0" smtClean="0"/>
              <a:t>t </a:t>
            </a:r>
            <a:r>
              <a:rPr lang="en-US" altLang="en-US" sz="3000" dirty="0" smtClean="0">
                <a:solidFill>
                  <a:schemeClr val="tx2"/>
                </a:solidFill>
              </a:rPr>
              <a:t>compile time.</a:t>
            </a: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 smtClean="0"/>
              <a:t>Without knowing the input!</a:t>
            </a:r>
          </a:p>
          <a:p>
            <a:pPr algn="ctr" eaLnBrk="1" hangingPunct="1">
              <a:spcBef>
                <a:spcPts val="0"/>
              </a:spcBef>
              <a:buNone/>
            </a:pPr>
            <a:r>
              <a:rPr lang="en-US" altLang="en-US" sz="3000" dirty="0" smtClean="0"/>
              <a:t>It needs a finite description.</a:t>
            </a:r>
          </a:p>
          <a:p>
            <a:pPr marL="457200" indent="-457200" eaLnBrk="1" hangingPunct="1">
              <a:spcBef>
                <a:spcPts val="0"/>
              </a:spcBef>
            </a:pPr>
            <a:r>
              <a:rPr lang="en-US" altLang="en-US" sz="3000" dirty="0" smtClean="0"/>
              <a:t>Finite set of instructions</a:t>
            </a:r>
          </a:p>
          <a:p>
            <a:pPr marL="457200" indent="-457200" eaLnBrk="1" hangingPunct="1">
              <a:spcBef>
                <a:spcPts val="0"/>
              </a:spcBef>
            </a:pPr>
            <a:r>
              <a:rPr lang="en-US" altLang="en-US" sz="3000" dirty="0" smtClean="0"/>
              <a:t>Finite </a:t>
            </a:r>
            <a:r>
              <a:rPr lang="en-US" altLang="en-US" sz="3000" dirty="0"/>
              <a:t>set of </a:t>
            </a:r>
            <a:r>
              <a:rPr lang="en-US" altLang="en-US" sz="3000" dirty="0" smtClean="0"/>
              <a:t>variables</a:t>
            </a:r>
          </a:p>
          <a:p>
            <a:pPr marL="457200" indent="-457200" eaLnBrk="1" hangingPunct="1">
              <a:spcBef>
                <a:spcPts val="0"/>
              </a:spcBef>
            </a:pPr>
            <a:r>
              <a:rPr lang="en-US" altLang="en-US" sz="3000" dirty="0" smtClean="0"/>
              <a:t>With finite ranges of values.</a:t>
            </a:r>
            <a:endParaRPr lang="en-US" altLang="en-US" sz="3000" dirty="0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4097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4097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i="1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4097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i="1" dirty="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64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20720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92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922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92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922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92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8922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92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922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0991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0992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0993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4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5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6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7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8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9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1000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1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2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3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1004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1005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0963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0975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0984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5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6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7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8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9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90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6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0982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0983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0977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0978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79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0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0981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989224" name="AutoShape 40"/>
          <p:cNvSpPr>
            <a:spLocks noChangeArrowheads="1"/>
          </p:cNvSpPr>
          <p:nvPr/>
        </p:nvSpPr>
        <p:spPr bwMode="auto">
          <a:xfrm>
            <a:off x="1405217" y="1828800"/>
            <a:ext cx="6333634" cy="4724400"/>
          </a:xfrm>
          <a:prstGeom prst="wedgeRoundRectCallout">
            <a:avLst>
              <a:gd name="adj1" fmla="val 58500"/>
              <a:gd name="adj2" fmla="val -11699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i="1" dirty="0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 dirty="0">
                <a:solidFill>
                  <a:srgbClr val="FFC000"/>
                </a:solidFill>
              </a:rPr>
              <a:t>I </a:t>
            </a:r>
            <a:endParaRPr lang="en-US" altLang="en-US" sz="3000" i="1" dirty="0" smtClean="0">
              <a:solidFill>
                <a:srgbClr val="FFC000"/>
              </a:solidFill>
            </a:endParaRP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 smtClean="0"/>
              <a:t>I choose the input </a:t>
            </a:r>
            <a:r>
              <a:rPr lang="en-US" altLang="en-US" sz="3000" i="1" dirty="0">
                <a:solidFill>
                  <a:srgbClr val="FFC000"/>
                </a:solidFill>
              </a:rPr>
              <a:t>I </a:t>
            </a:r>
            <a:r>
              <a:rPr lang="en-US" altLang="en-US" sz="3000" dirty="0" smtClean="0"/>
              <a:t>at </a:t>
            </a:r>
            <a:r>
              <a:rPr lang="en-US" altLang="en-US" sz="3000" dirty="0" smtClean="0">
                <a:solidFill>
                  <a:schemeClr val="tx2"/>
                </a:solidFill>
              </a:rPr>
              <a:t>run time</a:t>
            </a: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/>
              <a:t>a</a:t>
            </a:r>
            <a:r>
              <a:rPr lang="en-US" altLang="en-US" sz="3000" dirty="0" smtClean="0"/>
              <a:t>fter I already know the machine </a:t>
            </a:r>
            <a:r>
              <a:rPr lang="en-US" altLang="en-US" sz="3000" i="1" dirty="0">
                <a:solidFill>
                  <a:srgbClr val="FFC000"/>
                </a:solidFill>
              </a:rPr>
              <a:t>M</a:t>
            </a:r>
            <a:r>
              <a:rPr lang="en-US" altLang="en-US" sz="3000" dirty="0" smtClean="0"/>
              <a:t>.</a:t>
            </a: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 smtClean="0"/>
              <a:t>My input can be much bigger </a:t>
            </a:r>
            <a:br>
              <a:rPr lang="en-US" altLang="en-US" sz="3000" dirty="0" smtClean="0"/>
            </a:br>
            <a:r>
              <a:rPr lang="en-US" altLang="en-US" sz="3000" dirty="0" smtClean="0"/>
              <a:t>than the machine.</a:t>
            </a:r>
          </a:p>
          <a:p>
            <a:pPr algn="ctr" eaLnBrk="1" hangingPunct="1">
              <a:spcBef>
                <a:spcPts val="0"/>
              </a:spcBef>
              <a:buFontTx/>
              <a:buNone/>
            </a:pPr>
            <a:r>
              <a:rPr lang="en-US" altLang="en-US" sz="3000" dirty="0" smtClean="0"/>
              <a:t>Its computation may require </a:t>
            </a:r>
          </a:p>
          <a:p>
            <a:pPr marL="457200" indent="-457200" eaLnBrk="1" hangingPunct="1">
              <a:spcBef>
                <a:spcPts val="0"/>
              </a:spcBef>
            </a:pPr>
            <a:r>
              <a:rPr lang="en-US" altLang="en-US" sz="3000" dirty="0" smtClean="0"/>
              <a:t>a lot more memory to be allocated dynamically.</a:t>
            </a:r>
          </a:p>
          <a:p>
            <a:pPr marL="457200" indent="-457200" eaLnBrk="1" hangingPunct="1">
              <a:spcBef>
                <a:spcPts val="0"/>
              </a:spcBef>
            </a:pPr>
            <a:r>
              <a:rPr lang="en-US" altLang="en-US" sz="3000" dirty="0"/>
              <a:t>a</a:t>
            </a:r>
            <a:r>
              <a:rPr lang="en-US" altLang="en-US" sz="3000" dirty="0" smtClean="0"/>
              <a:t>t lot more time. </a:t>
            </a:r>
            <a:endParaRPr lang="en-US" altLang="en-US" dirty="0"/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40972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40973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 dirty="0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i="1" dirty="0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40974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 dirty="0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i="1" dirty="0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64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6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264815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892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892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8922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8922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892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8922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892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8922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92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892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8922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2012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2013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2014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5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6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7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8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9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0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21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22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23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24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25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2026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1987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1996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2005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6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7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8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9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0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11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997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2003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2004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1998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1999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00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01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2002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1988" name="Group 1"/>
          <p:cNvGrpSpPr>
            <a:grpSpLocks/>
          </p:cNvGrpSpPr>
          <p:nvPr/>
        </p:nvGrpSpPr>
        <p:grpSpPr bwMode="auto">
          <a:xfrm>
            <a:off x="1066800" y="1335088"/>
            <a:ext cx="3251200" cy="554037"/>
            <a:chOff x="1066800" y="1335087"/>
            <a:chExt cx="3251200" cy="554038"/>
          </a:xfrm>
        </p:grpSpPr>
        <p:sp>
          <p:nvSpPr>
            <p:cNvPr id="41993" name="Rectangle 2"/>
            <p:cNvSpPr>
              <a:spLocks noChangeArrowheads="1"/>
            </p:cNvSpPr>
            <p:nvPr/>
          </p:nvSpPr>
          <p:spPr bwMode="auto">
            <a:xfrm>
              <a:off x="2547938" y="1335088"/>
              <a:ext cx="1770062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</a:rPr>
                <a:t>M(I)=P(I)</a:t>
              </a:r>
            </a:p>
          </p:txBody>
        </p:sp>
        <p:sp>
          <p:nvSpPr>
            <p:cNvPr id="41994" name="Rectangle 2"/>
            <p:cNvSpPr>
              <a:spLocks noChangeArrowheads="1"/>
            </p:cNvSpPr>
            <p:nvPr/>
          </p:nvSpPr>
          <p:spPr bwMode="auto">
            <a:xfrm>
              <a:off x="1811338" y="1335087"/>
              <a:ext cx="682625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3000" i="1">
                  <a:solidFill>
                    <a:srgbClr val="FFC000"/>
                  </a:solidFill>
                </a:rPr>
                <a:t>I,</a:t>
              </a:r>
            </a:p>
          </p:txBody>
        </p:sp>
        <p:sp>
          <p:nvSpPr>
            <p:cNvPr id="41995" name="Rectangle 2"/>
            <p:cNvSpPr>
              <a:spLocks noChangeArrowheads="1"/>
            </p:cNvSpPr>
            <p:nvPr/>
          </p:nvSpPr>
          <p:spPr bwMode="auto">
            <a:xfrm>
              <a:off x="1066800" y="1335087"/>
              <a:ext cx="833438" cy="5540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FFC000"/>
                  </a:solidFill>
                  <a:latin typeface="Symbol" pitchFamily="18" charset="2"/>
                </a:rPr>
                <a:t>$</a:t>
              </a:r>
              <a:r>
                <a:rPr lang="en-US" altLang="en-US" sz="3000" i="1">
                  <a:solidFill>
                    <a:srgbClr val="FFC000"/>
                  </a:solidFill>
                </a:rPr>
                <a:t>M,</a:t>
              </a:r>
            </a:p>
          </p:txBody>
        </p:sp>
      </p:grpSp>
      <p:sp>
        <p:nvSpPr>
          <p:cNvPr id="64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" name="Rectangle 44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1991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" name="AutoShape 8"/>
          <p:cNvSpPr>
            <a:spLocks noChangeArrowheads="1"/>
          </p:cNvSpPr>
          <p:nvPr/>
        </p:nvSpPr>
        <p:spPr bwMode="auto">
          <a:xfrm>
            <a:off x="2209800" y="2514600"/>
            <a:ext cx="4648200" cy="2643188"/>
          </a:xfrm>
          <a:prstGeom prst="wedgeRectCallout">
            <a:avLst>
              <a:gd name="adj1" fmla="val -67490"/>
              <a:gd name="adj2" fmla="val 35326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/>
              <a:t>Here the </a:t>
            </a:r>
            <a:r>
              <a:rPr lang="en-CA" altLang="en-US" i="1" dirty="0">
                <a:solidFill>
                  <a:srgbClr val="FFC000"/>
                </a:solidFill>
              </a:rPr>
              <a:t>P</a:t>
            </a:r>
            <a:r>
              <a:rPr lang="en-CA" altLang="en-US" dirty="0"/>
              <a:t> is considered </a:t>
            </a:r>
            <a:r>
              <a:rPr lang="en-CA" altLang="en-US" dirty="0">
                <a:solidFill>
                  <a:srgbClr val="FFFF00"/>
                </a:solidFill>
              </a:rPr>
              <a:t>free</a:t>
            </a:r>
            <a:r>
              <a:rPr lang="en-CA" altLang="en-US" dirty="0"/>
              <a:t> because it is not bounded by a quantifier.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 dirty="0"/>
              <a:t>Hence, the sentence says something about </a:t>
            </a:r>
            <a:r>
              <a:rPr lang="en-CA" altLang="en-US" i="1" dirty="0">
                <a:solidFill>
                  <a:srgbClr val="FFC000"/>
                </a:solidFill>
              </a:rPr>
              <a:t>P</a:t>
            </a:r>
            <a:r>
              <a:rPr lang="en-CA" altLang="en-US" dirty="0"/>
              <a:t>.</a:t>
            </a:r>
            <a:endParaRPr lang="en-US" alt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3040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3042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3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4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5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6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7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8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49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50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51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52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53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3054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3011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3024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3033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4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5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6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7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8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9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5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3031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3032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3026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3027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28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29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3030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74759" name="Rectangle 39"/>
          <p:cNvSpPr>
            <a:spLocks noChangeArrowheads="1"/>
          </p:cNvSpPr>
          <p:nvPr/>
        </p:nvSpPr>
        <p:spPr bwMode="auto">
          <a:xfrm>
            <a:off x="5030788" y="1350963"/>
            <a:ext cx="3349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M,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I,  M(I)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 i="1">
                <a:solidFill>
                  <a:srgbClr val="FFC000"/>
                </a:solidFill>
              </a:rPr>
              <a:t> P(I)</a:t>
            </a:r>
          </a:p>
        </p:txBody>
      </p:sp>
      <p:sp>
        <p:nvSpPr>
          <p:cNvPr id="43013" name="Rectangle 2"/>
          <p:cNvSpPr>
            <a:spLocks noChangeArrowheads="1"/>
          </p:cNvSpPr>
          <p:nvPr/>
        </p:nvSpPr>
        <p:spPr bwMode="auto">
          <a:xfrm>
            <a:off x="2547938" y="1335088"/>
            <a:ext cx="1770062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</a:rPr>
              <a:t>M(I)=P(I)</a:t>
            </a:r>
          </a:p>
        </p:txBody>
      </p:sp>
      <p:sp>
        <p:nvSpPr>
          <p:cNvPr id="43014" name="Rectangle 2"/>
          <p:cNvSpPr>
            <a:spLocks noChangeArrowheads="1"/>
          </p:cNvSpPr>
          <p:nvPr/>
        </p:nvSpPr>
        <p:spPr bwMode="auto">
          <a:xfrm>
            <a:off x="18113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43015" name="Rectangle 2"/>
          <p:cNvSpPr>
            <a:spLocks noChangeArrowheads="1"/>
          </p:cNvSpPr>
          <p:nvPr/>
        </p:nvSpPr>
        <p:spPr bwMode="auto">
          <a:xfrm>
            <a:off x="10668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53" name="Rectangle 52"/>
          <p:cNvSpPr/>
          <p:nvPr/>
        </p:nvSpPr>
        <p:spPr>
          <a:xfrm>
            <a:off x="5118100" y="4460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 err="1">
                <a:solidFill>
                  <a:srgbClr val="FF0000"/>
                </a:solidFill>
              </a:rPr>
              <a:t>un</a:t>
            </a:r>
            <a:r>
              <a:rPr lang="en-US" altLang="en-US" dirty="0" err="1">
                <a:solidFill>
                  <a:schemeClr val="tx2"/>
                </a:solidFill>
              </a:rPr>
              <a:t>computable</a:t>
            </a:r>
            <a:r>
              <a:rPr lang="en-US" altLang="en-US" dirty="0">
                <a:solidFill>
                  <a:schemeClr val="tx2"/>
                </a:solidFill>
              </a:rPr>
              <a:t>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4724400"/>
            <a:ext cx="4724400" cy="1066800"/>
          </a:xfrm>
          <a:prstGeom prst="wedgeRoundRectCallout">
            <a:avLst>
              <a:gd name="adj1" fmla="val -83264"/>
              <a:gd name="adj2" fmla="val -6299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I win if </a:t>
            </a:r>
            <a:r>
              <a:rPr lang="en-US" altLang="en-US" sz="3000" i="1">
                <a:solidFill>
                  <a:srgbClr val="FFC000"/>
                </a:solidFill>
              </a:rPr>
              <a:t>M </a:t>
            </a:r>
            <a:r>
              <a:rPr lang="en-US" altLang="en-US" sz="3000"/>
              <a:t>on input </a:t>
            </a:r>
            <a:r>
              <a:rPr lang="en-US" altLang="en-US" sz="3000" i="1">
                <a:solidFill>
                  <a:srgbClr val="FFC000"/>
                </a:solidFill>
              </a:rPr>
              <a:t>I</a:t>
            </a:r>
            <a:r>
              <a:rPr lang="en-US" altLang="en-US" sz="3000"/>
              <a:t> gives</a:t>
            </a:r>
            <a:br>
              <a:rPr lang="en-US" altLang="en-US" sz="3000"/>
            </a:br>
            <a:r>
              <a:rPr lang="en-US" altLang="en-US" sz="3000"/>
              <a:t>     the wrong output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590800" y="1981200"/>
            <a:ext cx="4800600" cy="990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have a machine </a:t>
            </a:r>
            <a:r>
              <a:rPr lang="en-US" altLang="en-US" sz="3000" i="1">
                <a:solidFill>
                  <a:srgbClr val="FFC000"/>
                </a:solidFill>
              </a:rPr>
              <a:t>M</a:t>
            </a:r>
            <a:r>
              <a:rPr lang="en-US" altLang="en-US" sz="3000"/>
              <a:t> that I claim works.</a:t>
            </a:r>
            <a:endParaRPr lang="en-US" altLang="en-US"/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14600" y="3124200"/>
            <a:ext cx="4800600" cy="1397000"/>
          </a:xfrm>
          <a:prstGeom prst="wedgeRoundRectCallout">
            <a:avLst>
              <a:gd name="adj1" fmla="val -79407"/>
              <a:gd name="adj2" fmla="val 10255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I find one counter example input</a:t>
            </a:r>
            <a:r>
              <a:rPr lang="en-US" altLang="en-US" sz="2800">
                <a:solidFill>
                  <a:srgbClr val="FFC000"/>
                </a:solidFill>
              </a:rPr>
              <a:t> </a:t>
            </a:r>
            <a:r>
              <a:rPr lang="en-US" altLang="en-US" sz="2800" i="1">
                <a:solidFill>
                  <a:srgbClr val="FFC000"/>
                </a:solidFill>
              </a:rPr>
              <a:t>I</a:t>
            </a:r>
            <a:r>
              <a:rPr lang="en-US" altLang="en-US" sz="2800">
                <a:solidFill>
                  <a:srgbClr val="FFC000"/>
                </a:solidFill>
              </a:rPr>
              <a:t> </a:t>
            </a:r>
            <a:r>
              <a:rPr lang="en-US" altLang="en-US" sz="2800"/>
              <a:t>for which </a:t>
            </a:r>
            <a:br>
              <a:rPr lang="en-US" altLang="en-US" sz="2800"/>
            </a:br>
            <a:r>
              <a:rPr lang="en-US" altLang="en-US" sz="2800"/>
              <a:t>his machine </a:t>
            </a:r>
            <a:r>
              <a:rPr lang="en-US" altLang="en-US" sz="2800" i="1">
                <a:solidFill>
                  <a:srgbClr val="FFC000"/>
                </a:solidFill>
              </a:rPr>
              <a:t>M</a:t>
            </a:r>
            <a:r>
              <a:rPr lang="en-US" altLang="en-US" sz="2800"/>
              <a:t> fails us.</a:t>
            </a:r>
            <a:endParaRPr lang="en-US" altLang="en-US" sz="2800" i="1"/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7" name="Rectangle 46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3022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052638" y="5943600"/>
            <a:ext cx="5186362" cy="685800"/>
          </a:xfrm>
          <a:prstGeom prst="wedgeRectCallout">
            <a:avLst>
              <a:gd name="adj1" fmla="val -57935"/>
              <a:gd name="adj2" fmla="val -133509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Generally very hard to do.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47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759" grpId="0"/>
      <p:bldP spid="53" grpId="0"/>
      <p:bldP spid="56" grpId="0" animBg="1" autoUpdateAnimBg="0"/>
      <p:bldP spid="57" grpId="0" animBg="1" autoUpdateAnimBg="0"/>
      <p:bldP spid="58" grpId="0" animBg="1" autoUpdateAnimBg="0"/>
      <p:bldP spid="49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4065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4066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4067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8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9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0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1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2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3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74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75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76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77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78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4079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4035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4049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4058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59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0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1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2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3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64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50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4056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4057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4051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4052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53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54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4055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44036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M,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I,  M(I)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 i="1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44037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44038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44039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M,  M(I)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 i="1">
                <a:solidFill>
                  <a:srgbClr val="FFC000"/>
                </a:solidFill>
              </a:rPr>
              <a:t>Halting(I)</a:t>
            </a:r>
          </a:p>
        </p:txBody>
      </p:sp>
      <p:pic>
        <p:nvPicPr>
          <p:cNvPr id="48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" name="AutoShape 8"/>
          <p:cNvSpPr>
            <a:spLocks noChangeArrowheads="1"/>
          </p:cNvSpPr>
          <p:nvPr/>
        </p:nvSpPr>
        <p:spPr bwMode="auto">
          <a:xfrm>
            <a:off x="2209800" y="25146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The order the players go </a:t>
            </a:r>
            <a:br>
              <a:rPr lang="en-CA" altLang="en-US"/>
            </a:br>
            <a:r>
              <a:rPr lang="en-CA" altLang="en-US"/>
              <a:t>REALY matters.</a:t>
            </a:r>
            <a:endParaRPr lang="en-US" altLang="en-US"/>
          </a:p>
        </p:txBody>
      </p:sp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2209800" y="3886200"/>
            <a:ext cx="4495800" cy="1066800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If you don’t know if it is true or not, trust the game.</a:t>
            </a:r>
            <a:endParaRPr lang="en-US" altLang="en-US"/>
          </a:p>
        </p:txBody>
      </p:sp>
      <p:sp>
        <p:nvSpPr>
          <p:cNvPr id="46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47" name="Rectangle 46"/>
          <p:cNvSpPr/>
          <p:nvPr/>
        </p:nvSpPr>
        <p:spPr>
          <a:xfrm>
            <a:off x="5118100" y="4460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 err="1">
                <a:solidFill>
                  <a:srgbClr val="FF0000"/>
                </a:solidFill>
              </a:rPr>
              <a:t>un</a:t>
            </a:r>
            <a:r>
              <a:rPr lang="en-US" altLang="en-US" dirty="0" err="1">
                <a:solidFill>
                  <a:schemeClr val="tx2"/>
                </a:solidFill>
              </a:rPr>
              <a:t>computable</a:t>
            </a:r>
            <a:r>
              <a:rPr lang="en-US" altLang="en-US" dirty="0">
                <a:solidFill>
                  <a:schemeClr val="tx2"/>
                </a:solidFill>
              </a:rPr>
              <a:t>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sp>
        <p:nvSpPr>
          <p:cNvPr id="50" name="Rectangle 49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sp>
        <p:nvSpPr>
          <p:cNvPr id="52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  <p:bldP spid="49" grpId="0" animBg="1"/>
      <p:bldP spid="51" grpId="0" animBg="1"/>
      <p:bldP spid="46" grpId="0"/>
      <p:bldP spid="5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058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509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09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509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10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10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10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10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10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510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5059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507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508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9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07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508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508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507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508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08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08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508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45060" name="Rectangle 39"/>
          <p:cNvSpPr>
            <a:spLocks noChangeArrowheads="1"/>
          </p:cNvSpPr>
          <p:nvPr/>
        </p:nvSpPr>
        <p:spPr bwMode="auto">
          <a:xfrm>
            <a:off x="5030788" y="1350963"/>
            <a:ext cx="427037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M,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I,  M(I)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</a:t>
            </a:r>
            <a:r>
              <a:rPr lang="en-US" altLang="en-US" sz="3000" i="1">
                <a:solidFill>
                  <a:srgbClr val="FFC000"/>
                </a:solidFill>
              </a:rPr>
              <a:t> Halting(I)</a:t>
            </a:r>
          </a:p>
        </p:txBody>
      </p:sp>
      <p:sp>
        <p:nvSpPr>
          <p:cNvPr id="56" name="AutoShape 37"/>
          <p:cNvSpPr>
            <a:spLocks noChangeArrowheads="1"/>
          </p:cNvSpPr>
          <p:nvPr/>
        </p:nvSpPr>
        <p:spPr bwMode="auto">
          <a:xfrm>
            <a:off x="2590800" y="2986088"/>
            <a:ext cx="4764088" cy="1447800"/>
          </a:xfrm>
          <a:prstGeom prst="wedgeRoundRectCallout">
            <a:avLst>
              <a:gd name="adj1" fmla="val -68653"/>
              <a:gd name="adj2" fmla="val 1807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3000"/>
              <a:t>Given </a:t>
            </a:r>
            <a:r>
              <a:rPr lang="en-US" altLang="en-US" sz="3000" i="1">
                <a:solidFill>
                  <a:srgbClr val="FFC000"/>
                </a:solidFill>
              </a:rPr>
              <a:t>I</a:t>
            </a:r>
            <a:r>
              <a:rPr lang="en-US" altLang="en-US" sz="3000"/>
              <a:t> either 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 i="1">
                <a:solidFill>
                  <a:srgbClr val="FFC000"/>
                </a:solidFill>
              </a:rPr>
              <a:t>Halting(I) = yes  </a:t>
            </a:r>
            <a:r>
              <a:rPr lang="en-US" altLang="en-US" sz="2600"/>
              <a:t>or</a:t>
            </a:r>
          </a:p>
          <a:p>
            <a:pPr lvl="1" eaLnBrk="1" hangingPunct="1">
              <a:spcBef>
                <a:spcPct val="0"/>
              </a:spcBef>
              <a:buFontTx/>
              <a:buNone/>
            </a:pPr>
            <a:r>
              <a:rPr lang="en-US" altLang="en-US" sz="2600" i="1">
                <a:solidFill>
                  <a:srgbClr val="FFC000"/>
                </a:solidFill>
              </a:rPr>
              <a:t>Halting(I) = no.</a:t>
            </a:r>
          </a:p>
        </p:txBody>
      </p:sp>
      <p:sp>
        <p:nvSpPr>
          <p:cNvPr id="57" name="AutoShape 41"/>
          <p:cNvSpPr>
            <a:spLocks noChangeArrowheads="1"/>
          </p:cNvSpPr>
          <p:nvPr/>
        </p:nvSpPr>
        <p:spPr bwMode="auto">
          <a:xfrm>
            <a:off x="2630488" y="2306638"/>
            <a:ext cx="4724400" cy="609600"/>
          </a:xfrm>
          <a:prstGeom prst="wedgeRoundRectCallout">
            <a:avLst>
              <a:gd name="adj1" fmla="val 59722"/>
              <a:gd name="adj2" fmla="val 102245"/>
              <a:gd name="adj3" fmla="val 16667"/>
            </a:avLst>
          </a:prstGeom>
          <a:noFill/>
          <a:ln w="38100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 give you an input </a:t>
            </a:r>
            <a:r>
              <a:rPr lang="en-US" altLang="en-US" sz="3000">
                <a:solidFill>
                  <a:schemeClr val="accent1"/>
                </a:solidFill>
              </a:rPr>
              <a:t>I</a:t>
            </a:r>
            <a:r>
              <a:rPr lang="en-US" altLang="en-US" sz="3000"/>
              <a:t>.</a:t>
            </a:r>
            <a:endParaRPr lang="en-US" altLang="en-US"/>
          </a:p>
        </p:txBody>
      </p:sp>
      <p:sp>
        <p:nvSpPr>
          <p:cNvPr id="58" name="AutoShape 42"/>
          <p:cNvSpPr>
            <a:spLocks noChangeArrowheads="1"/>
          </p:cNvSpPr>
          <p:nvPr/>
        </p:nvSpPr>
        <p:spPr bwMode="auto">
          <a:xfrm>
            <a:off x="2554288" y="4510088"/>
            <a:ext cx="4800600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 </a:t>
            </a:r>
            <a:r>
              <a:rPr lang="en-US" altLang="en-US" sz="3000">
                <a:solidFill>
                  <a:schemeClr val="accent1"/>
                </a:solidFill>
              </a:rPr>
              <a:t>M</a:t>
            </a:r>
            <a:r>
              <a:rPr lang="en-US" altLang="en-US" sz="3000" baseline="-25000">
                <a:solidFill>
                  <a:schemeClr val="accent1"/>
                </a:solidFill>
              </a:rPr>
              <a:t>yes</a:t>
            </a:r>
            <a:r>
              <a:rPr lang="en-US" altLang="en-US" sz="3000">
                <a:solidFill>
                  <a:schemeClr val="accent1"/>
                </a:solidFill>
              </a:rPr>
              <a:t>(I)</a:t>
            </a:r>
            <a:r>
              <a:rPr lang="en-US" altLang="en-US" sz="3000"/>
              <a:t> says </a:t>
            </a:r>
            <a:r>
              <a:rPr lang="en-US" altLang="en-US" sz="3000">
                <a:solidFill>
                  <a:schemeClr val="accent1"/>
                </a:solidFill>
              </a:rPr>
              <a:t>yes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i="1">
                <a:solidFill>
                  <a:srgbClr val="FFC000"/>
                </a:solidFill>
              </a:rPr>
              <a:t>I, </a:t>
            </a:r>
            <a:r>
              <a:rPr lang="en-US" altLang="en-US">
                <a:solidFill>
                  <a:schemeClr val="accent1"/>
                </a:solidFill>
              </a:rPr>
              <a:t>M</a:t>
            </a:r>
            <a:r>
              <a:rPr lang="en-US" altLang="en-US" baseline="-25000">
                <a:solidFill>
                  <a:schemeClr val="accent1"/>
                </a:solidFill>
              </a:rPr>
              <a:t>no</a:t>
            </a:r>
            <a:r>
              <a:rPr lang="en-US" altLang="en-US">
                <a:solidFill>
                  <a:schemeClr val="accent1"/>
                </a:solidFill>
              </a:rPr>
              <a:t>(I)</a:t>
            </a:r>
            <a:r>
              <a:rPr lang="en-US" altLang="en-US"/>
              <a:t> says </a:t>
            </a:r>
            <a:r>
              <a:rPr lang="en-US" altLang="en-US">
                <a:solidFill>
                  <a:schemeClr val="accent1"/>
                </a:solidFill>
              </a:rPr>
              <a:t>no</a:t>
            </a:r>
          </a:p>
        </p:txBody>
      </p:sp>
      <p:sp>
        <p:nvSpPr>
          <p:cNvPr id="59" name="Rectangle 32"/>
          <p:cNvSpPr>
            <a:spLocks noChangeArrowheads="1"/>
          </p:cNvSpPr>
          <p:nvPr/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>
              <a:defRPr/>
            </a:pPr>
            <a:r>
              <a:rPr lang="en-US" sz="3600" b="1" dirty="0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Computable Problem</a:t>
            </a:r>
          </a:p>
        </p:txBody>
      </p:sp>
      <p:sp>
        <p:nvSpPr>
          <p:cNvPr id="45065" name="Rectangle 39"/>
          <p:cNvSpPr>
            <a:spLocks noChangeArrowheads="1"/>
          </p:cNvSpPr>
          <p:nvPr/>
        </p:nvSpPr>
        <p:spPr bwMode="auto">
          <a:xfrm>
            <a:off x="2282825" y="1752600"/>
            <a:ext cx="427037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M,  M(I) </a:t>
            </a: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= </a:t>
            </a:r>
            <a:r>
              <a:rPr lang="en-US" altLang="en-US" sz="3000" i="1">
                <a:solidFill>
                  <a:srgbClr val="FFC000"/>
                </a:solidFill>
              </a:rPr>
              <a:t>Halting(I)</a:t>
            </a:r>
          </a:p>
        </p:txBody>
      </p:sp>
      <p:sp>
        <p:nvSpPr>
          <p:cNvPr id="46" name="AutoShape 42"/>
          <p:cNvSpPr>
            <a:spLocks noChangeArrowheads="1"/>
          </p:cNvSpPr>
          <p:nvPr/>
        </p:nvSpPr>
        <p:spPr bwMode="auto">
          <a:xfrm>
            <a:off x="2590800" y="5764213"/>
            <a:ext cx="4764088" cy="1193800"/>
          </a:xfrm>
          <a:prstGeom prst="wedgeRoundRectCallout">
            <a:avLst>
              <a:gd name="adj1" fmla="val -70097"/>
              <a:gd name="adj2" fmla="val -62139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/>
              <a:t>I don’t know which, but one of these does the trick.</a:t>
            </a:r>
            <a:endParaRPr lang="en-US" altLang="en-US">
              <a:solidFill>
                <a:schemeClr val="accent1"/>
              </a:solidFill>
            </a:endParaRPr>
          </a:p>
        </p:txBody>
      </p:sp>
      <p:sp>
        <p:nvSpPr>
          <p:cNvPr id="47" name="Text Box 43"/>
          <p:cNvSpPr txBox="1">
            <a:spLocks noChangeArrowheads="1"/>
          </p:cNvSpPr>
          <p:nvPr/>
        </p:nvSpPr>
        <p:spPr bwMode="auto">
          <a:xfrm>
            <a:off x="6721475" y="1668463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45068" name="Text Box 43"/>
          <p:cNvSpPr txBox="1">
            <a:spLocks noChangeArrowheads="1"/>
          </p:cNvSpPr>
          <p:nvPr/>
        </p:nvSpPr>
        <p:spPr bwMode="auto">
          <a:xfrm>
            <a:off x="8382000" y="10160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45069" name="Rectangle 2"/>
          <p:cNvSpPr>
            <a:spLocks noChangeArrowheads="1"/>
          </p:cNvSpPr>
          <p:nvPr/>
        </p:nvSpPr>
        <p:spPr bwMode="auto">
          <a:xfrm>
            <a:off x="2090738" y="1335088"/>
            <a:ext cx="2667000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</a:rPr>
              <a:t>M(I)=Sorting(I)</a:t>
            </a:r>
          </a:p>
        </p:txBody>
      </p:sp>
      <p:sp>
        <p:nvSpPr>
          <p:cNvPr id="45070" name="Rectangle 2"/>
          <p:cNvSpPr>
            <a:spLocks noChangeArrowheads="1"/>
          </p:cNvSpPr>
          <p:nvPr/>
        </p:nvSpPr>
        <p:spPr bwMode="auto">
          <a:xfrm>
            <a:off x="1354138" y="1335088"/>
            <a:ext cx="682625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3000" i="1">
                <a:solidFill>
                  <a:srgbClr val="FFC000"/>
                </a:solidFill>
              </a:rPr>
              <a:t>I,</a:t>
            </a:r>
          </a:p>
        </p:txBody>
      </p:sp>
      <p:sp>
        <p:nvSpPr>
          <p:cNvPr id="45071" name="Rectangle 2"/>
          <p:cNvSpPr>
            <a:spLocks noChangeArrowheads="1"/>
          </p:cNvSpPr>
          <p:nvPr/>
        </p:nvSpPr>
        <p:spPr bwMode="auto">
          <a:xfrm>
            <a:off x="609600" y="1335088"/>
            <a:ext cx="833438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FFC000"/>
                </a:solidFill>
                <a:latin typeface="Symbol" pitchFamily="18" charset="2"/>
              </a:rPr>
              <a:t>$</a:t>
            </a:r>
            <a:r>
              <a:rPr lang="en-US" altLang="en-US" sz="3000" i="1">
                <a:solidFill>
                  <a:srgbClr val="FFC000"/>
                </a:solidFill>
              </a:rPr>
              <a:t>M,</a:t>
            </a:r>
          </a:p>
        </p:txBody>
      </p:sp>
      <p:sp>
        <p:nvSpPr>
          <p:cNvPr id="52" name="Rectangle 51"/>
          <p:cNvSpPr/>
          <p:nvPr/>
        </p:nvSpPr>
        <p:spPr>
          <a:xfrm>
            <a:off x="1065213" y="457200"/>
            <a:ext cx="2897187" cy="1077913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>
                <a:solidFill>
                  <a:schemeClr val="tx2"/>
                </a:solidFill>
              </a:rPr>
              <a:t>computable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sp>
        <p:nvSpPr>
          <p:cNvPr id="45073" name="Text Box 43"/>
          <p:cNvSpPr txBox="1">
            <a:spLocks noChangeArrowheads="1"/>
          </p:cNvSpPr>
          <p:nvPr/>
        </p:nvSpPr>
        <p:spPr bwMode="auto">
          <a:xfrm>
            <a:off x="320675" y="939800"/>
            <a:ext cx="822325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/>
              <a:t>true</a:t>
            </a:r>
          </a:p>
        </p:txBody>
      </p:sp>
      <p:sp>
        <p:nvSpPr>
          <p:cNvPr id="55" name="Rectangle 54"/>
          <p:cNvSpPr/>
          <p:nvPr/>
        </p:nvSpPr>
        <p:spPr>
          <a:xfrm>
            <a:off x="5118100" y="446088"/>
            <a:ext cx="2897188" cy="1077912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>
              <a:defRPr/>
            </a:pPr>
            <a:r>
              <a:rPr lang="en-US" altLang="en-US" dirty="0"/>
              <a:t>Problem </a:t>
            </a:r>
            <a:r>
              <a:rPr lang="en-US" altLang="en-US" i="1" dirty="0">
                <a:solidFill>
                  <a:srgbClr val="FFC000"/>
                </a:solidFill>
              </a:rPr>
              <a:t>P</a:t>
            </a:r>
            <a:r>
              <a:rPr lang="en-US" altLang="en-US" dirty="0"/>
              <a:t> is</a:t>
            </a:r>
            <a:br>
              <a:rPr lang="en-US" altLang="en-US" dirty="0"/>
            </a:br>
            <a:r>
              <a:rPr lang="en-US" altLang="en-US" dirty="0" err="1">
                <a:solidFill>
                  <a:srgbClr val="FF0000"/>
                </a:solidFill>
              </a:rPr>
              <a:t>un</a:t>
            </a:r>
            <a:r>
              <a:rPr lang="en-US" altLang="en-US" dirty="0" err="1">
                <a:solidFill>
                  <a:schemeClr val="tx2"/>
                </a:solidFill>
              </a:rPr>
              <a:t>computable</a:t>
            </a:r>
            <a:r>
              <a:rPr lang="en-US" altLang="en-US" dirty="0">
                <a:solidFill>
                  <a:schemeClr val="tx2"/>
                </a:solidFill>
              </a:rPr>
              <a:t> </a:t>
            </a:r>
            <a:r>
              <a:rPr lang="en-US" altLang="en-US" dirty="0">
                <a:solidFill>
                  <a:schemeClr val="tx1">
                    <a:lumMod val="95000"/>
                  </a:schemeClr>
                </a:solidFill>
              </a:rPr>
              <a:t>if </a:t>
            </a:r>
          </a:p>
        </p:txBody>
      </p:sp>
      <p:pic>
        <p:nvPicPr>
          <p:cNvPr id="45075" name="Picture 5" descr="j011617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0" y="4652963"/>
            <a:ext cx="1397000" cy="190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" name="AutoShape 8"/>
          <p:cNvSpPr>
            <a:spLocks noChangeArrowheads="1"/>
          </p:cNvSpPr>
          <p:nvPr/>
        </p:nvSpPr>
        <p:spPr bwMode="auto">
          <a:xfrm>
            <a:off x="914400" y="3946525"/>
            <a:ext cx="1957388" cy="1006475"/>
          </a:xfrm>
          <a:prstGeom prst="wedgeRectCallout">
            <a:avLst>
              <a:gd name="adj1" fmla="val -27116"/>
              <a:gd name="adj2" fmla="val 66870"/>
            </a:avLst>
          </a:prstGeom>
          <a:noFill/>
          <a:ln w="38100">
            <a:solidFill>
              <a:srgbClr val="CC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CA" altLang="en-US"/>
              <a:t>A tricky one.</a:t>
            </a:r>
            <a:endParaRPr lang="en-US" alt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 animBg="1" autoUpdateAnimBg="0"/>
      <p:bldP spid="57" grpId="0" animBg="1" autoUpdateAnimBg="0"/>
      <p:bldP spid="58" grpId="0" animBg="1" autoUpdateAnimBg="0"/>
      <p:bldP spid="46" grpId="0" animBg="1" autoUpdateAnimBg="0"/>
      <p:bldP spid="47" grpId="0"/>
      <p:bldP spid="5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grpSp>
        <p:nvGrpSpPr>
          <p:cNvPr id="7171" name="Group 110"/>
          <p:cNvGrpSpPr>
            <a:grpSpLocks/>
          </p:cNvGrpSpPr>
          <p:nvPr/>
        </p:nvGrpSpPr>
        <p:grpSpPr bwMode="auto">
          <a:xfrm>
            <a:off x="382588" y="914400"/>
            <a:ext cx="3363912" cy="1981200"/>
            <a:chOff x="382800" y="914400"/>
            <a:chExt cx="3363032" cy="1981200"/>
          </a:xfrm>
        </p:grpSpPr>
        <p:sp>
          <p:nvSpPr>
            <p:cNvPr id="7208" name="Text Box 27"/>
            <p:cNvSpPr txBox="1">
              <a:spLocks noChangeArrowheads="1"/>
            </p:cNvSpPr>
            <p:nvPr/>
          </p:nvSpPr>
          <p:spPr bwMode="auto">
            <a:xfrm>
              <a:off x="382800" y="914400"/>
              <a:ext cx="1750800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Loves(b,g)</a:t>
              </a:r>
            </a:p>
          </p:txBody>
        </p:sp>
        <p:pic>
          <p:nvPicPr>
            <p:cNvPr id="7209" name="Picture 76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3747" r="25418"/>
            <a:stretch>
              <a:fillRect/>
            </a:stretch>
          </p:blipFill>
          <p:spPr bwMode="auto">
            <a:xfrm flipH="1">
              <a:off x="2286000" y="914400"/>
              <a:ext cx="1459832" cy="1981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172" name="Group 162"/>
          <p:cNvGrpSpPr>
            <a:grpSpLocks/>
          </p:cNvGrpSpPr>
          <p:nvPr/>
        </p:nvGrpSpPr>
        <p:grpSpPr bwMode="auto">
          <a:xfrm>
            <a:off x="3962400" y="914400"/>
            <a:ext cx="2209800" cy="1828800"/>
            <a:chOff x="3962400" y="914400"/>
            <a:chExt cx="2209800" cy="1828801"/>
          </a:xfrm>
        </p:grpSpPr>
        <p:sp>
          <p:nvSpPr>
            <p:cNvPr id="7183" name="Rectangle 30"/>
            <p:cNvSpPr>
              <a:spLocks noChangeArrowheads="1"/>
            </p:cNvSpPr>
            <p:nvPr/>
          </p:nvSpPr>
          <p:spPr bwMode="auto">
            <a:xfrm>
              <a:off x="5004758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7184" name="Rectangle 31"/>
            <p:cNvSpPr>
              <a:spLocks noChangeArrowheads="1"/>
            </p:cNvSpPr>
            <p:nvPr/>
          </p:nvSpPr>
          <p:spPr bwMode="auto">
            <a:xfrm>
              <a:off x="4170872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7185" name="Rectangle 32"/>
            <p:cNvSpPr>
              <a:spLocks noChangeArrowheads="1"/>
            </p:cNvSpPr>
            <p:nvPr/>
          </p:nvSpPr>
          <p:spPr bwMode="auto">
            <a:xfrm>
              <a:off x="5004758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7186" name="Rectangle 33"/>
            <p:cNvSpPr>
              <a:spLocks noChangeArrowheads="1"/>
            </p:cNvSpPr>
            <p:nvPr/>
          </p:nvSpPr>
          <p:spPr bwMode="auto">
            <a:xfrm>
              <a:off x="4170872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7187" name="Rectangle 34"/>
            <p:cNvSpPr>
              <a:spLocks noChangeArrowheads="1"/>
            </p:cNvSpPr>
            <p:nvPr/>
          </p:nvSpPr>
          <p:spPr bwMode="auto">
            <a:xfrm>
              <a:off x="5004758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7188" name="Rectangle 35"/>
            <p:cNvSpPr>
              <a:spLocks noChangeArrowheads="1"/>
            </p:cNvSpPr>
            <p:nvPr/>
          </p:nvSpPr>
          <p:spPr bwMode="auto">
            <a:xfrm>
              <a:off x="4170872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7189" name="Rectangle 36"/>
            <p:cNvSpPr>
              <a:spLocks noChangeArrowheads="1"/>
            </p:cNvSpPr>
            <p:nvPr/>
          </p:nvSpPr>
          <p:spPr bwMode="auto">
            <a:xfrm>
              <a:off x="5004758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7190" name="Rectangle 37"/>
            <p:cNvSpPr>
              <a:spLocks noChangeArrowheads="1"/>
            </p:cNvSpPr>
            <p:nvPr/>
          </p:nvSpPr>
          <p:spPr bwMode="auto">
            <a:xfrm>
              <a:off x="4170872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7191" name="Freeform 38"/>
            <p:cNvSpPr>
              <a:spLocks/>
            </p:cNvSpPr>
            <p:nvPr/>
          </p:nvSpPr>
          <p:spPr bwMode="auto">
            <a:xfrm>
              <a:off x="4796287" y="1131683"/>
              <a:ext cx="425630" cy="466254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2" name="Line 39"/>
            <p:cNvSpPr>
              <a:spLocks noChangeShapeType="1"/>
            </p:cNvSpPr>
            <p:nvPr/>
          </p:nvSpPr>
          <p:spPr bwMode="auto">
            <a:xfrm>
              <a:off x="4754592" y="1566250"/>
              <a:ext cx="333555" cy="47802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93" name="Line 42"/>
            <p:cNvSpPr>
              <a:spLocks noChangeShapeType="1"/>
            </p:cNvSpPr>
            <p:nvPr/>
          </p:nvSpPr>
          <p:spPr bwMode="auto">
            <a:xfrm>
              <a:off x="4796287" y="256575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7194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6104" y="2261556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5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9198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196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7503" y="1348967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197" name="Group 46"/>
            <p:cNvGrpSpPr>
              <a:grpSpLocks/>
            </p:cNvGrpSpPr>
            <p:nvPr/>
          </p:nvGrpSpPr>
          <p:grpSpPr bwMode="auto">
            <a:xfrm>
              <a:off x="3962400" y="957857"/>
              <a:ext cx="415206" cy="1738266"/>
              <a:chOff x="3330" y="1728"/>
              <a:chExt cx="478" cy="1920"/>
            </a:xfrm>
          </p:grpSpPr>
          <p:pic>
            <p:nvPicPr>
              <p:cNvPr id="7204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05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06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07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7198" name="Picture 51"/>
            <p:cNvPicPr>
              <a:picLocks noChangeAspect="1" noChangeArrowheads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9155" y="1826990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99" name="Line 42"/>
            <p:cNvSpPr>
              <a:spLocks noChangeShapeType="1"/>
            </p:cNvSpPr>
            <p:nvPr/>
          </p:nvSpPr>
          <p:spPr bwMode="auto">
            <a:xfrm flipV="1">
              <a:off x="4813659" y="2133902"/>
              <a:ext cx="290992" cy="4300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0" name="Line 42"/>
            <p:cNvSpPr>
              <a:spLocks noChangeShapeType="1"/>
            </p:cNvSpPr>
            <p:nvPr/>
          </p:nvSpPr>
          <p:spPr bwMode="auto">
            <a:xfrm flipV="1">
              <a:off x="4809316" y="1676702"/>
              <a:ext cx="371775" cy="8736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1" name="Line 42"/>
            <p:cNvSpPr>
              <a:spLocks noChangeShapeType="1"/>
            </p:cNvSpPr>
            <p:nvPr/>
          </p:nvSpPr>
          <p:spPr bwMode="auto">
            <a:xfrm>
              <a:off x="4782389" y="157349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2" name="Line 42"/>
            <p:cNvSpPr>
              <a:spLocks noChangeShapeType="1"/>
            </p:cNvSpPr>
            <p:nvPr/>
          </p:nvSpPr>
          <p:spPr bwMode="auto">
            <a:xfrm>
              <a:off x="4733745" y="2048800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03" name="Freeform 38"/>
            <p:cNvSpPr>
              <a:spLocks/>
            </p:cNvSpPr>
            <p:nvPr/>
          </p:nvSpPr>
          <p:spPr bwMode="auto">
            <a:xfrm>
              <a:off x="4796167" y="1111625"/>
              <a:ext cx="309233" cy="926170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4" name="Text Box 27"/>
          <p:cNvSpPr txBox="1">
            <a:spLocks noChangeArrowheads="1"/>
          </p:cNvSpPr>
          <p:nvPr/>
        </p:nvSpPr>
        <p:spPr bwMode="auto">
          <a:xfrm>
            <a:off x="881063" y="5029200"/>
            <a:ext cx="28638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b, Loves(b,Beth)</a:t>
            </a:r>
          </a:p>
        </p:txBody>
      </p:sp>
      <p:sp>
        <p:nvSpPr>
          <p:cNvPr id="165" name="Text Box 28"/>
          <p:cNvSpPr txBox="1">
            <a:spLocks noChangeArrowheads="1"/>
          </p:cNvSpPr>
          <p:nvPr/>
        </p:nvSpPr>
        <p:spPr bwMode="auto">
          <a:xfrm>
            <a:off x="236538" y="4505325"/>
            <a:ext cx="36004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“Every boy loves Beth”</a:t>
            </a:r>
          </a:p>
        </p:txBody>
      </p:sp>
      <p:sp>
        <p:nvSpPr>
          <p:cNvPr id="38" name="Text Box 27"/>
          <p:cNvSpPr txBox="1">
            <a:spLocks noChangeArrowheads="1"/>
          </p:cNvSpPr>
          <p:nvPr/>
        </p:nvSpPr>
        <p:spPr bwMode="auto">
          <a:xfrm>
            <a:off x="904875" y="3590925"/>
            <a:ext cx="29051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>
                <a:solidFill>
                  <a:schemeClr val="accent2"/>
                </a:solidFill>
              </a:rPr>
              <a:t>b, Loves(b,Mary)</a:t>
            </a:r>
          </a:p>
        </p:txBody>
      </p:sp>
      <p:sp>
        <p:nvSpPr>
          <p:cNvPr id="39" name="Text Box 27"/>
          <p:cNvSpPr txBox="1">
            <a:spLocks noChangeArrowheads="1"/>
          </p:cNvSpPr>
          <p:nvPr/>
        </p:nvSpPr>
        <p:spPr bwMode="auto">
          <a:xfrm>
            <a:off x="912813" y="3963988"/>
            <a:ext cx="2805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>
                <a:solidFill>
                  <a:schemeClr val="accent2"/>
                </a:solidFill>
              </a:rPr>
              <a:t>b, Loves(b,Beth)</a:t>
            </a:r>
          </a:p>
        </p:txBody>
      </p:sp>
      <p:sp>
        <p:nvSpPr>
          <p:cNvPr id="40" name="Text Box 27"/>
          <p:cNvSpPr txBox="1">
            <a:spLocks noChangeArrowheads="1"/>
          </p:cNvSpPr>
          <p:nvPr/>
        </p:nvSpPr>
        <p:spPr bwMode="auto">
          <a:xfrm>
            <a:off x="904875" y="5402263"/>
            <a:ext cx="28257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 sz="2800">
                <a:solidFill>
                  <a:schemeClr val="accent2"/>
                </a:solidFill>
              </a:rPr>
              <a:t>b, Loves(b,MM)</a:t>
            </a:r>
          </a:p>
        </p:txBody>
      </p:sp>
      <p:sp>
        <p:nvSpPr>
          <p:cNvPr id="41" name="Text Box 28"/>
          <p:cNvSpPr txBox="1">
            <a:spLocks noChangeArrowheads="1"/>
          </p:cNvSpPr>
          <p:nvPr/>
        </p:nvSpPr>
        <p:spPr bwMode="auto">
          <a:xfrm>
            <a:off x="228600" y="3124200"/>
            <a:ext cx="54610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“There exists a boy that loves Mary”</a:t>
            </a:r>
          </a:p>
        </p:txBody>
      </p:sp>
      <p:sp>
        <p:nvSpPr>
          <p:cNvPr id="46" name="Text Box 30"/>
          <p:cNvSpPr txBox="1">
            <a:spLocks noChangeArrowheads="1"/>
          </p:cNvSpPr>
          <p:nvPr/>
        </p:nvSpPr>
        <p:spPr bwMode="auto">
          <a:xfrm>
            <a:off x="4648200" y="4038600"/>
            <a:ext cx="84931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True</a:t>
            </a:r>
          </a:p>
        </p:txBody>
      </p:sp>
      <p:sp>
        <p:nvSpPr>
          <p:cNvPr id="47" name="Text Box 31"/>
          <p:cNvSpPr txBox="1">
            <a:spLocks noChangeArrowheads="1"/>
          </p:cNvSpPr>
          <p:nvPr/>
        </p:nvSpPr>
        <p:spPr bwMode="auto">
          <a:xfrm>
            <a:off x="4648200" y="3657600"/>
            <a:ext cx="9413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False</a:t>
            </a:r>
          </a:p>
        </p:txBody>
      </p:sp>
      <p:sp>
        <p:nvSpPr>
          <p:cNvPr id="48" name="Text Box 30"/>
          <p:cNvSpPr txBox="1">
            <a:spLocks noChangeArrowheads="1"/>
          </p:cNvSpPr>
          <p:nvPr/>
        </p:nvSpPr>
        <p:spPr bwMode="auto">
          <a:xfrm>
            <a:off x="4656138" y="5435600"/>
            <a:ext cx="850900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True</a:t>
            </a:r>
          </a:p>
        </p:txBody>
      </p:sp>
      <p:sp>
        <p:nvSpPr>
          <p:cNvPr id="49" name="Text Box 31"/>
          <p:cNvSpPr txBox="1">
            <a:spLocks noChangeArrowheads="1"/>
          </p:cNvSpPr>
          <p:nvPr/>
        </p:nvSpPr>
        <p:spPr bwMode="auto">
          <a:xfrm>
            <a:off x="4656138" y="5054600"/>
            <a:ext cx="941387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chemeClr val="accent2"/>
                </a:solidFill>
              </a:rPr>
              <a:t>False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/>
      <p:bldP spid="165" grpId="0"/>
      <p:bldP spid="38" grpId="0"/>
      <p:bldP spid="39" grpId="0"/>
      <p:bldP spid="40" grpId="0"/>
      <p:bldP spid="41" grpId="0"/>
      <p:bldP spid="46" grpId="0"/>
      <p:bldP spid="47" grpId="0"/>
      <p:bldP spid="48" grpId="0"/>
      <p:bldP spid="4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3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4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5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6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6087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5429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computable in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/>
              <a:t>time. 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838200" y="927100"/>
            <a:ext cx="5564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>
                <a:solidFill>
                  <a:srgbClr val="FFC000"/>
                </a:solidFill>
              </a:rPr>
              <a:t>M, 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I, M(I)=P(I) &amp; Time(M,I)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endParaRPr lang="en-US" altLang="en-US" sz="2800" i="1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838200" y="2322513"/>
            <a:ext cx="62992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>
                <a:solidFill>
                  <a:srgbClr val="FFC000"/>
                </a:solidFill>
              </a:rPr>
              <a:t>M, 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I,  [M(I)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>
                <a:solidFill>
                  <a:srgbClr val="FFC000"/>
                </a:solidFill>
              </a:rPr>
              <a:t>P(I)] </a:t>
            </a:r>
            <a:r>
              <a:rPr lang="en-US" altLang="en-US" sz="2800" i="1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>
                <a:solidFill>
                  <a:srgbClr val="FFC000"/>
                </a:solidFill>
              </a:rPr>
              <a:t> [Time(M,I)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sp>
        <p:nvSpPr>
          <p:cNvPr id="46091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20" name="Rectangle 10"/>
          <p:cNvSpPr>
            <a:spLocks noChangeArrowheads="1"/>
          </p:cNvSpPr>
          <p:nvPr/>
        </p:nvSpPr>
        <p:spPr bwMode="auto">
          <a:xfrm>
            <a:off x="457200" y="15335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not computable in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/>
              <a:t>time. </a:t>
            </a:r>
          </a:p>
        </p:txBody>
      </p:sp>
      <p:sp>
        <p:nvSpPr>
          <p:cNvPr id="37" name="AutoShape 60"/>
          <p:cNvSpPr>
            <a:spLocks noChangeArrowheads="1"/>
          </p:cNvSpPr>
          <p:nvPr/>
        </p:nvSpPr>
        <p:spPr bwMode="auto">
          <a:xfrm>
            <a:off x="5976938" y="3289697"/>
            <a:ext cx="1447800" cy="469106"/>
          </a:xfrm>
          <a:prstGeom prst="wedgeRoundRectCallout">
            <a:avLst>
              <a:gd name="adj1" fmla="val 71067"/>
              <a:gd name="adj2" fmla="val 13099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 dirty="0" smtClean="0"/>
              <a:t>No</a:t>
            </a:r>
            <a:endParaRPr lang="en-US" altLang="en-US" sz="2800" dirty="0"/>
          </a:p>
        </p:txBody>
      </p:sp>
      <p:sp>
        <p:nvSpPr>
          <p:cNvPr id="54" name="Rectangle 21"/>
          <p:cNvSpPr>
            <a:spLocks noChangeArrowheads="1"/>
          </p:cNvSpPr>
          <p:nvPr/>
        </p:nvSpPr>
        <p:spPr bwMode="auto">
          <a:xfrm>
            <a:off x="823913" y="1905000"/>
            <a:ext cx="647805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 dirty="0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 dirty="0">
                <a:solidFill>
                  <a:srgbClr val="FFC000"/>
                </a:solidFill>
              </a:rPr>
              <a:t>M, [If M solves P] </a:t>
            </a:r>
            <a:r>
              <a:rPr lang="en-US" altLang="en-US" sz="2800" i="1" dirty="0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 dirty="0">
                <a:solidFill>
                  <a:srgbClr val="FFC000"/>
                </a:solidFill>
              </a:rPr>
              <a:t> [M takes </a:t>
            </a:r>
            <a:r>
              <a:rPr lang="en-US" altLang="en-US" sz="2800" i="1" dirty="0" smtClean="0">
                <a:solidFill>
                  <a:srgbClr val="FFC000"/>
                </a:solidFill>
              </a:rPr>
              <a:t>&gt; n</a:t>
            </a:r>
            <a:r>
              <a:rPr lang="en-US" altLang="en-US" sz="2800" i="1" baseline="30000" dirty="0" smtClean="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 dirty="0" smtClean="0">
                <a:solidFill>
                  <a:srgbClr val="FFC000"/>
                </a:solidFill>
              </a:rPr>
              <a:t> </a:t>
            </a:r>
            <a:r>
              <a:rPr lang="en-US" altLang="en-US" sz="2800" i="1" dirty="0">
                <a:solidFill>
                  <a:srgbClr val="FFC000"/>
                </a:solidFill>
              </a:rPr>
              <a:t>time</a:t>
            </a:r>
            <a:r>
              <a:rPr lang="en-US" altLang="en-US" sz="2800" i="1" dirty="0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  <p:grpSp>
        <p:nvGrpSpPr>
          <p:cNvPr id="46098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6116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117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6118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9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0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1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2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3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4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25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6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7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8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29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6130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6099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6100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6109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0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1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2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3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4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15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1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6107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6108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6102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6103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4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5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6106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52" name="Rectangle 21"/>
          <p:cNvSpPr>
            <a:spLocks noChangeArrowheads="1"/>
          </p:cNvSpPr>
          <p:nvPr/>
        </p:nvSpPr>
        <p:spPr bwMode="auto">
          <a:xfrm>
            <a:off x="838200" y="2752725"/>
            <a:ext cx="6586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>
                <a:solidFill>
                  <a:srgbClr val="FFC000"/>
                </a:solidFill>
              </a:rPr>
              <a:t>M, [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 M(I)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=</a:t>
            </a:r>
            <a:r>
              <a:rPr lang="en-US" altLang="en-US" sz="2800" i="1">
                <a:solidFill>
                  <a:srgbClr val="FFC000"/>
                </a:solidFill>
              </a:rPr>
              <a:t>P(I)] </a:t>
            </a:r>
            <a:r>
              <a:rPr lang="en-US" altLang="en-US" sz="2800" i="1">
                <a:solidFill>
                  <a:srgbClr val="FFC000"/>
                </a:solidFill>
                <a:sym typeface="Wingdings" pitchFamily="2" charset="2"/>
              </a:rPr>
              <a:t></a:t>
            </a:r>
            <a:r>
              <a:rPr lang="en-US" altLang="en-US" sz="2800" i="1">
                <a:solidFill>
                  <a:srgbClr val="FFC000"/>
                </a:solidFill>
              </a:rPr>
              <a:t> [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 Time(M,I)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]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999445" grpId="0"/>
      <p:bldP spid="37" grpId="0" animBg="1"/>
      <p:bldP spid="54" grpId="0"/>
      <p:bldP spid="52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Line 3"/>
          <p:cNvSpPr>
            <a:spLocks noChangeShapeType="1"/>
          </p:cNvSpPr>
          <p:nvPr/>
        </p:nvSpPr>
        <p:spPr bwMode="auto">
          <a:xfrm>
            <a:off x="8534400" y="14970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1" name="Line 4"/>
          <p:cNvSpPr>
            <a:spLocks noChangeShapeType="1"/>
          </p:cNvSpPr>
          <p:nvPr/>
        </p:nvSpPr>
        <p:spPr bwMode="auto">
          <a:xfrm>
            <a:off x="7010400" y="149701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2" name="Line 5"/>
          <p:cNvSpPr>
            <a:spLocks noChangeShapeType="1"/>
          </p:cNvSpPr>
          <p:nvPr/>
        </p:nvSpPr>
        <p:spPr bwMode="auto">
          <a:xfrm>
            <a:off x="8534400" y="9429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3" name="Line 6"/>
          <p:cNvSpPr>
            <a:spLocks noChangeShapeType="1"/>
          </p:cNvSpPr>
          <p:nvPr/>
        </p:nvSpPr>
        <p:spPr bwMode="auto">
          <a:xfrm>
            <a:off x="8534400" y="169703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4" name="Line 7"/>
          <p:cNvSpPr>
            <a:spLocks noChangeShapeType="1"/>
          </p:cNvSpPr>
          <p:nvPr/>
        </p:nvSpPr>
        <p:spPr bwMode="auto">
          <a:xfrm>
            <a:off x="8534400" y="26416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5" name="Line 8"/>
          <p:cNvSpPr>
            <a:spLocks noChangeShapeType="1"/>
          </p:cNvSpPr>
          <p:nvPr/>
        </p:nvSpPr>
        <p:spPr bwMode="auto">
          <a:xfrm>
            <a:off x="7010400" y="3395663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8136" name="Rectangle 10"/>
          <p:cNvSpPr>
            <a:spLocks noChangeArrowheads="1"/>
          </p:cNvSpPr>
          <p:nvPr/>
        </p:nvSpPr>
        <p:spPr bwMode="auto">
          <a:xfrm>
            <a:off x="457200" y="5429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computable in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/>
              <a:t>time. </a:t>
            </a:r>
          </a:p>
        </p:txBody>
      </p:sp>
      <p:sp>
        <p:nvSpPr>
          <p:cNvPr id="48137" name="Rectangle 19"/>
          <p:cNvSpPr>
            <a:spLocks noChangeArrowheads="1"/>
          </p:cNvSpPr>
          <p:nvPr/>
        </p:nvSpPr>
        <p:spPr bwMode="auto">
          <a:xfrm>
            <a:off x="838200" y="927100"/>
            <a:ext cx="5564188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</a:t>
            </a:r>
            <a:r>
              <a:rPr lang="en-US" altLang="en-US" sz="2800" i="1">
                <a:solidFill>
                  <a:srgbClr val="FFC000"/>
                </a:solidFill>
              </a:rPr>
              <a:t>M, 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I, M(I)=P(I) &amp; Time(M,I)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≤|I|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endParaRPr lang="en-US" altLang="en-US" sz="2800" i="1">
              <a:solidFill>
                <a:srgbClr val="FFC000"/>
              </a:solidFill>
              <a:cs typeface="Times New Roman" pitchFamily="18" charset="0"/>
            </a:endParaRP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838200" y="2332038"/>
            <a:ext cx="56943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</a:t>
            </a:r>
            <a:r>
              <a:rPr lang="en-US" altLang="en-US" sz="2800" i="1">
                <a:solidFill>
                  <a:srgbClr val="FFC000"/>
                </a:solidFill>
              </a:rPr>
              <a:t>M, </a:t>
            </a: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I</a:t>
            </a:r>
            <a:r>
              <a:rPr lang="en-US" altLang="en-US" sz="2800" i="1">
                <a:solidFill>
                  <a:srgbClr val="FFC000"/>
                </a:solidFill>
              </a:rPr>
              <a:t>, 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 </a:t>
            </a:r>
            <a:r>
              <a:rPr lang="en-US" altLang="en-US" sz="2800" i="1">
                <a:solidFill>
                  <a:srgbClr val="FFC000"/>
                </a:solidFill>
              </a:rPr>
              <a:t>M(I)</a:t>
            </a:r>
            <a:r>
              <a:rPr lang="en-US" altLang="en-US" sz="2800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>
                <a:solidFill>
                  <a:srgbClr val="FFC000"/>
                </a:solidFill>
              </a:rPr>
              <a:t>P(I) or Time(M,I)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&gt;|I|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48139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  <p:sp>
        <p:nvSpPr>
          <p:cNvPr id="48140" name="Rectangle 10"/>
          <p:cNvSpPr>
            <a:spLocks noChangeArrowheads="1"/>
          </p:cNvSpPr>
          <p:nvPr/>
        </p:nvSpPr>
        <p:spPr bwMode="auto">
          <a:xfrm>
            <a:off x="457200" y="1533525"/>
            <a:ext cx="79248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not computable in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n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2</a:t>
            </a:r>
            <a:r>
              <a:rPr lang="en-US" altLang="en-US" sz="2800" baseline="30000">
                <a:solidFill>
                  <a:schemeClr val="accent2"/>
                </a:solidFill>
                <a:cs typeface="Times New Roman" pitchFamily="18" charset="0"/>
              </a:rPr>
              <a:t> </a:t>
            </a:r>
            <a:r>
              <a:rPr lang="en-CA" altLang="en-US" sz="2800"/>
              <a:t>time. </a:t>
            </a:r>
          </a:p>
        </p:txBody>
      </p:sp>
      <p:sp>
        <p:nvSpPr>
          <p:cNvPr id="49" name="AutoShape 60"/>
          <p:cNvSpPr>
            <a:spLocks noChangeArrowheads="1"/>
          </p:cNvSpPr>
          <p:nvPr/>
        </p:nvSpPr>
        <p:spPr bwMode="auto">
          <a:xfrm>
            <a:off x="1981200" y="2928938"/>
            <a:ext cx="5181600" cy="576262"/>
          </a:xfrm>
          <a:prstGeom prst="wedgeRoundRectCallout">
            <a:avLst>
              <a:gd name="adj1" fmla="val 57097"/>
              <a:gd name="adj2" fmla="val 20403"/>
              <a:gd name="adj3" fmla="val 16667"/>
            </a:avLst>
          </a:prstGeom>
          <a:noFill/>
          <a:ln w="3810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Let </a:t>
            </a:r>
            <a:r>
              <a:rPr lang="en-US" altLang="en-US" sz="2800" i="1">
                <a:solidFill>
                  <a:srgbClr val="FFC000"/>
                </a:solidFill>
              </a:rPr>
              <a:t>M</a:t>
            </a:r>
            <a:r>
              <a:rPr lang="en-US" altLang="en-US" sz="2800"/>
              <a:t> be any machine.</a:t>
            </a:r>
            <a:endParaRPr lang="en-US" altLang="en-US" sz="2800" i="1"/>
          </a:p>
        </p:txBody>
      </p:sp>
      <p:sp>
        <p:nvSpPr>
          <p:cNvPr id="51" name="AutoShape 60"/>
          <p:cNvSpPr>
            <a:spLocks noChangeArrowheads="1"/>
          </p:cNvSpPr>
          <p:nvPr/>
        </p:nvSpPr>
        <p:spPr bwMode="auto">
          <a:xfrm>
            <a:off x="1828800" y="4624388"/>
            <a:ext cx="5334000" cy="1014412"/>
          </a:xfrm>
          <a:prstGeom prst="wedgeRoundRectCallout">
            <a:avLst>
              <a:gd name="adj1" fmla="val -54843"/>
              <a:gd name="adj2" fmla="val -33963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Either because it gives the wrong answer or takes too much time.</a:t>
            </a:r>
            <a:r>
              <a:rPr lang="en-US" altLang="en-US" sz="2800" i="1">
                <a:solidFill>
                  <a:srgbClr val="FFC000"/>
                </a:solidFill>
                <a:sym typeface="Wingdings" pitchFamily="2" charset="2"/>
              </a:rPr>
              <a:t/>
            </a:r>
            <a:br>
              <a:rPr lang="en-US" altLang="en-US" sz="2800" i="1">
                <a:solidFill>
                  <a:srgbClr val="FFC000"/>
                </a:solidFill>
                <a:sym typeface="Wingdings" pitchFamily="2" charset="2"/>
              </a:rPr>
            </a:br>
            <a:endParaRPr lang="en-US" altLang="en-US" sz="2800"/>
          </a:p>
        </p:txBody>
      </p:sp>
      <p:sp>
        <p:nvSpPr>
          <p:cNvPr id="52" name="Rectangle 21"/>
          <p:cNvSpPr>
            <a:spLocks noChangeArrowheads="1"/>
          </p:cNvSpPr>
          <p:nvPr/>
        </p:nvSpPr>
        <p:spPr bwMode="auto">
          <a:xfrm>
            <a:off x="914400" y="1905000"/>
            <a:ext cx="48641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Just negate the above statement!</a:t>
            </a:r>
            <a:endParaRPr lang="en-US" altLang="en-US" sz="2800" i="1">
              <a:solidFill>
                <a:srgbClr val="FFC000"/>
              </a:solidFill>
              <a:cs typeface="Times New Roman" pitchFamily="18" charset="0"/>
            </a:endParaRPr>
          </a:p>
        </p:txBody>
      </p:sp>
      <p:grpSp>
        <p:nvGrpSpPr>
          <p:cNvPr id="48144" name="Group 5"/>
          <p:cNvGrpSpPr>
            <a:grpSpLocks/>
          </p:cNvGrpSpPr>
          <p:nvPr/>
        </p:nvGrpSpPr>
        <p:grpSpPr bwMode="auto">
          <a:xfrm>
            <a:off x="381000" y="3505200"/>
            <a:ext cx="1447800" cy="2133600"/>
            <a:chOff x="2013" y="2206"/>
            <a:chExt cx="679" cy="1010"/>
          </a:xfrm>
        </p:grpSpPr>
        <p:sp>
          <p:nvSpPr>
            <p:cNvPr id="48163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48164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48165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6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7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8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9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0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1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72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73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74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75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76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48177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48145" name="Group 21"/>
          <p:cNvGrpSpPr>
            <a:grpSpLocks/>
          </p:cNvGrpSpPr>
          <p:nvPr/>
        </p:nvGrpSpPr>
        <p:grpSpPr bwMode="auto">
          <a:xfrm flipH="1">
            <a:off x="7696200" y="2382838"/>
            <a:ext cx="1347788" cy="2341562"/>
            <a:chOff x="4560" y="1645"/>
            <a:chExt cx="849" cy="1475"/>
          </a:xfrm>
        </p:grpSpPr>
        <p:grpSp>
          <p:nvGrpSpPr>
            <p:cNvPr id="48147" name="Group 22"/>
            <p:cNvGrpSpPr>
              <a:grpSpLocks/>
            </p:cNvGrpSpPr>
            <p:nvPr/>
          </p:nvGrpSpPr>
          <p:grpSpPr bwMode="auto">
            <a:xfrm>
              <a:off x="4560" y="2056"/>
              <a:ext cx="849" cy="1064"/>
              <a:chOff x="2593" y="1179"/>
              <a:chExt cx="849" cy="1064"/>
            </a:xfrm>
          </p:grpSpPr>
          <p:sp>
            <p:nvSpPr>
              <p:cNvPr id="48156" name="Freeform 23"/>
              <p:cNvSpPr>
                <a:spLocks/>
              </p:cNvSpPr>
              <p:nvPr/>
            </p:nvSpPr>
            <p:spPr bwMode="auto">
              <a:xfrm>
                <a:off x="3035" y="1179"/>
                <a:ext cx="302" cy="308"/>
              </a:xfrm>
              <a:custGeom>
                <a:avLst/>
                <a:gdLst>
                  <a:gd name="T0" fmla="*/ 220 w 302"/>
                  <a:gd name="T1" fmla="*/ 225 h 308"/>
                  <a:gd name="T2" fmla="*/ 220 w 302"/>
                  <a:gd name="T3" fmla="*/ 197 h 308"/>
                  <a:gd name="T4" fmla="*/ 216 w 302"/>
                  <a:gd name="T5" fmla="*/ 159 h 308"/>
                  <a:gd name="T6" fmla="*/ 208 w 302"/>
                  <a:gd name="T7" fmla="*/ 135 h 308"/>
                  <a:gd name="T8" fmla="*/ 198 w 302"/>
                  <a:gd name="T9" fmla="*/ 116 h 308"/>
                  <a:gd name="T10" fmla="*/ 181 w 302"/>
                  <a:gd name="T11" fmla="*/ 93 h 308"/>
                  <a:gd name="T12" fmla="*/ 193 w 302"/>
                  <a:gd name="T13" fmla="*/ 80 h 308"/>
                  <a:gd name="T14" fmla="*/ 199 w 302"/>
                  <a:gd name="T15" fmla="*/ 60 h 308"/>
                  <a:gd name="T16" fmla="*/ 196 w 302"/>
                  <a:gd name="T17" fmla="*/ 38 h 308"/>
                  <a:gd name="T18" fmla="*/ 184 w 302"/>
                  <a:gd name="T19" fmla="*/ 18 h 308"/>
                  <a:gd name="T20" fmla="*/ 163 w 302"/>
                  <a:gd name="T21" fmla="*/ 5 h 308"/>
                  <a:gd name="T22" fmla="*/ 142 w 302"/>
                  <a:gd name="T23" fmla="*/ 0 h 308"/>
                  <a:gd name="T24" fmla="*/ 136 w 302"/>
                  <a:gd name="T25" fmla="*/ 9 h 308"/>
                  <a:gd name="T26" fmla="*/ 148 w 302"/>
                  <a:gd name="T27" fmla="*/ 15 h 308"/>
                  <a:gd name="T28" fmla="*/ 160 w 302"/>
                  <a:gd name="T29" fmla="*/ 23 h 308"/>
                  <a:gd name="T30" fmla="*/ 172 w 302"/>
                  <a:gd name="T31" fmla="*/ 39 h 308"/>
                  <a:gd name="T32" fmla="*/ 171 w 302"/>
                  <a:gd name="T33" fmla="*/ 57 h 308"/>
                  <a:gd name="T34" fmla="*/ 157 w 302"/>
                  <a:gd name="T35" fmla="*/ 71 h 308"/>
                  <a:gd name="T36" fmla="*/ 151 w 302"/>
                  <a:gd name="T37" fmla="*/ 74 h 308"/>
                  <a:gd name="T38" fmla="*/ 117 w 302"/>
                  <a:gd name="T39" fmla="*/ 71 h 308"/>
                  <a:gd name="T40" fmla="*/ 93 w 302"/>
                  <a:gd name="T41" fmla="*/ 74 h 308"/>
                  <a:gd name="T42" fmla="*/ 69 w 302"/>
                  <a:gd name="T43" fmla="*/ 84 h 308"/>
                  <a:gd name="T44" fmla="*/ 64 w 302"/>
                  <a:gd name="T45" fmla="*/ 87 h 308"/>
                  <a:gd name="T46" fmla="*/ 45 w 302"/>
                  <a:gd name="T47" fmla="*/ 75 h 308"/>
                  <a:gd name="T48" fmla="*/ 28 w 302"/>
                  <a:gd name="T49" fmla="*/ 59 h 308"/>
                  <a:gd name="T50" fmla="*/ 25 w 302"/>
                  <a:gd name="T51" fmla="*/ 48 h 308"/>
                  <a:gd name="T52" fmla="*/ 30 w 302"/>
                  <a:gd name="T53" fmla="*/ 36 h 308"/>
                  <a:gd name="T54" fmla="*/ 43 w 302"/>
                  <a:gd name="T55" fmla="*/ 29 h 308"/>
                  <a:gd name="T56" fmla="*/ 48 w 302"/>
                  <a:gd name="T57" fmla="*/ 20 h 308"/>
                  <a:gd name="T58" fmla="*/ 40 w 302"/>
                  <a:gd name="T59" fmla="*/ 15 h 308"/>
                  <a:gd name="T60" fmla="*/ 25 w 302"/>
                  <a:gd name="T61" fmla="*/ 18 h 308"/>
                  <a:gd name="T62" fmla="*/ 6 w 302"/>
                  <a:gd name="T63" fmla="*/ 36 h 308"/>
                  <a:gd name="T64" fmla="*/ 0 w 302"/>
                  <a:gd name="T65" fmla="*/ 56 h 308"/>
                  <a:gd name="T66" fmla="*/ 6 w 302"/>
                  <a:gd name="T67" fmla="*/ 74 h 308"/>
                  <a:gd name="T68" fmla="*/ 22 w 302"/>
                  <a:gd name="T69" fmla="*/ 93 h 308"/>
                  <a:gd name="T70" fmla="*/ 40 w 302"/>
                  <a:gd name="T71" fmla="*/ 107 h 308"/>
                  <a:gd name="T72" fmla="*/ 25 w 302"/>
                  <a:gd name="T73" fmla="*/ 140 h 308"/>
                  <a:gd name="T74" fmla="*/ 22 w 302"/>
                  <a:gd name="T75" fmla="*/ 171 h 308"/>
                  <a:gd name="T76" fmla="*/ 24 w 302"/>
                  <a:gd name="T77" fmla="*/ 204 h 308"/>
                  <a:gd name="T78" fmla="*/ 27 w 302"/>
                  <a:gd name="T79" fmla="*/ 233 h 308"/>
                  <a:gd name="T80" fmla="*/ 39 w 302"/>
                  <a:gd name="T81" fmla="*/ 258 h 308"/>
                  <a:gd name="T82" fmla="*/ 55 w 302"/>
                  <a:gd name="T83" fmla="*/ 278 h 308"/>
                  <a:gd name="T84" fmla="*/ 79 w 302"/>
                  <a:gd name="T85" fmla="*/ 293 h 308"/>
                  <a:gd name="T86" fmla="*/ 99 w 302"/>
                  <a:gd name="T87" fmla="*/ 303 h 308"/>
                  <a:gd name="T88" fmla="*/ 124 w 302"/>
                  <a:gd name="T89" fmla="*/ 308 h 308"/>
                  <a:gd name="T90" fmla="*/ 148 w 302"/>
                  <a:gd name="T91" fmla="*/ 308 h 308"/>
                  <a:gd name="T92" fmla="*/ 172 w 302"/>
                  <a:gd name="T93" fmla="*/ 305 h 308"/>
                  <a:gd name="T94" fmla="*/ 196 w 302"/>
                  <a:gd name="T95" fmla="*/ 297 h 308"/>
                  <a:gd name="T96" fmla="*/ 208 w 302"/>
                  <a:gd name="T97" fmla="*/ 284 h 308"/>
                  <a:gd name="T98" fmla="*/ 220 w 302"/>
                  <a:gd name="T99" fmla="*/ 266 h 308"/>
                  <a:gd name="T100" fmla="*/ 253 w 302"/>
                  <a:gd name="T101" fmla="*/ 278 h 308"/>
                  <a:gd name="T102" fmla="*/ 273 w 302"/>
                  <a:gd name="T103" fmla="*/ 288 h 308"/>
                  <a:gd name="T104" fmla="*/ 288 w 302"/>
                  <a:gd name="T105" fmla="*/ 290 h 308"/>
                  <a:gd name="T106" fmla="*/ 298 w 302"/>
                  <a:gd name="T107" fmla="*/ 281 h 308"/>
                  <a:gd name="T108" fmla="*/ 302 w 302"/>
                  <a:gd name="T109" fmla="*/ 269 h 308"/>
                  <a:gd name="T110" fmla="*/ 294 w 302"/>
                  <a:gd name="T111" fmla="*/ 254 h 308"/>
                  <a:gd name="T112" fmla="*/ 270 w 302"/>
                  <a:gd name="T113" fmla="*/ 243 h 308"/>
                  <a:gd name="T114" fmla="*/ 238 w 302"/>
                  <a:gd name="T115" fmla="*/ 236 h 308"/>
                  <a:gd name="T116" fmla="*/ 220 w 302"/>
                  <a:gd name="T117" fmla="*/ 225 h 308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302"/>
                  <a:gd name="T178" fmla="*/ 0 h 308"/>
                  <a:gd name="T179" fmla="*/ 302 w 302"/>
                  <a:gd name="T180" fmla="*/ 308 h 308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302" h="308">
                    <a:moveTo>
                      <a:pt x="220" y="225"/>
                    </a:moveTo>
                    <a:lnTo>
                      <a:pt x="220" y="197"/>
                    </a:lnTo>
                    <a:lnTo>
                      <a:pt x="216" y="159"/>
                    </a:lnTo>
                    <a:lnTo>
                      <a:pt x="208" y="135"/>
                    </a:lnTo>
                    <a:lnTo>
                      <a:pt x="198" y="116"/>
                    </a:lnTo>
                    <a:lnTo>
                      <a:pt x="181" y="93"/>
                    </a:lnTo>
                    <a:lnTo>
                      <a:pt x="193" y="80"/>
                    </a:lnTo>
                    <a:lnTo>
                      <a:pt x="199" y="60"/>
                    </a:lnTo>
                    <a:lnTo>
                      <a:pt x="196" y="38"/>
                    </a:lnTo>
                    <a:lnTo>
                      <a:pt x="184" y="18"/>
                    </a:lnTo>
                    <a:lnTo>
                      <a:pt x="163" y="5"/>
                    </a:lnTo>
                    <a:lnTo>
                      <a:pt x="142" y="0"/>
                    </a:lnTo>
                    <a:lnTo>
                      <a:pt x="136" y="9"/>
                    </a:lnTo>
                    <a:lnTo>
                      <a:pt x="148" y="15"/>
                    </a:lnTo>
                    <a:lnTo>
                      <a:pt x="160" y="23"/>
                    </a:lnTo>
                    <a:lnTo>
                      <a:pt x="172" y="39"/>
                    </a:lnTo>
                    <a:lnTo>
                      <a:pt x="171" y="57"/>
                    </a:lnTo>
                    <a:lnTo>
                      <a:pt x="157" y="71"/>
                    </a:lnTo>
                    <a:lnTo>
                      <a:pt x="151" y="74"/>
                    </a:lnTo>
                    <a:lnTo>
                      <a:pt x="117" y="71"/>
                    </a:lnTo>
                    <a:lnTo>
                      <a:pt x="93" y="74"/>
                    </a:lnTo>
                    <a:lnTo>
                      <a:pt x="69" y="84"/>
                    </a:lnTo>
                    <a:lnTo>
                      <a:pt x="64" y="87"/>
                    </a:lnTo>
                    <a:lnTo>
                      <a:pt x="45" y="75"/>
                    </a:lnTo>
                    <a:lnTo>
                      <a:pt x="28" y="59"/>
                    </a:lnTo>
                    <a:lnTo>
                      <a:pt x="25" y="48"/>
                    </a:lnTo>
                    <a:lnTo>
                      <a:pt x="30" y="36"/>
                    </a:lnTo>
                    <a:lnTo>
                      <a:pt x="43" y="29"/>
                    </a:lnTo>
                    <a:lnTo>
                      <a:pt x="48" y="20"/>
                    </a:lnTo>
                    <a:lnTo>
                      <a:pt x="40" y="15"/>
                    </a:lnTo>
                    <a:lnTo>
                      <a:pt x="25" y="18"/>
                    </a:lnTo>
                    <a:lnTo>
                      <a:pt x="6" y="36"/>
                    </a:lnTo>
                    <a:lnTo>
                      <a:pt x="0" y="56"/>
                    </a:lnTo>
                    <a:lnTo>
                      <a:pt x="6" y="74"/>
                    </a:lnTo>
                    <a:lnTo>
                      <a:pt x="22" y="93"/>
                    </a:lnTo>
                    <a:lnTo>
                      <a:pt x="40" y="107"/>
                    </a:lnTo>
                    <a:lnTo>
                      <a:pt x="25" y="140"/>
                    </a:lnTo>
                    <a:lnTo>
                      <a:pt x="22" y="171"/>
                    </a:lnTo>
                    <a:lnTo>
                      <a:pt x="24" y="204"/>
                    </a:lnTo>
                    <a:lnTo>
                      <a:pt x="27" y="233"/>
                    </a:lnTo>
                    <a:lnTo>
                      <a:pt x="39" y="258"/>
                    </a:lnTo>
                    <a:lnTo>
                      <a:pt x="55" y="278"/>
                    </a:lnTo>
                    <a:lnTo>
                      <a:pt x="79" y="293"/>
                    </a:lnTo>
                    <a:lnTo>
                      <a:pt x="99" y="303"/>
                    </a:lnTo>
                    <a:lnTo>
                      <a:pt x="124" y="308"/>
                    </a:lnTo>
                    <a:lnTo>
                      <a:pt x="148" y="308"/>
                    </a:lnTo>
                    <a:lnTo>
                      <a:pt x="172" y="305"/>
                    </a:lnTo>
                    <a:lnTo>
                      <a:pt x="196" y="297"/>
                    </a:lnTo>
                    <a:lnTo>
                      <a:pt x="208" y="284"/>
                    </a:lnTo>
                    <a:lnTo>
                      <a:pt x="220" y="266"/>
                    </a:lnTo>
                    <a:lnTo>
                      <a:pt x="253" y="278"/>
                    </a:lnTo>
                    <a:lnTo>
                      <a:pt x="273" y="288"/>
                    </a:lnTo>
                    <a:lnTo>
                      <a:pt x="288" y="290"/>
                    </a:lnTo>
                    <a:lnTo>
                      <a:pt x="298" y="281"/>
                    </a:lnTo>
                    <a:lnTo>
                      <a:pt x="302" y="269"/>
                    </a:lnTo>
                    <a:lnTo>
                      <a:pt x="294" y="254"/>
                    </a:lnTo>
                    <a:lnTo>
                      <a:pt x="270" y="243"/>
                    </a:lnTo>
                    <a:lnTo>
                      <a:pt x="238" y="236"/>
                    </a:lnTo>
                    <a:lnTo>
                      <a:pt x="220" y="225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7" name="Freeform 24"/>
              <p:cNvSpPr>
                <a:spLocks/>
              </p:cNvSpPr>
              <p:nvPr/>
            </p:nvSpPr>
            <p:spPr bwMode="auto">
              <a:xfrm>
                <a:off x="3065" y="1498"/>
                <a:ext cx="216" cy="346"/>
              </a:xfrm>
              <a:custGeom>
                <a:avLst/>
                <a:gdLst>
                  <a:gd name="T0" fmla="*/ 45 w 216"/>
                  <a:gd name="T1" fmla="*/ 18 h 346"/>
                  <a:gd name="T2" fmla="*/ 57 w 216"/>
                  <a:gd name="T3" fmla="*/ 8 h 346"/>
                  <a:gd name="T4" fmla="*/ 78 w 216"/>
                  <a:gd name="T5" fmla="*/ 0 h 346"/>
                  <a:gd name="T6" fmla="*/ 99 w 216"/>
                  <a:gd name="T7" fmla="*/ 2 h 346"/>
                  <a:gd name="T8" fmla="*/ 117 w 216"/>
                  <a:gd name="T9" fmla="*/ 5 h 346"/>
                  <a:gd name="T10" fmla="*/ 140 w 216"/>
                  <a:gd name="T11" fmla="*/ 12 h 346"/>
                  <a:gd name="T12" fmla="*/ 158 w 216"/>
                  <a:gd name="T13" fmla="*/ 28 h 346"/>
                  <a:gd name="T14" fmla="*/ 174 w 216"/>
                  <a:gd name="T15" fmla="*/ 44 h 346"/>
                  <a:gd name="T16" fmla="*/ 191 w 216"/>
                  <a:gd name="T17" fmla="*/ 73 h 346"/>
                  <a:gd name="T18" fmla="*/ 203 w 216"/>
                  <a:gd name="T19" fmla="*/ 104 h 346"/>
                  <a:gd name="T20" fmla="*/ 210 w 216"/>
                  <a:gd name="T21" fmla="*/ 139 h 346"/>
                  <a:gd name="T22" fmla="*/ 215 w 216"/>
                  <a:gd name="T23" fmla="*/ 173 h 346"/>
                  <a:gd name="T24" fmla="*/ 216 w 216"/>
                  <a:gd name="T25" fmla="*/ 211 h 346"/>
                  <a:gd name="T26" fmla="*/ 210 w 216"/>
                  <a:gd name="T27" fmla="*/ 245 h 346"/>
                  <a:gd name="T28" fmla="*/ 206 w 216"/>
                  <a:gd name="T29" fmla="*/ 271 h 346"/>
                  <a:gd name="T30" fmla="*/ 195 w 216"/>
                  <a:gd name="T31" fmla="*/ 299 h 346"/>
                  <a:gd name="T32" fmla="*/ 176 w 216"/>
                  <a:gd name="T33" fmla="*/ 320 h 346"/>
                  <a:gd name="T34" fmla="*/ 150 w 216"/>
                  <a:gd name="T35" fmla="*/ 337 h 346"/>
                  <a:gd name="T36" fmla="*/ 114 w 216"/>
                  <a:gd name="T37" fmla="*/ 344 h 346"/>
                  <a:gd name="T38" fmla="*/ 78 w 216"/>
                  <a:gd name="T39" fmla="*/ 346 h 346"/>
                  <a:gd name="T40" fmla="*/ 50 w 216"/>
                  <a:gd name="T41" fmla="*/ 340 h 346"/>
                  <a:gd name="T42" fmla="*/ 24 w 216"/>
                  <a:gd name="T43" fmla="*/ 325 h 346"/>
                  <a:gd name="T44" fmla="*/ 9 w 216"/>
                  <a:gd name="T45" fmla="*/ 302 h 346"/>
                  <a:gd name="T46" fmla="*/ 0 w 216"/>
                  <a:gd name="T47" fmla="*/ 268 h 346"/>
                  <a:gd name="T48" fmla="*/ 3 w 216"/>
                  <a:gd name="T49" fmla="*/ 236 h 346"/>
                  <a:gd name="T50" fmla="*/ 17 w 216"/>
                  <a:gd name="T51" fmla="*/ 211 h 346"/>
                  <a:gd name="T52" fmla="*/ 30 w 216"/>
                  <a:gd name="T53" fmla="*/ 193 h 346"/>
                  <a:gd name="T54" fmla="*/ 42 w 216"/>
                  <a:gd name="T55" fmla="*/ 175 h 346"/>
                  <a:gd name="T56" fmla="*/ 47 w 216"/>
                  <a:gd name="T57" fmla="*/ 155 h 346"/>
                  <a:gd name="T58" fmla="*/ 45 w 216"/>
                  <a:gd name="T59" fmla="*/ 134 h 346"/>
                  <a:gd name="T60" fmla="*/ 38 w 216"/>
                  <a:gd name="T61" fmla="*/ 109 h 346"/>
                  <a:gd name="T62" fmla="*/ 32 w 216"/>
                  <a:gd name="T63" fmla="*/ 85 h 346"/>
                  <a:gd name="T64" fmla="*/ 30 w 216"/>
                  <a:gd name="T65" fmla="*/ 59 h 346"/>
                  <a:gd name="T66" fmla="*/ 35 w 216"/>
                  <a:gd name="T67" fmla="*/ 34 h 346"/>
                  <a:gd name="T68" fmla="*/ 45 w 216"/>
                  <a:gd name="T69" fmla="*/ 18 h 34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216"/>
                  <a:gd name="T106" fmla="*/ 0 h 346"/>
                  <a:gd name="T107" fmla="*/ 216 w 216"/>
                  <a:gd name="T108" fmla="*/ 346 h 34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216" h="346">
                    <a:moveTo>
                      <a:pt x="45" y="18"/>
                    </a:moveTo>
                    <a:lnTo>
                      <a:pt x="57" y="8"/>
                    </a:lnTo>
                    <a:lnTo>
                      <a:pt x="78" y="0"/>
                    </a:lnTo>
                    <a:lnTo>
                      <a:pt x="99" y="2"/>
                    </a:lnTo>
                    <a:lnTo>
                      <a:pt x="117" y="5"/>
                    </a:lnTo>
                    <a:lnTo>
                      <a:pt x="140" y="12"/>
                    </a:lnTo>
                    <a:lnTo>
                      <a:pt x="158" y="28"/>
                    </a:lnTo>
                    <a:lnTo>
                      <a:pt x="174" y="44"/>
                    </a:lnTo>
                    <a:lnTo>
                      <a:pt x="191" y="73"/>
                    </a:lnTo>
                    <a:lnTo>
                      <a:pt x="203" y="104"/>
                    </a:lnTo>
                    <a:lnTo>
                      <a:pt x="210" y="139"/>
                    </a:lnTo>
                    <a:lnTo>
                      <a:pt x="215" y="173"/>
                    </a:lnTo>
                    <a:lnTo>
                      <a:pt x="216" y="211"/>
                    </a:lnTo>
                    <a:lnTo>
                      <a:pt x="210" y="245"/>
                    </a:lnTo>
                    <a:lnTo>
                      <a:pt x="206" y="271"/>
                    </a:lnTo>
                    <a:lnTo>
                      <a:pt x="195" y="299"/>
                    </a:lnTo>
                    <a:lnTo>
                      <a:pt x="176" y="320"/>
                    </a:lnTo>
                    <a:lnTo>
                      <a:pt x="150" y="337"/>
                    </a:lnTo>
                    <a:lnTo>
                      <a:pt x="114" y="344"/>
                    </a:lnTo>
                    <a:lnTo>
                      <a:pt x="78" y="346"/>
                    </a:lnTo>
                    <a:lnTo>
                      <a:pt x="50" y="340"/>
                    </a:lnTo>
                    <a:lnTo>
                      <a:pt x="24" y="325"/>
                    </a:lnTo>
                    <a:lnTo>
                      <a:pt x="9" y="302"/>
                    </a:lnTo>
                    <a:lnTo>
                      <a:pt x="0" y="268"/>
                    </a:lnTo>
                    <a:lnTo>
                      <a:pt x="3" y="236"/>
                    </a:lnTo>
                    <a:lnTo>
                      <a:pt x="17" y="211"/>
                    </a:lnTo>
                    <a:lnTo>
                      <a:pt x="30" y="193"/>
                    </a:lnTo>
                    <a:lnTo>
                      <a:pt x="42" y="175"/>
                    </a:lnTo>
                    <a:lnTo>
                      <a:pt x="47" y="155"/>
                    </a:lnTo>
                    <a:lnTo>
                      <a:pt x="45" y="134"/>
                    </a:lnTo>
                    <a:lnTo>
                      <a:pt x="38" y="109"/>
                    </a:lnTo>
                    <a:lnTo>
                      <a:pt x="32" y="85"/>
                    </a:lnTo>
                    <a:lnTo>
                      <a:pt x="30" y="59"/>
                    </a:lnTo>
                    <a:lnTo>
                      <a:pt x="35" y="34"/>
                    </a:lnTo>
                    <a:lnTo>
                      <a:pt x="45" y="18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8" name="Freeform 25"/>
              <p:cNvSpPr>
                <a:spLocks/>
              </p:cNvSpPr>
              <p:nvPr/>
            </p:nvSpPr>
            <p:spPr bwMode="auto">
              <a:xfrm>
                <a:off x="2825" y="1515"/>
                <a:ext cx="321" cy="165"/>
              </a:xfrm>
              <a:custGeom>
                <a:avLst/>
                <a:gdLst>
                  <a:gd name="T0" fmla="*/ 254 w 321"/>
                  <a:gd name="T1" fmla="*/ 36 h 165"/>
                  <a:gd name="T2" fmla="*/ 269 w 321"/>
                  <a:gd name="T3" fmla="*/ 15 h 165"/>
                  <a:gd name="T4" fmla="*/ 294 w 321"/>
                  <a:gd name="T5" fmla="*/ 0 h 165"/>
                  <a:gd name="T6" fmla="*/ 311 w 321"/>
                  <a:gd name="T7" fmla="*/ 3 h 165"/>
                  <a:gd name="T8" fmla="*/ 321 w 321"/>
                  <a:gd name="T9" fmla="*/ 18 h 165"/>
                  <a:gd name="T10" fmla="*/ 318 w 321"/>
                  <a:gd name="T11" fmla="*/ 50 h 165"/>
                  <a:gd name="T12" fmla="*/ 306 w 321"/>
                  <a:gd name="T13" fmla="*/ 80 h 165"/>
                  <a:gd name="T14" fmla="*/ 282 w 321"/>
                  <a:gd name="T15" fmla="*/ 98 h 165"/>
                  <a:gd name="T16" fmla="*/ 243 w 321"/>
                  <a:gd name="T17" fmla="*/ 119 h 165"/>
                  <a:gd name="T18" fmla="*/ 207 w 321"/>
                  <a:gd name="T19" fmla="*/ 147 h 165"/>
                  <a:gd name="T20" fmla="*/ 179 w 321"/>
                  <a:gd name="T21" fmla="*/ 165 h 165"/>
                  <a:gd name="T22" fmla="*/ 162 w 321"/>
                  <a:gd name="T23" fmla="*/ 164 h 165"/>
                  <a:gd name="T24" fmla="*/ 137 w 321"/>
                  <a:gd name="T25" fmla="*/ 149 h 165"/>
                  <a:gd name="T26" fmla="*/ 104 w 321"/>
                  <a:gd name="T27" fmla="*/ 116 h 165"/>
                  <a:gd name="T28" fmla="*/ 75 w 321"/>
                  <a:gd name="T29" fmla="*/ 93 h 165"/>
                  <a:gd name="T30" fmla="*/ 62 w 321"/>
                  <a:gd name="T31" fmla="*/ 98 h 165"/>
                  <a:gd name="T32" fmla="*/ 54 w 321"/>
                  <a:gd name="T33" fmla="*/ 116 h 165"/>
                  <a:gd name="T34" fmla="*/ 50 w 321"/>
                  <a:gd name="T35" fmla="*/ 117 h 165"/>
                  <a:gd name="T36" fmla="*/ 24 w 321"/>
                  <a:gd name="T37" fmla="*/ 120 h 165"/>
                  <a:gd name="T38" fmla="*/ 9 w 321"/>
                  <a:gd name="T39" fmla="*/ 107 h 165"/>
                  <a:gd name="T40" fmla="*/ 2 w 321"/>
                  <a:gd name="T41" fmla="*/ 75 h 165"/>
                  <a:gd name="T42" fmla="*/ 0 w 321"/>
                  <a:gd name="T43" fmla="*/ 30 h 165"/>
                  <a:gd name="T44" fmla="*/ 18 w 321"/>
                  <a:gd name="T45" fmla="*/ 9 h 165"/>
                  <a:gd name="T46" fmla="*/ 45 w 321"/>
                  <a:gd name="T47" fmla="*/ 9 h 165"/>
                  <a:gd name="T48" fmla="*/ 69 w 321"/>
                  <a:gd name="T49" fmla="*/ 20 h 165"/>
                  <a:gd name="T50" fmla="*/ 89 w 321"/>
                  <a:gd name="T51" fmla="*/ 51 h 165"/>
                  <a:gd name="T52" fmla="*/ 104 w 321"/>
                  <a:gd name="T53" fmla="*/ 77 h 165"/>
                  <a:gd name="T54" fmla="*/ 126 w 321"/>
                  <a:gd name="T55" fmla="*/ 101 h 165"/>
                  <a:gd name="T56" fmla="*/ 152 w 321"/>
                  <a:gd name="T57" fmla="*/ 120 h 165"/>
                  <a:gd name="T58" fmla="*/ 171 w 321"/>
                  <a:gd name="T59" fmla="*/ 123 h 165"/>
                  <a:gd name="T60" fmla="*/ 189 w 321"/>
                  <a:gd name="T61" fmla="*/ 116 h 165"/>
                  <a:gd name="T62" fmla="*/ 212 w 321"/>
                  <a:gd name="T63" fmla="*/ 96 h 165"/>
                  <a:gd name="T64" fmla="*/ 231 w 321"/>
                  <a:gd name="T65" fmla="*/ 72 h 165"/>
                  <a:gd name="T66" fmla="*/ 254 w 321"/>
                  <a:gd name="T67" fmla="*/ 36 h 165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21"/>
                  <a:gd name="T103" fmla="*/ 0 h 165"/>
                  <a:gd name="T104" fmla="*/ 321 w 321"/>
                  <a:gd name="T105" fmla="*/ 165 h 165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21" h="165">
                    <a:moveTo>
                      <a:pt x="254" y="36"/>
                    </a:moveTo>
                    <a:lnTo>
                      <a:pt x="269" y="15"/>
                    </a:lnTo>
                    <a:lnTo>
                      <a:pt x="294" y="0"/>
                    </a:lnTo>
                    <a:lnTo>
                      <a:pt x="311" y="3"/>
                    </a:lnTo>
                    <a:lnTo>
                      <a:pt x="321" y="18"/>
                    </a:lnTo>
                    <a:lnTo>
                      <a:pt x="318" y="50"/>
                    </a:lnTo>
                    <a:lnTo>
                      <a:pt x="306" y="80"/>
                    </a:lnTo>
                    <a:lnTo>
                      <a:pt x="282" y="98"/>
                    </a:lnTo>
                    <a:lnTo>
                      <a:pt x="243" y="119"/>
                    </a:lnTo>
                    <a:lnTo>
                      <a:pt x="207" y="147"/>
                    </a:lnTo>
                    <a:lnTo>
                      <a:pt x="179" y="165"/>
                    </a:lnTo>
                    <a:lnTo>
                      <a:pt x="162" y="164"/>
                    </a:lnTo>
                    <a:lnTo>
                      <a:pt x="137" y="149"/>
                    </a:lnTo>
                    <a:lnTo>
                      <a:pt x="104" y="116"/>
                    </a:lnTo>
                    <a:lnTo>
                      <a:pt x="75" y="93"/>
                    </a:lnTo>
                    <a:lnTo>
                      <a:pt x="62" y="98"/>
                    </a:lnTo>
                    <a:lnTo>
                      <a:pt x="54" y="116"/>
                    </a:lnTo>
                    <a:lnTo>
                      <a:pt x="50" y="117"/>
                    </a:lnTo>
                    <a:lnTo>
                      <a:pt x="24" y="120"/>
                    </a:lnTo>
                    <a:lnTo>
                      <a:pt x="9" y="107"/>
                    </a:lnTo>
                    <a:lnTo>
                      <a:pt x="2" y="75"/>
                    </a:lnTo>
                    <a:lnTo>
                      <a:pt x="0" y="30"/>
                    </a:lnTo>
                    <a:lnTo>
                      <a:pt x="18" y="9"/>
                    </a:lnTo>
                    <a:lnTo>
                      <a:pt x="45" y="9"/>
                    </a:lnTo>
                    <a:lnTo>
                      <a:pt x="69" y="20"/>
                    </a:lnTo>
                    <a:lnTo>
                      <a:pt x="89" y="51"/>
                    </a:lnTo>
                    <a:lnTo>
                      <a:pt x="104" y="77"/>
                    </a:lnTo>
                    <a:lnTo>
                      <a:pt x="126" y="101"/>
                    </a:lnTo>
                    <a:lnTo>
                      <a:pt x="152" y="120"/>
                    </a:lnTo>
                    <a:lnTo>
                      <a:pt x="171" y="123"/>
                    </a:lnTo>
                    <a:lnTo>
                      <a:pt x="189" y="116"/>
                    </a:lnTo>
                    <a:lnTo>
                      <a:pt x="212" y="96"/>
                    </a:lnTo>
                    <a:lnTo>
                      <a:pt x="231" y="72"/>
                    </a:lnTo>
                    <a:lnTo>
                      <a:pt x="254" y="36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9" name="Freeform 26"/>
              <p:cNvSpPr>
                <a:spLocks/>
              </p:cNvSpPr>
              <p:nvPr/>
            </p:nvSpPr>
            <p:spPr bwMode="auto">
              <a:xfrm>
                <a:off x="3202" y="1530"/>
                <a:ext cx="240" cy="348"/>
              </a:xfrm>
              <a:custGeom>
                <a:avLst/>
                <a:gdLst>
                  <a:gd name="T0" fmla="*/ 16 w 240"/>
                  <a:gd name="T1" fmla="*/ 2 h 348"/>
                  <a:gd name="T2" fmla="*/ 45 w 240"/>
                  <a:gd name="T3" fmla="*/ 6 h 348"/>
                  <a:gd name="T4" fmla="*/ 67 w 240"/>
                  <a:gd name="T5" fmla="*/ 32 h 348"/>
                  <a:gd name="T6" fmla="*/ 91 w 240"/>
                  <a:gd name="T7" fmla="*/ 57 h 348"/>
                  <a:gd name="T8" fmla="*/ 121 w 240"/>
                  <a:gd name="T9" fmla="*/ 81 h 348"/>
                  <a:gd name="T10" fmla="*/ 144 w 240"/>
                  <a:gd name="T11" fmla="*/ 99 h 348"/>
                  <a:gd name="T12" fmla="*/ 169 w 240"/>
                  <a:gd name="T13" fmla="*/ 113 h 348"/>
                  <a:gd name="T14" fmla="*/ 196 w 240"/>
                  <a:gd name="T15" fmla="*/ 126 h 348"/>
                  <a:gd name="T16" fmla="*/ 219 w 240"/>
                  <a:gd name="T17" fmla="*/ 135 h 348"/>
                  <a:gd name="T18" fmla="*/ 235 w 240"/>
                  <a:gd name="T19" fmla="*/ 147 h 348"/>
                  <a:gd name="T20" fmla="*/ 240 w 240"/>
                  <a:gd name="T21" fmla="*/ 159 h 348"/>
                  <a:gd name="T22" fmla="*/ 231 w 240"/>
                  <a:gd name="T23" fmla="*/ 176 h 348"/>
                  <a:gd name="T24" fmla="*/ 210 w 240"/>
                  <a:gd name="T25" fmla="*/ 191 h 348"/>
                  <a:gd name="T26" fmla="*/ 166 w 240"/>
                  <a:gd name="T27" fmla="*/ 203 h 348"/>
                  <a:gd name="T28" fmla="*/ 127 w 240"/>
                  <a:gd name="T29" fmla="*/ 215 h 348"/>
                  <a:gd name="T30" fmla="*/ 103 w 240"/>
                  <a:gd name="T31" fmla="*/ 230 h 348"/>
                  <a:gd name="T32" fmla="*/ 108 w 240"/>
                  <a:gd name="T33" fmla="*/ 245 h 348"/>
                  <a:gd name="T34" fmla="*/ 109 w 240"/>
                  <a:gd name="T35" fmla="*/ 249 h 348"/>
                  <a:gd name="T36" fmla="*/ 135 w 240"/>
                  <a:gd name="T37" fmla="*/ 273 h 348"/>
                  <a:gd name="T38" fmla="*/ 163 w 240"/>
                  <a:gd name="T39" fmla="*/ 293 h 348"/>
                  <a:gd name="T40" fmla="*/ 189 w 240"/>
                  <a:gd name="T41" fmla="*/ 309 h 348"/>
                  <a:gd name="T42" fmla="*/ 193 w 240"/>
                  <a:gd name="T43" fmla="*/ 317 h 348"/>
                  <a:gd name="T44" fmla="*/ 195 w 240"/>
                  <a:gd name="T45" fmla="*/ 321 h 348"/>
                  <a:gd name="T46" fmla="*/ 192 w 240"/>
                  <a:gd name="T47" fmla="*/ 330 h 348"/>
                  <a:gd name="T48" fmla="*/ 187 w 240"/>
                  <a:gd name="T49" fmla="*/ 333 h 348"/>
                  <a:gd name="T50" fmla="*/ 177 w 240"/>
                  <a:gd name="T51" fmla="*/ 341 h 348"/>
                  <a:gd name="T52" fmla="*/ 172 w 240"/>
                  <a:gd name="T53" fmla="*/ 344 h 348"/>
                  <a:gd name="T54" fmla="*/ 153 w 240"/>
                  <a:gd name="T55" fmla="*/ 348 h 348"/>
                  <a:gd name="T56" fmla="*/ 130 w 240"/>
                  <a:gd name="T57" fmla="*/ 330 h 348"/>
                  <a:gd name="T58" fmla="*/ 112 w 240"/>
                  <a:gd name="T59" fmla="*/ 305 h 348"/>
                  <a:gd name="T60" fmla="*/ 87 w 240"/>
                  <a:gd name="T61" fmla="*/ 270 h 348"/>
                  <a:gd name="T62" fmla="*/ 70 w 240"/>
                  <a:gd name="T63" fmla="*/ 237 h 348"/>
                  <a:gd name="T64" fmla="*/ 69 w 240"/>
                  <a:gd name="T65" fmla="*/ 219 h 348"/>
                  <a:gd name="T66" fmla="*/ 81 w 240"/>
                  <a:gd name="T67" fmla="*/ 203 h 348"/>
                  <a:gd name="T68" fmla="*/ 112 w 240"/>
                  <a:gd name="T69" fmla="*/ 194 h 348"/>
                  <a:gd name="T70" fmla="*/ 148 w 240"/>
                  <a:gd name="T71" fmla="*/ 180 h 348"/>
                  <a:gd name="T72" fmla="*/ 172 w 240"/>
                  <a:gd name="T73" fmla="*/ 173 h 348"/>
                  <a:gd name="T74" fmla="*/ 180 w 240"/>
                  <a:gd name="T75" fmla="*/ 164 h 348"/>
                  <a:gd name="T76" fmla="*/ 175 w 240"/>
                  <a:gd name="T77" fmla="*/ 155 h 348"/>
                  <a:gd name="T78" fmla="*/ 154 w 240"/>
                  <a:gd name="T79" fmla="*/ 141 h 348"/>
                  <a:gd name="T80" fmla="*/ 121 w 240"/>
                  <a:gd name="T81" fmla="*/ 125 h 348"/>
                  <a:gd name="T82" fmla="*/ 85 w 240"/>
                  <a:gd name="T83" fmla="*/ 113 h 348"/>
                  <a:gd name="T84" fmla="*/ 57 w 240"/>
                  <a:gd name="T85" fmla="*/ 101 h 348"/>
                  <a:gd name="T86" fmla="*/ 24 w 240"/>
                  <a:gd name="T87" fmla="*/ 75 h 348"/>
                  <a:gd name="T88" fmla="*/ 9 w 240"/>
                  <a:gd name="T89" fmla="*/ 53 h 348"/>
                  <a:gd name="T90" fmla="*/ 0 w 240"/>
                  <a:gd name="T91" fmla="*/ 24 h 348"/>
                  <a:gd name="T92" fmla="*/ 9 w 240"/>
                  <a:gd name="T93" fmla="*/ 8 h 348"/>
                  <a:gd name="T94" fmla="*/ 22 w 240"/>
                  <a:gd name="T95" fmla="*/ 0 h 348"/>
                  <a:gd name="T96" fmla="*/ 16 w 240"/>
                  <a:gd name="T97" fmla="*/ 2 h 348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240"/>
                  <a:gd name="T148" fmla="*/ 0 h 348"/>
                  <a:gd name="T149" fmla="*/ 240 w 240"/>
                  <a:gd name="T150" fmla="*/ 348 h 348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240" h="348">
                    <a:moveTo>
                      <a:pt x="16" y="2"/>
                    </a:moveTo>
                    <a:lnTo>
                      <a:pt x="45" y="6"/>
                    </a:lnTo>
                    <a:lnTo>
                      <a:pt x="67" y="32"/>
                    </a:lnTo>
                    <a:lnTo>
                      <a:pt x="91" y="57"/>
                    </a:lnTo>
                    <a:lnTo>
                      <a:pt x="121" y="81"/>
                    </a:lnTo>
                    <a:lnTo>
                      <a:pt x="144" y="99"/>
                    </a:lnTo>
                    <a:lnTo>
                      <a:pt x="169" y="113"/>
                    </a:lnTo>
                    <a:lnTo>
                      <a:pt x="196" y="126"/>
                    </a:lnTo>
                    <a:lnTo>
                      <a:pt x="219" y="135"/>
                    </a:lnTo>
                    <a:lnTo>
                      <a:pt x="235" y="147"/>
                    </a:lnTo>
                    <a:lnTo>
                      <a:pt x="240" y="159"/>
                    </a:lnTo>
                    <a:lnTo>
                      <a:pt x="231" y="176"/>
                    </a:lnTo>
                    <a:lnTo>
                      <a:pt x="210" y="191"/>
                    </a:lnTo>
                    <a:lnTo>
                      <a:pt x="166" y="203"/>
                    </a:lnTo>
                    <a:lnTo>
                      <a:pt x="127" y="215"/>
                    </a:lnTo>
                    <a:lnTo>
                      <a:pt x="103" y="230"/>
                    </a:lnTo>
                    <a:lnTo>
                      <a:pt x="108" y="245"/>
                    </a:lnTo>
                    <a:lnTo>
                      <a:pt x="109" y="249"/>
                    </a:lnTo>
                    <a:lnTo>
                      <a:pt x="135" y="273"/>
                    </a:lnTo>
                    <a:lnTo>
                      <a:pt x="163" y="293"/>
                    </a:lnTo>
                    <a:lnTo>
                      <a:pt x="189" y="309"/>
                    </a:lnTo>
                    <a:lnTo>
                      <a:pt x="193" y="317"/>
                    </a:lnTo>
                    <a:lnTo>
                      <a:pt x="195" y="321"/>
                    </a:lnTo>
                    <a:lnTo>
                      <a:pt x="192" y="330"/>
                    </a:lnTo>
                    <a:lnTo>
                      <a:pt x="187" y="333"/>
                    </a:lnTo>
                    <a:lnTo>
                      <a:pt x="177" y="341"/>
                    </a:lnTo>
                    <a:lnTo>
                      <a:pt x="172" y="344"/>
                    </a:lnTo>
                    <a:lnTo>
                      <a:pt x="153" y="348"/>
                    </a:lnTo>
                    <a:lnTo>
                      <a:pt x="130" y="330"/>
                    </a:lnTo>
                    <a:lnTo>
                      <a:pt x="112" y="305"/>
                    </a:lnTo>
                    <a:lnTo>
                      <a:pt x="87" y="270"/>
                    </a:lnTo>
                    <a:lnTo>
                      <a:pt x="70" y="237"/>
                    </a:lnTo>
                    <a:lnTo>
                      <a:pt x="69" y="219"/>
                    </a:lnTo>
                    <a:lnTo>
                      <a:pt x="81" y="203"/>
                    </a:lnTo>
                    <a:lnTo>
                      <a:pt x="112" y="194"/>
                    </a:lnTo>
                    <a:lnTo>
                      <a:pt x="148" y="180"/>
                    </a:lnTo>
                    <a:lnTo>
                      <a:pt x="172" y="173"/>
                    </a:lnTo>
                    <a:lnTo>
                      <a:pt x="180" y="164"/>
                    </a:lnTo>
                    <a:lnTo>
                      <a:pt x="175" y="155"/>
                    </a:lnTo>
                    <a:lnTo>
                      <a:pt x="154" y="141"/>
                    </a:lnTo>
                    <a:lnTo>
                      <a:pt x="121" y="125"/>
                    </a:lnTo>
                    <a:lnTo>
                      <a:pt x="85" y="113"/>
                    </a:lnTo>
                    <a:lnTo>
                      <a:pt x="57" y="101"/>
                    </a:lnTo>
                    <a:lnTo>
                      <a:pt x="24" y="75"/>
                    </a:lnTo>
                    <a:lnTo>
                      <a:pt x="9" y="53"/>
                    </a:lnTo>
                    <a:lnTo>
                      <a:pt x="0" y="24"/>
                    </a:lnTo>
                    <a:lnTo>
                      <a:pt x="9" y="8"/>
                    </a:lnTo>
                    <a:lnTo>
                      <a:pt x="22" y="0"/>
                    </a:lnTo>
                    <a:lnTo>
                      <a:pt x="16" y="2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0" name="Freeform 27"/>
              <p:cNvSpPr>
                <a:spLocks/>
              </p:cNvSpPr>
              <p:nvPr/>
            </p:nvSpPr>
            <p:spPr bwMode="auto">
              <a:xfrm>
                <a:off x="3148" y="1775"/>
                <a:ext cx="187" cy="420"/>
              </a:xfrm>
              <a:custGeom>
                <a:avLst/>
                <a:gdLst>
                  <a:gd name="T0" fmla="*/ 52 w 187"/>
                  <a:gd name="T1" fmla="*/ 0 h 420"/>
                  <a:gd name="T2" fmla="*/ 67 w 187"/>
                  <a:gd name="T3" fmla="*/ 7 h 420"/>
                  <a:gd name="T4" fmla="*/ 84 w 187"/>
                  <a:gd name="T5" fmla="*/ 21 h 420"/>
                  <a:gd name="T6" fmla="*/ 91 w 187"/>
                  <a:gd name="T7" fmla="*/ 39 h 420"/>
                  <a:gd name="T8" fmla="*/ 103 w 187"/>
                  <a:gd name="T9" fmla="*/ 69 h 420"/>
                  <a:gd name="T10" fmla="*/ 111 w 187"/>
                  <a:gd name="T11" fmla="*/ 102 h 420"/>
                  <a:gd name="T12" fmla="*/ 117 w 187"/>
                  <a:gd name="T13" fmla="*/ 133 h 420"/>
                  <a:gd name="T14" fmla="*/ 114 w 187"/>
                  <a:gd name="T15" fmla="*/ 160 h 420"/>
                  <a:gd name="T16" fmla="*/ 108 w 187"/>
                  <a:gd name="T17" fmla="*/ 181 h 420"/>
                  <a:gd name="T18" fmla="*/ 99 w 187"/>
                  <a:gd name="T19" fmla="*/ 205 h 420"/>
                  <a:gd name="T20" fmla="*/ 82 w 187"/>
                  <a:gd name="T21" fmla="*/ 235 h 420"/>
                  <a:gd name="T22" fmla="*/ 64 w 187"/>
                  <a:gd name="T23" fmla="*/ 265 h 420"/>
                  <a:gd name="T24" fmla="*/ 51 w 187"/>
                  <a:gd name="T25" fmla="*/ 286 h 420"/>
                  <a:gd name="T26" fmla="*/ 43 w 187"/>
                  <a:gd name="T27" fmla="*/ 303 h 420"/>
                  <a:gd name="T28" fmla="*/ 43 w 187"/>
                  <a:gd name="T29" fmla="*/ 319 h 420"/>
                  <a:gd name="T30" fmla="*/ 48 w 187"/>
                  <a:gd name="T31" fmla="*/ 333 h 420"/>
                  <a:gd name="T32" fmla="*/ 72 w 187"/>
                  <a:gd name="T33" fmla="*/ 340 h 420"/>
                  <a:gd name="T34" fmla="*/ 106 w 187"/>
                  <a:gd name="T35" fmla="*/ 349 h 420"/>
                  <a:gd name="T36" fmla="*/ 157 w 187"/>
                  <a:gd name="T37" fmla="*/ 366 h 420"/>
                  <a:gd name="T38" fmla="*/ 181 w 187"/>
                  <a:gd name="T39" fmla="*/ 378 h 420"/>
                  <a:gd name="T40" fmla="*/ 187 w 187"/>
                  <a:gd name="T41" fmla="*/ 391 h 420"/>
                  <a:gd name="T42" fmla="*/ 181 w 187"/>
                  <a:gd name="T43" fmla="*/ 402 h 420"/>
                  <a:gd name="T44" fmla="*/ 163 w 187"/>
                  <a:gd name="T45" fmla="*/ 414 h 420"/>
                  <a:gd name="T46" fmla="*/ 157 w 187"/>
                  <a:gd name="T47" fmla="*/ 415 h 420"/>
                  <a:gd name="T48" fmla="*/ 133 w 187"/>
                  <a:gd name="T49" fmla="*/ 420 h 420"/>
                  <a:gd name="T50" fmla="*/ 121 w 187"/>
                  <a:gd name="T51" fmla="*/ 415 h 420"/>
                  <a:gd name="T52" fmla="*/ 112 w 187"/>
                  <a:gd name="T53" fmla="*/ 405 h 420"/>
                  <a:gd name="T54" fmla="*/ 97 w 187"/>
                  <a:gd name="T55" fmla="*/ 387 h 420"/>
                  <a:gd name="T56" fmla="*/ 73 w 187"/>
                  <a:gd name="T57" fmla="*/ 370 h 420"/>
                  <a:gd name="T58" fmla="*/ 54 w 187"/>
                  <a:gd name="T59" fmla="*/ 367 h 420"/>
                  <a:gd name="T60" fmla="*/ 36 w 187"/>
                  <a:gd name="T61" fmla="*/ 367 h 420"/>
                  <a:gd name="T62" fmla="*/ 22 w 187"/>
                  <a:gd name="T63" fmla="*/ 367 h 420"/>
                  <a:gd name="T64" fmla="*/ 10 w 187"/>
                  <a:gd name="T65" fmla="*/ 360 h 420"/>
                  <a:gd name="T66" fmla="*/ 4 w 187"/>
                  <a:gd name="T67" fmla="*/ 352 h 420"/>
                  <a:gd name="T68" fmla="*/ 0 w 187"/>
                  <a:gd name="T69" fmla="*/ 339 h 420"/>
                  <a:gd name="T70" fmla="*/ 3 w 187"/>
                  <a:gd name="T71" fmla="*/ 327 h 420"/>
                  <a:gd name="T72" fmla="*/ 7 w 187"/>
                  <a:gd name="T73" fmla="*/ 307 h 420"/>
                  <a:gd name="T74" fmla="*/ 15 w 187"/>
                  <a:gd name="T75" fmla="*/ 291 h 420"/>
                  <a:gd name="T76" fmla="*/ 27 w 187"/>
                  <a:gd name="T77" fmla="*/ 264 h 420"/>
                  <a:gd name="T78" fmla="*/ 49 w 187"/>
                  <a:gd name="T79" fmla="*/ 229 h 420"/>
                  <a:gd name="T80" fmla="*/ 64 w 187"/>
                  <a:gd name="T81" fmla="*/ 201 h 420"/>
                  <a:gd name="T82" fmla="*/ 70 w 187"/>
                  <a:gd name="T83" fmla="*/ 175 h 420"/>
                  <a:gd name="T84" fmla="*/ 73 w 187"/>
                  <a:gd name="T85" fmla="*/ 150 h 420"/>
                  <a:gd name="T86" fmla="*/ 64 w 187"/>
                  <a:gd name="T87" fmla="*/ 121 h 420"/>
                  <a:gd name="T88" fmla="*/ 52 w 187"/>
                  <a:gd name="T89" fmla="*/ 97 h 420"/>
                  <a:gd name="T90" fmla="*/ 37 w 187"/>
                  <a:gd name="T91" fmla="*/ 72 h 420"/>
                  <a:gd name="T92" fmla="*/ 25 w 187"/>
                  <a:gd name="T93" fmla="*/ 51 h 420"/>
                  <a:gd name="T94" fmla="*/ 21 w 187"/>
                  <a:gd name="T95" fmla="*/ 30 h 420"/>
                  <a:gd name="T96" fmla="*/ 25 w 187"/>
                  <a:gd name="T97" fmla="*/ 16 h 420"/>
                  <a:gd name="T98" fmla="*/ 33 w 187"/>
                  <a:gd name="T99" fmla="*/ 7 h 420"/>
                  <a:gd name="T100" fmla="*/ 46 w 187"/>
                  <a:gd name="T101" fmla="*/ 3 h 420"/>
                  <a:gd name="T102" fmla="*/ 52 w 187"/>
                  <a:gd name="T103" fmla="*/ 0 h 420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7"/>
                  <a:gd name="T157" fmla="*/ 0 h 420"/>
                  <a:gd name="T158" fmla="*/ 187 w 187"/>
                  <a:gd name="T159" fmla="*/ 420 h 420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7" h="420">
                    <a:moveTo>
                      <a:pt x="52" y="0"/>
                    </a:moveTo>
                    <a:lnTo>
                      <a:pt x="67" y="7"/>
                    </a:lnTo>
                    <a:lnTo>
                      <a:pt x="84" y="21"/>
                    </a:lnTo>
                    <a:lnTo>
                      <a:pt x="91" y="39"/>
                    </a:lnTo>
                    <a:lnTo>
                      <a:pt x="103" y="69"/>
                    </a:lnTo>
                    <a:lnTo>
                      <a:pt x="111" y="102"/>
                    </a:lnTo>
                    <a:lnTo>
                      <a:pt x="117" y="133"/>
                    </a:lnTo>
                    <a:lnTo>
                      <a:pt x="114" y="160"/>
                    </a:lnTo>
                    <a:lnTo>
                      <a:pt x="108" y="181"/>
                    </a:lnTo>
                    <a:lnTo>
                      <a:pt x="99" y="205"/>
                    </a:lnTo>
                    <a:lnTo>
                      <a:pt x="82" y="235"/>
                    </a:lnTo>
                    <a:lnTo>
                      <a:pt x="64" y="265"/>
                    </a:lnTo>
                    <a:lnTo>
                      <a:pt x="51" y="286"/>
                    </a:lnTo>
                    <a:lnTo>
                      <a:pt x="43" y="303"/>
                    </a:lnTo>
                    <a:lnTo>
                      <a:pt x="43" y="319"/>
                    </a:lnTo>
                    <a:lnTo>
                      <a:pt x="48" y="333"/>
                    </a:lnTo>
                    <a:lnTo>
                      <a:pt x="72" y="340"/>
                    </a:lnTo>
                    <a:lnTo>
                      <a:pt x="106" y="349"/>
                    </a:lnTo>
                    <a:lnTo>
                      <a:pt x="157" y="366"/>
                    </a:lnTo>
                    <a:lnTo>
                      <a:pt x="181" y="378"/>
                    </a:lnTo>
                    <a:lnTo>
                      <a:pt x="187" y="391"/>
                    </a:lnTo>
                    <a:lnTo>
                      <a:pt x="181" y="402"/>
                    </a:lnTo>
                    <a:lnTo>
                      <a:pt x="163" y="414"/>
                    </a:lnTo>
                    <a:lnTo>
                      <a:pt x="157" y="415"/>
                    </a:lnTo>
                    <a:lnTo>
                      <a:pt x="133" y="420"/>
                    </a:lnTo>
                    <a:lnTo>
                      <a:pt x="121" y="415"/>
                    </a:lnTo>
                    <a:lnTo>
                      <a:pt x="112" y="405"/>
                    </a:lnTo>
                    <a:lnTo>
                      <a:pt x="97" y="387"/>
                    </a:lnTo>
                    <a:lnTo>
                      <a:pt x="73" y="370"/>
                    </a:lnTo>
                    <a:lnTo>
                      <a:pt x="54" y="367"/>
                    </a:lnTo>
                    <a:lnTo>
                      <a:pt x="36" y="367"/>
                    </a:lnTo>
                    <a:lnTo>
                      <a:pt x="22" y="367"/>
                    </a:lnTo>
                    <a:lnTo>
                      <a:pt x="10" y="360"/>
                    </a:lnTo>
                    <a:lnTo>
                      <a:pt x="4" y="352"/>
                    </a:lnTo>
                    <a:lnTo>
                      <a:pt x="0" y="339"/>
                    </a:lnTo>
                    <a:lnTo>
                      <a:pt x="3" y="327"/>
                    </a:lnTo>
                    <a:lnTo>
                      <a:pt x="7" y="307"/>
                    </a:lnTo>
                    <a:lnTo>
                      <a:pt x="15" y="291"/>
                    </a:lnTo>
                    <a:lnTo>
                      <a:pt x="27" y="264"/>
                    </a:lnTo>
                    <a:lnTo>
                      <a:pt x="49" y="229"/>
                    </a:lnTo>
                    <a:lnTo>
                      <a:pt x="64" y="201"/>
                    </a:lnTo>
                    <a:lnTo>
                      <a:pt x="70" y="175"/>
                    </a:lnTo>
                    <a:lnTo>
                      <a:pt x="73" y="150"/>
                    </a:lnTo>
                    <a:lnTo>
                      <a:pt x="64" y="121"/>
                    </a:lnTo>
                    <a:lnTo>
                      <a:pt x="52" y="97"/>
                    </a:lnTo>
                    <a:lnTo>
                      <a:pt x="37" y="72"/>
                    </a:lnTo>
                    <a:lnTo>
                      <a:pt x="25" y="51"/>
                    </a:lnTo>
                    <a:lnTo>
                      <a:pt x="21" y="30"/>
                    </a:lnTo>
                    <a:lnTo>
                      <a:pt x="25" y="16"/>
                    </a:lnTo>
                    <a:lnTo>
                      <a:pt x="33" y="7"/>
                    </a:lnTo>
                    <a:lnTo>
                      <a:pt x="46" y="3"/>
                    </a:lnTo>
                    <a:lnTo>
                      <a:pt x="52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1" name="Freeform 28"/>
              <p:cNvSpPr>
                <a:spLocks/>
              </p:cNvSpPr>
              <p:nvPr/>
            </p:nvSpPr>
            <p:spPr bwMode="auto">
              <a:xfrm>
                <a:off x="2989" y="1773"/>
                <a:ext cx="165" cy="450"/>
              </a:xfrm>
              <a:custGeom>
                <a:avLst/>
                <a:gdLst>
                  <a:gd name="T0" fmla="*/ 81 w 165"/>
                  <a:gd name="T1" fmla="*/ 49 h 450"/>
                  <a:gd name="T2" fmla="*/ 97 w 165"/>
                  <a:gd name="T3" fmla="*/ 25 h 450"/>
                  <a:gd name="T4" fmla="*/ 123 w 165"/>
                  <a:gd name="T5" fmla="*/ 3 h 450"/>
                  <a:gd name="T6" fmla="*/ 147 w 165"/>
                  <a:gd name="T7" fmla="*/ 0 h 450"/>
                  <a:gd name="T8" fmla="*/ 160 w 165"/>
                  <a:gd name="T9" fmla="*/ 15 h 450"/>
                  <a:gd name="T10" fmla="*/ 165 w 165"/>
                  <a:gd name="T11" fmla="*/ 37 h 450"/>
                  <a:gd name="T12" fmla="*/ 157 w 165"/>
                  <a:gd name="T13" fmla="*/ 60 h 450"/>
                  <a:gd name="T14" fmla="*/ 141 w 165"/>
                  <a:gd name="T15" fmla="*/ 75 h 450"/>
                  <a:gd name="T16" fmla="*/ 112 w 165"/>
                  <a:gd name="T17" fmla="*/ 97 h 450"/>
                  <a:gd name="T18" fmla="*/ 93 w 165"/>
                  <a:gd name="T19" fmla="*/ 120 h 450"/>
                  <a:gd name="T20" fmla="*/ 82 w 165"/>
                  <a:gd name="T21" fmla="*/ 144 h 450"/>
                  <a:gd name="T22" fmla="*/ 78 w 165"/>
                  <a:gd name="T23" fmla="*/ 168 h 450"/>
                  <a:gd name="T24" fmla="*/ 76 w 165"/>
                  <a:gd name="T25" fmla="*/ 195 h 450"/>
                  <a:gd name="T26" fmla="*/ 82 w 165"/>
                  <a:gd name="T27" fmla="*/ 223 h 450"/>
                  <a:gd name="T28" fmla="*/ 82 w 165"/>
                  <a:gd name="T29" fmla="*/ 228 h 450"/>
                  <a:gd name="T30" fmla="*/ 90 w 165"/>
                  <a:gd name="T31" fmla="*/ 261 h 450"/>
                  <a:gd name="T32" fmla="*/ 97 w 165"/>
                  <a:gd name="T33" fmla="*/ 294 h 450"/>
                  <a:gd name="T34" fmla="*/ 108 w 165"/>
                  <a:gd name="T35" fmla="*/ 327 h 450"/>
                  <a:gd name="T36" fmla="*/ 118 w 165"/>
                  <a:gd name="T37" fmla="*/ 351 h 450"/>
                  <a:gd name="T38" fmla="*/ 121 w 165"/>
                  <a:gd name="T39" fmla="*/ 369 h 450"/>
                  <a:gd name="T40" fmla="*/ 114 w 165"/>
                  <a:gd name="T41" fmla="*/ 376 h 450"/>
                  <a:gd name="T42" fmla="*/ 96 w 165"/>
                  <a:gd name="T43" fmla="*/ 385 h 450"/>
                  <a:gd name="T44" fmla="*/ 78 w 165"/>
                  <a:gd name="T45" fmla="*/ 405 h 450"/>
                  <a:gd name="T46" fmla="*/ 67 w 165"/>
                  <a:gd name="T47" fmla="*/ 433 h 450"/>
                  <a:gd name="T48" fmla="*/ 63 w 165"/>
                  <a:gd name="T49" fmla="*/ 447 h 450"/>
                  <a:gd name="T50" fmla="*/ 58 w 165"/>
                  <a:gd name="T51" fmla="*/ 450 h 450"/>
                  <a:gd name="T52" fmla="*/ 48 w 165"/>
                  <a:gd name="T53" fmla="*/ 450 h 450"/>
                  <a:gd name="T54" fmla="*/ 13 w 165"/>
                  <a:gd name="T55" fmla="*/ 438 h 450"/>
                  <a:gd name="T56" fmla="*/ 0 w 165"/>
                  <a:gd name="T57" fmla="*/ 424 h 450"/>
                  <a:gd name="T58" fmla="*/ 3 w 165"/>
                  <a:gd name="T59" fmla="*/ 411 h 450"/>
                  <a:gd name="T60" fmla="*/ 13 w 165"/>
                  <a:gd name="T61" fmla="*/ 396 h 450"/>
                  <a:gd name="T62" fmla="*/ 31 w 165"/>
                  <a:gd name="T63" fmla="*/ 381 h 450"/>
                  <a:gd name="T64" fmla="*/ 61 w 165"/>
                  <a:gd name="T65" fmla="*/ 364 h 450"/>
                  <a:gd name="T66" fmla="*/ 72 w 165"/>
                  <a:gd name="T67" fmla="*/ 349 h 450"/>
                  <a:gd name="T68" fmla="*/ 73 w 165"/>
                  <a:gd name="T69" fmla="*/ 325 h 450"/>
                  <a:gd name="T70" fmla="*/ 69 w 165"/>
                  <a:gd name="T71" fmla="*/ 286 h 450"/>
                  <a:gd name="T72" fmla="*/ 55 w 165"/>
                  <a:gd name="T73" fmla="*/ 241 h 450"/>
                  <a:gd name="T74" fmla="*/ 48 w 165"/>
                  <a:gd name="T75" fmla="*/ 195 h 450"/>
                  <a:gd name="T76" fmla="*/ 42 w 165"/>
                  <a:gd name="T77" fmla="*/ 154 h 450"/>
                  <a:gd name="T78" fmla="*/ 43 w 165"/>
                  <a:gd name="T79" fmla="*/ 127 h 450"/>
                  <a:gd name="T80" fmla="*/ 49 w 165"/>
                  <a:gd name="T81" fmla="*/ 100 h 450"/>
                  <a:gd name="T82" fmla="*/ 58 w 165"/>
                  <a:gd name="T83" fmla="*/ 78 h 450"/>
                  <a:gd name="T84" fmla="*/ 72 w 165"/>
                  <a:gd name="T85" fmla="*/ 57 h 450"/>
                  <a:gd name="T86" fmla="*/ 81 w 165"/>
                  <a:gd name="T87" fmla="*/ 49 h 4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65"/>
                  <a:gd name="T133" fmla="*/ 0 h 450"/>
                  <a:gd name="T134" fmla="*/ 165 w 165"/>
                  <a:gd name="T135" fmla="*/ 450 h 45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65" h="450">
                    <a:moveTo>
                      <a:pt x="81" y="49"/>
                    </a:moveTo>
                    <a:lnTo>
                      <a:pt x="97" y="25"/>
                    </a:lnTo>
                    <a:lnTo>
                      <a:pt x="123" y="3"/>
                    </a:lnTo>
                    <a:lnTo>
                      <a:pt x="147" y="0"/>
                    </a:lnTo>
                    <a:lnTo>
                      <a:pt x="160" y="15"/>
                    </a:lnTo>
                    <a:lnTo>
                      <a:pt x="165" y="37"/>
                    </a:lnTo>
                    <a:lnTo>
                      <a:pt x="157" y="60"/>
                    </a:lnTo>
                    <a:lnTo>
                      <a:pt x="141" y="75"/>
                    </a:lnTo>
                    <a:lnTo>
                      <a:pt x="112" y="97"/>
                    </a:lnTo>
                    <a:lnTo>
                      <a:pt x="93" y="120"/>
                    </a:lnTo>
                    <a:lnTo>
                      <a:pt x="82" y="144"/>
                    </a:lnTo>
                    <a:lnTo>
                      <a:pt x="78" y="168"/>
                    </a:lnTo>
                    <a:lnTo>
                      <a:pt x="76" y="195"/>
                    </a:lnTo>
                    <a:lnTo>
                      <a:pt x="82" y="223"/>
                    </a:lnTo>
                    <a:lnTo>
                      <a:pt x="82" y="228"/>
                    </a:lnTo>
                    <a:lnTo>
                      <a:pt x="90" y="261"/>
                    </a:lnTo>
                    <a:lnTo>
                      <a:pt x="97" y="294"/>
                    </a:lnTo>
                    <a:lnTo>
                      <a:pt x="108" y="327"/>
                    </a:lnTo>
                    <a:lnTo>
                      <a:pt x="118" y="351"/>
                    </a:lnTo>
                    <a:lnTo>
                      <a:pt x="121" y="369"/>
                    </a:lnTo>
                    <a:lnTo>
                      <a:pt x="114" y="376"/>
                    </a:lnTo>
                    <a:lnTo>
                      <a:pt x="96" y="385"/>
                    </a:lnTo>
                    <a:lnTo>
                      <a:pt x="78" y="405"/>
                    </a:lnTo>
                    <a:lnTo>
                      <a:pt x="67" y="433"/>
                    </a:lnTo>
                    <a:lnTo>
                      <a:pt x="63" y="447"/>
                    </a:lnTo>
                    <a:lnTo>
                      <a:pt x="58" y="450"/>
                    </a:lnTo>
                    <a:lnTo>
                      <a:pt x="48" y="450"/>
                    </a:lnTo>
                    <a:lnTo>
                      <a:pt x="13" y="438"/>
                    </a:lnTo>
                    <a:lnTo>
                      <a:pt x="0" y="424"/>
                    </a:lnTo>
                    <a:lnTo>
                      <a:pt x="3" y="411"/>
                    </a:lnTo>
                    <a:lnTo>
                      <a:pt x="13" y="396"/>
                    </a:lnTo>
                    <a:lnTo>
                      <a:pt x="31" y="381"/>
                    </a:lnTo>
                    <a:lnTo>
                      <a:pt x="61" y="364"/>
                    </a:lnTo>
                    <a:lnTo>
                      <a:pt x="72" y="349"/>
                    </a:lnTo>
                    <a:lnTo>
                      <a:pt x="73" y="325"/>
                    </a:lnTo>
                    <a:lnTo>
                      <a:pt x="69" y="286"/>
                    </a:lnTo>
                    <a:lnTo>
                      <a:pt x="55" y="241"/>
                    </a:lnTo>
                    <a:lnTo>
                      <a:pt x="48" y="195"/>
                    </a:lnTo>
                    <a:lnTo>
                      <a:pt x="42" y="154"/>
                    </a:lnTo>
                    <a:lnTo>
                      <a:pt x="43" y="127"/>
                    </a:lnTo>
                    <a:lnTo>
                      <a:pt x="49" y="100"/>
                    </a:lnTo>
                    <a:lnTo>
                      <a:pt x="58" y="78"/>
                    </a:lnTo>
                    <a:lnTo>
                      <a:pt x="72" y="57"/>
                    </a:lnTo>
                    <a:lnTo>
                      <a:pt x="81" y="49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62" name="Freeform 29"/>
              <p:cNvSpPr>
                <a:spLocks/>
              </p:cNvSpPr>
              <p:nvPr/>
            </p:nvSpPr>
            <p:spPr bwMode="auto">
              <a:xfrm>
                <a:off x="2593" y="1767"/>
                <a:ext cx="488" cy="476"/>
              </a:xfrm>
              <a:custGeom>
                <a:avLst/>
                <a:gdLst>
                  <a:gd name="T0" fmla="*/ 480 w 488"/>
                  <a:gd name="T1" fmla="*/ 0 h 476"/>
                  <a:gd name="T2" fmla="*/ 432 w 488"/>
                  <a:gd name="T3" fmla="*/ 19 h 476"/>
                  <a:gd name="T4" fmla="*/ 402 w 488"/>
                  <a:gd name="T5" fmla="*/ 45 h 476"/>
                  <a:gd name="T6" fmla="*/ 381 w 488"/>
                  <a:gd name="T7" fmla="*/ 81 h 476"/>
                  <a:gd name="T8" fmla="*/ 363 w 488"/>
                  <a:gd name="T9" fmla="*/ 118 h 476"/>
                  <a:gd name="T10" fmla="*/ 352 w 488"/>
                  <a:gd name="T11" fmla="*/ 160 h 476"/>
                  <a:gd name="T12" fmla="*/ 346 w 488"/>
                  <a:gd name="T13" fmla="*/ 202 h 476"/>
                  <a:gd name="T14" fmla="*/ 337 w 488"/>
                  <a:gd name="T15" fmla="*/ 241 h 476"/>
                  <a:gd name="T16" fmla="*/ 327 w 488"/>
                  <a:gd name="T17" fmla="*/ 265 h 476"/>
                  <a:gd name="T18" fmla="*/ 313 w 488"/>
                  <a:gd name="T19" fmla="*/ 283 h 476"/>
                  <a:gd name="T20" fmla="*/ 294 w 488"/>
                  <a:gd name="T21" fmla="*/ 300 h 476"/>
                  <a:gd name="T22" fmla="*/ 289 w 488"/>
                  <a:gd name="T23" fmla="*/ 301 h 476"/>
                  <a:gd name="T24" fmla="*/ 264 w 488"/>
                  <a:gd name="T25" fmla="*/ 316 h 476"/>
                  <a:gd name="T26" fmla="*/ 223 w 488"/>
                  <a:gd name="T27" fmla="*/ 334 h 476"/>
                  <a:gd name="T28" fmla="*/ 184 w 488"/>
                  <a:gd name="T29" fmla="*/ 354 h 476"/>
                  <a:gd name="T30" fmla="*/ 148 w 488"/>
                  <a:gd name="T31" fmla="*/ 367 h 476"/>
                  <a:gd name="T32" fmla="*/ 127 w 488"/>
                  <a:gd name="T33" fmla="*/ 333 h 476"/>
                  <a:gd name="T34" fmla="*/ 127 w 488"/>
                  <a:gd name="T35" fmla="*/ 337 h 476"/>
                  <a:gd name="T36" fmla="*/ 111 w 488"/>
                  <a:gd name="T37" fmla="*/ 373 h 476"/>
                  <a:gd name="T38" fmla="*/ 88 w 488"/>
                  <a:gd name="T39" fmla="*/ 405 h 476"/>
                  <a:gd name="T40" fmla="*/ 51 w 488"/>
                  <a:gd name="T41" fmla="*/ 435 h 476"/>
                  <a:gd name="T42" fmla="*/ 12 w 488"/>
                  <a:gd name="T43" fmla="*/ 460 h 476"/>
                  <a:gd name="T44" fmla="*/ 0 w 488"/>
                  <a:gd name="T45" fmla="*/ 469 h 476"/>
                  <a:gd name="T46" fmla="*/ 10 w 488"/>
                  <a:gd name="T47" fmla="*/ 474 h 476"/>
                  <a:gd name="T48" fmla="*/ 6 w 488"/>
                  <a:gd name="T49" fmla="*/ 476 h 476"/>
                  <a:gd name="T50" fmla="*/ 64 w 488"/>
                  <a:gd name="T51" fmla="*/ 459 h 476"/>
                  <a:gd name="T52" fmla="*/ 118 w 488"/>
                  <a:gd name="T53" fmla="*/ 448 h 476"/>
                  <a:gd name="T54" fmla="*/ 175 w 488"/>
                  <a:gd name="T55" fmla="*/ 438 h 476"/>
                  <a:gd name="T56" fmla="*/ 204 w 488"/>
                  <a:gd name="T57" fmla="*/ 436 h 476"/>
                  <a:gd name="T58" fmla="*/ 168 w 488"/>
                  <a:gd name="T59" fmla="*/ 393 h 476"/>
                  <a:gd name="T60" fmla="*/ 163 w 488"/>
                  <a:gd name="T61" fmla="*/ 396 h 476"/>
                  <a:gd name="T62" fmla="*/ 217 w 488"/>
                  <a:gd name="T63" fmla="*/ 366 h 476"/>
                  <a:gd name="T64" fmla="*/ 262 w 488"/>
                  <a:gd name="T65" fmla="*/ 342 h 476"/>
                  <a:gd name="T66" fmla="*/ 298 w 488"/>
                  <a:gd name="T67" fmla="*/ 324 h 476"/>
                  <a:gd name="T68" fmla="*/ 328 w 488"/>
                  <a:gd name="T69" fmla="*/ 301 h 476"/>
                  <a:gd name="T70" fmla="*/ 346 w 488"/>
                  <a:gd name="T71" fmla="*/ 279 h 476"/>
                  <a:gd name="T72" fmla="*/ 358 w 488"/>
                  <a:gd name="T73" fmla="*/ 249 h 476"/>
                  <a:gd name="T74" fmla="*/ 367 w 488"/>
                  <a:gd name="T75" fmla="*/ 208 h 476"/>
                  <a:gd name="T76" fmla="*/ 375 w 488"/>
                  <a:gd name="T77" fmla="*/ 171 h 476"/>
                  <a:gd name="T78" fmla="*/ 384 w 488"/>
                  <a:gd name="T79" fmla="*/ 135 h 476"/>
                  <a:gd name="T80" fmla="*/ 394 w 488"/>
                  <a:gd name="T81" fmla="*/ 99 h 476"/>
                  <a:gd name="T82" fmla="*/ 412 w 488"/>
                  <a:gd name="T83" fmla="*/ 69 h 476"/>
                  <a:gd name="T84" fmla="*/ 433 w 488"/>
                  <a:gd name="T85" fmla="*/ 48 h 476"/>
                  <a:gd name="T86" fmla="*/ 465 w 488"/>
                  <a:gd name="T87" fmla="*/ 33 h 476"/>
                  <a:gd name="T88" fmla="*/ 488 w 488"/>
                  <a:gd name="T89" fmla="*/ 22 h 476"/>
                  <a:gd name="T90" fmla="*/ 480 w 488"/>
                  <a:gd name="T91" fmla="*/ 0 h 47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88"/>
                  <a:gd name="T139" fmla="*/ 0 h 476"/>
                  <a:gd name="T140" fmla="*/ 488 w 488"/>
                  <a:gd name="T141" fmla="*/ 476 h 47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88" h="476">
                    <a:moveTo>
                      <a:pt x="480" y="0"/>
                    </a:moveTo>
                    <a:lnTo>
                      <a:pt x="432" y="19"/>
                    </a:lnTo>
                    <a:lnTo>
                      <a:pt x="402" y="45"/>
                    </a:lnTo>
                    <a:lnTo>
                      <a:pt x="381" y="81"/>
                    </a:lnTo>
                    <a:lnTo>
                      <a:pt x="363" y="118"/>
                    </a:lnTo>
                    <a:lnTo>
                      <a:pt x="352" y="160"/>
                    </a:lnTo>
                    <a:lnTo>
                      <a:pt x="346" y="202"/>
                    </a:lnTo>
                    <a:lnTo>
                      <a:pt x="337" y="241"/>
                    </a:lnTo>
                    <a:lnTo>
                      <a:pt x="327" y="265"/>
                    </a:lnTo>
                    <a:lnTo>
                      <a:pt x="313" y="283"/>
                    </a:lnTo>
                    <a:lnTo>
                      <a:pt x="294" y="300"/>
                    </a:lnTo>
                    <a:lnTo>
                      <a:pt x="289" y="301"/>
                    </a:lnTo>
                    <a:lnTo>
                      <a:pt x="264" y="316"/>
                    </a:lnTo>
                    <a:lnTo>
                      <a:pt x="223" y="334"/>
                    </a:lnTo>
                    <a:lnTo>
                      <a:pt x="184" y="354"/>
                    </a:lnTo>
                    <a:lnTo>
                      <a:pt x="148" y="367"/>
                    </a:lnTo>
                    <a:lnTo>
                      <a:pt x="127" y="333"/>
                    </a:lnTo>
                    <a:lnTo>
                      <a:pt x="127" y="337"/>
                    </a:lnTo>
                    <a:lnTo>
                      <a:pt x="111" y="373"/>
                    </a:lnTo>
                    <a:lnTo>
                      <a:pt x="88" y="405"/>
                    </a:lnTo>
                    <a:lnTo>
                      <a:pt x="51" y="435"/>
                    </a:lnTo>
                    <a:lnTo>
                      <a:pt x="12" y="460"/>
                    </a:lnTo>
                    <a:lnTo>
                      <a:pt x="0" y="469"/>
                    </a:lnTo>
                    <a:lnTo>
                      <a:pt x="10" y="474"/>
                    </a:lnTo>
                    <a:lnTo>
                      <a:pt x="6" y="476"/>
                    </a:lnTo>
                    <a:lnTo>
                      <a:pt x="64" y="459"/>
                    </a:lnTo>
                    <a:lnTo>
                      <a:pt x="118" y="448"/>
                    </a:lnTo>
                    <a:lnTo>
                      <a:pt x="175" y="438"/>
                    </a:lnTo>
                    <a:lnTo>
                      <a:pt x="204" y="436"/>
                    </a:lnTo>
                    <a:lnTo>
                      <a:pt x="168" y="393"/>
                    </a:lnTo>
                    <a:lnTo>
                      <a:pt x="163" y="396"/>
                    </a:lnTo>
                    <a:lnTo>
                      <a:pt x="217" y="366"/>
                    </a:lnTo>
                    <a:lnTo>
                      <a:pt x="262" y="342"/>
                    </a:lnTo>
                    <a:lnTo>
                      <a:pt x="298" y="324"/>
                    </a:lnTo>
                    <a:lnTo>
                      <a:pt x="328" y="301"/>
                    </a:lnTo>
                    <a:lnTo>
                      <a:pt x="346" y="279"/>
                    </a:lnTo>
                    <a:lnTo>
                      <a:pt x="358" y="249"/>
                    </a:lnTo>
                    <a:lnTo>
                      <a:pt x="367" y="208"/>
                    </a:lnTo>
                    <a:lnTo>
                      <a:pt x="375" y="171"/>
                    </a:lnTo>
                    <a:lnTo>
                      <a:pt x="384" y="135"/>
                    </a:lnTo>
                    <a:lnTo>
                      <a:pt x="394" y="99"/>
                    </a:lnTo>
                    <a:lnTo>
                      <a:pt x="412" y="69"/>
                    </a:lnTo>
                    <a:lnTo>
                      <a:pt x="433" y="48"/>
                    </a:lnTo>
                    <a:lnTo>
                      <a:pt x="465" y="33"/>
                    </a:lnTo>
                    <a:lnTo>
                      <a:pt x="488" y="22"/>
                    </a:lnTo>
                    <a:lnTo>
                      <a:pt x="480" y="0"/>
                    </a:lnTo>
                    <a:close/>
                  </a:path>
                </a:pathLst>
              </a:custGeom>
              <a:solidFill>
                <a:schemeClr val="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148" name="Group 30"/>
            <p:cNvGrpSpPr>
              <a:grpSpLocks/>
            </p:cNvGrpSpPr>
            <p:nvPr/>
          </p:nvGrpSpPr>
          <p:grpSpPr bwMode="auto">
            <a:xfrm>
              <a:off x="4703" y="1645"/>
              <a:ext cx="230" cy="1456"/>
              <a:chOff x="2720" y="768"/>
              <a:chExt cx="230" cy="1456"/>
            </a:xfrm>
          </p:grpSpPr>
          <p:sp>
            <p:nvSpPr>
              <p:cNvPr id="48154" name="Freeform 31"/>
              <p:cNvSpPr>
                <a:spLocks/>
              </p:cNvSpPr>
              <p:nvPr/>
            </p:nvSpPr>
            <p:spPr bwMode="auto">
              <a:xfrm>
                <a:off x="2720" y="795"/>
                <a:ext cx="230" cy="293"/>
              </a:xfrm>
              <a:custGeom>
                <a:avLst/>
                <a:gdLst>
                  <a:gd name="T0" fmla="*/ 147 w 230"/>
                  <a:gd name="T1" fmla="*/ 264 h 293"/>
                  <a:gd name="T2" fmla="*/ 170 w 230"/>
                  <a:gd name="T3" fmla="*/ 252 h 293"/>
                  <a:gd name="T4" fmla="*/ 182 w 230"/>
                  <a:gd name="T5" fmla="*/ 234 h 293"/>
                  <a:gd name="T6" fmla="*/ 192 w 230"/>
                  <a:gd name="T7" fmla="*/ 204 h 293"/>
                  <a:gd name="T8" fmla="*/ 198 w 230"/>
                  <a:gd name="T9" fmla="*/ 165 h 293"/>
                  <a:gd name="T10" fmla="*/ 195 w 230"/>
                  <a:gd name="T11" fmla="*/ 111 h 293"/>
                  <a:gd name="T12" fmla="*/ 192 w 230"/>
                  <a:gd name="T13" fmla="*/ 81 h 293"/>
                  <a:gd name="T14" fmla="*/ 167 w 230"/>
                  <a:gd name="T15" fmla="*/ 84 h 293"/>
                  <a:gd name="T16" fmla="*/ 177 w 230"/>
                  <a:gd name="T17" fmla="*/ 2 h 293"/>
                  <a:gd name="T18" fmla="*/ 230 w 230"/>
                  <a:gd name="T19" fmla="*/ 69 h 293"/>
                  <a:gd name="T20" fmla="*/ 212 w 230"/>
                  <a:gd name="T21" fmla="*/ 77 h 293"/>
                  <a:gd name="T22" fmla="*/ 219 w 230"/>
                  <a:gd name="T23" fmla="*/ 125 h 293"/>
                  <a:gd name="T24" fmla="*/ 219 w 230"/>
                  <a:gd name="T25" fmla="*/ 129 h 293"/>
                  <a:gd name="T26" fmla="*/ 219 w 230"/>
                  <a:gd name="T27" fmla="*/ 179 h 293"/>
                  <a:gd name="T28" fmla="*/ 218 w 230"/>
                  <a:gd name="T29" fmla="*/ 183 h 293"/>
                  <a:gd name="T30" fmla="*/ 210 w 230"/>
                  <a:gd name="T31" fmla="*/ 222 h 293"/>
                  <a:gd name="T32" fmla="*/ 197 w 230"/>
                  <a:gd name="T33" fmla="*/ 258 h 293"/>
                  <a:gd name="T34" fmla="*/ 174 w 230"/>
                  <a:gd name="T35" fmla="*/ 279 h 293"/>
                  <a:gd name="T36" fmla="*/ 143 w 230"/>
                  <a:gd name="T37" fmla="*/ 288 h 293"/>
                  <a:gd name="T38" fmla="*/ 113 w 230"/>
                  <a:gd name="T39" fmla="*/ 293 h 293"/>
                  <a:gd name="T40" fmla="*/ 84 w 230"/>
                  <a:gd name="T41" fmla="*/ 290 h 293"/>
                  <a:gd name="T42" fmla="*/ 57 w 230"/>
                  <a:gd name="T43" fmla="*/ 279 h 293"/>
                  <a:gd name="T44" fmla="*/ 33 w 230"/>
                  <a:gd name="T45" fmla="*/ 257 h 293"/>
                  <a:gd name="T46" fmla="*/ 17 w 230"/>
                  <a:gd name="T47" fmla="*/ 227 h 293"/>
                  <a:gd name="T48" fmla="*/ 8 w 230"/>
                  <a:gd name="T49" fmla="*/ 192 h 293"/>
                  <a:gd name="T50" fmla="*/ 5 w 230"/>
                  <a:gd name="T51" fmla="*/ 153 h 293"/>
                  <a:gd name="T52" fmla="*/ 8 w 230"/>
                  <a:gd name="T53" fmla="*/ 116 h 293"/>
                  <a:gd name="T54" fmla="*/ 21 w 230"/>
                  <a:gd name="T55" fmla="*/ 89 h 293"/>
                  <a:gd name="T56" fmla="*/ 0 w 230"/>
                  <a:gd name="T57" fmla="*/ 72 h 293"/>
                  <a:gd name="T58" fmla="*/ 50 w 230"/>
                  <a:gd name="T59" fmla="*/ 0 h 293"/>
                  <a:gd name="T60" fmla="*/ 60 w 230"/>
                  <a:gd name="T61" fmla="*/ 92 h 293"/>
                  <a:gd name="T62" fmla="*/ 36 w 230"/>
                  <a:gd name="T63" fmla="*/ 90 h 293"/>
                  <a:gd name="T64" fmla="*/ 26 w 230"/>
                  <a:gd name="T65" fmla="*/ 128 h 293"/>
                  <a:gd name="T66" fmla="*/ 26 w 230"/>
                  <a:gd name="T67" fmla="*/ 162 h 293"/>
                  <a:gd name="T68" fmla="*/ 29 w 230"/>
                  <a:gd name="T69" fmla="*/ 192 h 293"/>
                  <a:gd name="T70" fmla="*/ 38 w 230"/>
                  <a:gd name="T71" fmla="*/ 221 h 293"/>
                  <a:gd name="T72" fmla="*/ 54 w 230"/>
                  <a:gd name="T73" fmla="*/ 242 h 293"/>
                  <a:gd name="T74" fmla="*/ 74 w 230"/>
                  <a:gd name="T75" fmla="*/ 258 h 293"/>
                  <a:gd name="T76" fmla="*/ 99 w 230"/>
                  <a:gd name="T77" fmla="*/ 267 h 293"/>
                  <a:gd name="T78" fmla="*/ 125 w 230"/>
                  <a:gd name="T79" fmla="*/ 267 h 293"/>
                  <a:gd name="T80" fmla="*/ 147 w 230"/>
                  <a:gd name="T81" fmla="*/ 264 h 293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30"/>
                  <a:gd name="T124" fmla="*/ 0 h 293"/>
                  <a:gd name="T125" fmla="*/ 230 w 230"/>
                  <a:gd name="T126" fmla="*/ 293 h 293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30" h="293">
                    <a:moveTo>
                      <a:pt x="147" y="264"/>
                    </a:moveTo>
                    <a:lnTo>
                      <a:pt x="170" y="252"/>
                    </a:lnTo>
                    <a:lnTo>
                      <a:pt x="182" y="234"/>
                    </a:lnTo>
                    <a:lnTo>
                      <a:pt x="192" y="204"/>
                    </a:lnTo>
                    <a:lnTo>
                      <a:pt x="198" y="165"/>
                    </a:lnTo>
                    <a:lnTo>
                      <a:pt x="195" y="111"/>
                    </a:lnTo>
                    <a:lnTo>
                      <a:pt x="192" y="81"/>
                    </a:lnTo>
                    <a:lnTo>
                      <a:pt x="167" y="84"/>
                    </a:lnTo>
                    <a:lnTo>
                      <a:pt x="177" y="2"/>
                    </a:lnTo>
                    <a:lnTo>
                      <a:pt x="230" y="69"/>
                    </a:lnTo>
                    <a:lnTo>
                      <a:pt x="212" y="77"/>
                    </a:lnTo>
                    <a:lnTo>
                      <a:pt x="219" y="125"/>
                    </a:lnTo>
                    <a:lnTo>
                      <a:pt x="219" y="129"/>
                    </a:lnTo>
                    <a:lnTo>
                      <a:pt x="219" y="179"/>
                    </a:lnTo>
                    <a:lnTo>
                      <a:pt x="218" y="183"/>
                    </a:lnTo>
                    <a:lnTo>
                      <a:pt x="210" y="222"/>
                    </a:lnTo>
                    <a:lnTo>
                      <a:pt x="197" y="258"/>
                    </a:lnTo>
                    <a:lnTo>
                      <a:pt x="174" y="279"/>
                    </a:lnTo>
                    <a:lnTo>
                      <a:pt x="143" y="288"/>
                    </a:lnTo>
                    <a:lnTo>
                      <a:pt x="113" y="293"/>
                    </a:lnTo>
                    <a:lnTo>
                      <a:pt x="84" y="290"/>
                    </a:lnTo>
                    <a:lnTo>
                      <a:pt x="57" y="279"/>
                    </a:lnTo>
                    <a:lnTo>
                      <a:pt x="33" y="257"/>
                    </a:lnTo>
                    <a:lnTo>
                      <a:pt x="17" y="227"/>
                    </a:lnTo>
                    <a:lnTo>
                      <a:pt x="8" y="192"/>
                    </a:lnTo>
                    <a:lnTo>
                      <a:pt x="5" y="153"/>
                    </a:lnTo>
                    <a:lnTo>
                      <a:pt x="8" y="116"/>
                    </a:lnTo>
                    <a:lnTo>
                      <a:pt x="21" y="89"/>
                    </a:lnTo>
                    <a:lnTo>
                      <a:pt x="0" y="72"/>
                    </a:lnTo>
                    <a:lnTo>
                      <a:pt x="50" y="0"/>
                    </a:lnTo>
                    <a:lnTo>
                      <a:pt x="60" y="92"/>
                    </a:lnTo>
                    <a:lnTo>
                      <a:pt x="36" y="90"/>
                    </a:lnTo>
                    <a:lnTo>
                      <a:pt x="26" y="128"/>
                    </a:lnTo>
                    <a:lnTo>
                      <a:pt x="26" y="162"/>
                    </a:lnTo>
                    <a:lnTo>
                      <a:pt x="29" y="192"/>
                    </a:lnTo>
                    <a:lnTo>
                      <a:pt x="38" y="221"/>
                    </a:lnTo>
                    <a:lnTo>
                      <a:pt x="54" y="242"/>
                    </a:lnTo>
                    <a:lnTo>
                      <a:pt x="74" y="258"/>
                    </a:lnTo>
                    <a:lnTo>
                      <a:pt x="99" y="267"/>
                    </a:lnTo>
                    <a:lnTo>
                      <a:pt x="125" y="267"/>
                    </a:lnTo>
                    <a:lnTo>
                      <a:pt x="147" y="264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48155" name="Freeform 32"/>
              <p:cNvSpPr>
                <a:spLocks/>
              </p:cNvSpPr>
              <p:nvPr/>
            </p:nvSpPr>
            <p:spPr bwMode="auto">
              <a:xfrm>
                <a:off x="2794" y="768"/>
                <a:ext cx="96" cy="1456"/>
              </a:xfrm>
              <a:custGeom>
                <a:avLst/>
                <a:gdLst>
                  <a:gd name="T0" fmla="*/ 27 w 96"/>
                  <a:gd name="T1" fmla="*/ 306 h 1456"/>
                  <a:gd name="T2" fmla="*/ 28 w 96"/>
                  <a:gd name="T3" fmla="*/ 78 h 1456"/>
                  <a:gd name="T4" fmla="*/ 0 w 96"/>
                  <a:gd name="T5" fmla="*/ 80 h 1456"/>
                  <a:gd name="T6" fmla="*/ 40 w 96"/>
                  <a:gd name="T7" fmla="*/ 0 h 1456"/>
                  <a:gd name="T8" fmla="*/ 73 w 96"/>
                  <a:gd name="T9" fmla="*/ 80 h 1456"/>
                  <a:gd name="T10" fmla="*/ 45 w 96"/>
                  <a:gd name="T11" fmla="*/ 75 h 1456"/>
                  <a:gd name="T12" fmla="*/ 46 w 96"/>
                  <a:gd name="T13" fmla="*/ 306 h 1456"/>
                  <a:gd name="T14" fmla="*/ 55 w 96"/>
                  <a:gd name="T15" fmla="*/ 582 h 1456"/>
                  <a:gd name="T16" fmla="*/ 70 w 96"/>
                  <a:gd name="T17" fmla="*/ 815 h 1456"/>
                  <a:gd name="T18" fmla="*/ 81 w 96"/>
                  <a:gd name="T19" fmla="*/ 1129 h 1456"/>
                  <a:gd name="T20" fmla="*/ 79 w 96"/>
                  <a:gd name="T21" fmla="*/ 1134 h 1456"/>
                  <a:gd name="T22" fmla="*/ 94 w 96"/>
                  <a:gd name="T23" fmla="*/ 1398 h 1456"/>
                  <a:gd name="T24" fmla="*/ 96 w 96"/>
                  <a:gd name="T25" fmla="*/ 1446 h 1456"/>
                  <a:gd name="T26" fmla="*/ 88 w 96"/>
                  <a:gd name="T27" fmla="*/ 1455 h 1456"/>
                  <a:gd name="T28" fmla="*/ 76 w 96"/>
                  <a:gd name="T29" fmla="*/ 1456 h 1456"/>
                  <a:gd name="T30" fmla="*/ 67 w 96"/>
                  <a:gd name="T31" fmla="*/ 1447 h 1456"/>
                  <a:gd name="T32" fmla="*/ 64 w 96"/>
                  <a:gd name="T33" fmla="*/ 1438 h 1456"/>
                  <a:gd name="T34" fmla="*/ 51 w 96"/>
                  <a:gd name="T35" fmla="*/ 911 h 1456"/>
                  <a:gd name="T36" fmla="*/ 34 w 96"/>
                  <a:gd name="T37" fmla="*/ 540 h 1456"/>
                  <a:gd name="T38" fmla="*/ 27 w 96"/>
                  <a:gd name="T39" fmla="*/ 306 h 14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96"/>
                  <a:gd name="T61" fmla="*/ 0 h 1456"/>
                  <a:gd name="T62" fmla="*/ 96 w 96"/>
                  <a:gd name="T63" fmla="*/ 1456 h 14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96" h="1456">
                    <a:moveTo>
                      <a:pt x="27" y="306"/>
                    </a:moveTo>
                    <a:lnTo>
                      <a:pt x="28" y="78"/>
                    </a:lnTo>
                    <a:lnTo>
                      <a:pt x="0" y="80"/>
                    </a:lnTo>
                    <a:lnTo>
                      <a:pt x="40" y="0"/>
                    </a:lnTo>
                    <a:lnTo>
                      <a:pt x="73" y="80"/>
                    </a:lnTo>
                    <a:lnTo>
                      <a:pt x="45" y="75"/>
                    </a:lnTo>
                    <a:lnTo>
                      <a:pt x="46" y="306"/>
                    </a:lnTo>
                    <a:lnTo>
                      <a:pt x="55" y="582"/>
                    </a:lnTo>
                    <a:lnTo>
                      <a:pt x="70" y="815"/>
                    </a:lnTo>
                    <a:lnTo>
                      <a:pt x="81" y="1129"/>
                    </a:lnTo>
                    <a:lnTo>
                      <a:pt x="79" y="1134"/>
                    </a:lnTo>
                    <a:lnTo>
                      <a:pt x="94" y="1398"/>
                    </a:lnTo>
                    <a:lnTo>
                      <a:pt x="96" y="1446"/>
                    </a:lnTo>
                    <a:lnTo>
                      <a:pt x="88" y="1455"/>
                    </a:lnTo>
                    <a:lnTo>
                      <a:pt x="76" y="1456"/>
                    </a:lnTo>
                    <a:lnTo>
                      <a:pt x="67" y="1447"/>
                    </a:lnTo>
                    <a:lnTo>
                      <a:pt x="64" y="1438"/>
                    </a:lnTo>
                    <a:lnTo>
                      <a:pt x="51" y="911"/>
                    </a:lnTo>
                    <a:lnTo>
                      <a:pt x="34" y="540"/>
                    </a:lnTo>
                    <a:lnTo>
                      <a:pt x="27" y="306"/>
                    </a:lnTo>
                    <a:close/>
                  </a:path>
                </a:pathLst>
              </a:custGeom>
              <a:solidFill>
                <a:srgbClr val="A5002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48149" name="Group 33"/>
            <p:cNvGrpSpPr>
              <a:grpSpLocks/>
            </p:cNvGrpSpPr>
            <p:nvPr/>
          </p:nvGrpSpPr>
          <p:grpSpPr bwMode="auto">
            <a:xfrm>
              <a:off x="5125" y="2204"/>
              <a:ext cx="77" cy="68"/>
              <a:chOff x="1747" y="2620"/>
              <a:chExt cx="44" cy="73"/>
            </a:xfrm>
          </p:grpSpPr>
          <p:sp>
            <p:nvSpPr>
              <p:cNvPr id="48150" name="Oval 34"/>
              <p:cNvSpPr>
                <a:spLocks noChangeArrowheads="1"/>
              </p:cNvSpPr>
              <p:nvPr/>
            </p:nvSpPr>
            <p:spPr bwMode="auto">
              <a:xfrm rot="4286940" flipH="1">
                <a:off x="1721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51" name="Oval 35"/>
              <p:cNvSpPr>
                <a:spLocks noChangeArrowheads="1"/>
              </p:cNvSpPr>
              <p:nvPr/>
            </p:nvSpPr>
            <p:spPr bwMode="auto">
              <a:xfrm rot="4286940" flipH="1">
                <a:off x="1741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52" name="Oval 36"/>
              <p:cNvSpPr>
                <a:spLocks noChangeArrowheads="1"/>
              </p:cNvSpPr>
              <p:nvPr/>
            </p:nvSpPr>
            <p:spPr bwMode="auto">
              <a:xfrm rot="4286940" flipH="1">
                <a:off x="1743" y="2646"/>
                <a:ext cx="73" cy="22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48153" name="Oval 37"/>
              <p:cNvSpPr>
                <a:spLocks noChangeArrowheads="1"/>
              </p:cNvSpPr>
              <p:nvPr/>
            </p:nvSpPr>
            <p:spPr bwMode="auto">
              <a:xfrm rot="4286940" flipH="1">
                <a:off x="1763" y="2659"/>
                <a:ext cx="43" cy="8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sp>
        <p:nvSpPr>
          <p:cNvPr id="87" name="AutoShape 60"/>
          <p:cNvSpPr>
            <a:spLocks noChangeArrowheads="1"/>
          </p:cNvSpPr>
          <p:nvPr/>
        </p:nvSpPr>
        <p:spPr bwMode="auto">
          <a:xfrm>
            <a:off x="1993900" y="3614738"/>
            <a:ext cx="5207000" cy="904875"/>
          </a:xfrm>
          <a:prstGeom prst="wedgeRoundRectCallout">
            <a:avLst>
              <a:gd name="adj1" fmla="val -60523"/>
              <a:gd name="adj2" fmla="val -2194"/>
              <a:gd name="adj3" fmla="val 16667"/>
            </a:avLst>
          </a:prstGeom>
          <a:noFill/>
          <a:ln w="381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0" tIns="0" rIns="0" bIns="0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 find one counter example input </a:t>
            </a:r>
            <a:r>
              <a:rPr lang="en-US" altLang="en-US" sz="2800" i="1">
                <a:solidFill>
                  <a:srgbClr val="FFC000"/>
                </a:solidFill>
              </a:rPr>
              <a:t>I</a:t>
            </a:r>
            <a:r>
              <a:rPr lang="en-US" altLang="en-US" sz="2800"/>
              <a:t> for which his machine </a:t>
            </a:r>
            <a:r>
              <a:rPr lang="en-US" altLang="en-US" sz="2800" i="1">
                <a:solidFill>
                  <a:srgbClr val="FFC000"/>
                </a:solidFill>
              </a:rPr>
              <a:t>M</a:t>
            </a:r>
            <a:r>
              <a:rPr lang="en-US" altLang="en-US" sz="2800"/>
              <a:t> fails us.</a:t>
            </a:r>
            <a:endParaRPr lang="en-US" altLang="en-US" sz="28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445" grpId="0"/>
      <p:bldP spid="49" grpId="0" animBg="1"/>
      <p:bldP spid="51" grpId="0" animBg="1"/>
      <p:bldP spid="52" grpId="0"/>
      <p:bldP spid="87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40538" y="834974"/>
            <a:ext cx="7084262" cy="5642026"/>
            <a:chOff x="840538" y="834974"/>
            <a:chExt cx="7084262" cy="5642026"/>
          </a:xfrm>
        </p:grpSpPr>
        <p:pic>
          <p:nvPicPr>
            <p:cNvPr id="9830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38" y="834974"/>
              <a:ext cx="7084262" cy="5642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27204" y="4431030"/>
              <a:ext cx="287421" cy="381000"/>
            </a:xfrm>
            <a:prstGeom prst="rect">
              <a:avLst/>
            </a:prstGeom>
          </p:spPr>
        </p:pic>
      </p:grpSp>
      <p:grpSp>
        <p:nvGrpSpPr>
          <p:cNvPr id="24" name="Group 23"/>
          <p:cNvGrpSpPr/>
          <p:nvPr/>
        </p:nvGrpSpPr>
        <p:grpSpPr>
          <a:xfrm>
            <a:off x="76200" y="817981"/>
            <a:ext cx="5562601" cy="3220619"/>
            <a:chOff x="76200" y="817981"/>
            <a:chExt cx="5562601" cy="3220619"/>
          </a:xfrm>
        </p:grpSpPr>
        <p:grpSp>
          <p:nvGrpSpPr>
            <p:cNvPr id="7" name="Group 5"/>
            <p:cNvGrpSpPr>
              <a:grpSpLocks/>
            </p:cNvGrpSpPr>
            <p:nvPr/>
          </p:nvGrpSpPr>
          <p:grpSpPr bwMode="auto">
            <a:xfrm>
              <a:off x="76200" y="1905000"/>
              <a:ext cx="1447800" cy="2133600"/>
              <a:chOff x="2013" y="2206"/>
              <a:chExt cx="679" cy="1010"/>
            </a:xfrm>
          </p:grpSpPr>
          <p:sp>
            <p:nvSpPr>
              <p:cNvPr id="8" name="Freeform 6"/>
              <p:cNvSpPr>
                <a:spLocks/>
              </p:cNvSpPr>
              <p:nvPr/>
            </p:nvSpPr>
            <p:spPr bwMode="auto">
              <a:xfrm rot="4483878">
                <a:off x="2407" y="2307"/>
                <a:ext cx="138" cy="432"/>
              </a:xfrm>
              <a:custGeom>
                <a:avLst/>
                <a:gdLst>
                  <a:gd name="T0" fmla="*/ 0 w 525"/>
                  <a:gd name="T1" fmla="*/ 0 h 1307"/>
                  <a:gd name="T2" fmla="*/ 0 w 525"/>
                  <a:gd name="T3" fmla="*/ 0 h 1307"/>
                  <a:gd name="T4" fmla="*/ 0 w 525"/>
                  <a:gd name="T5" fmla="*/ 0 h 1307"/>
                  <a:gd name="T6" fmla="*/ 0 w 525"/>
                  <a:gd name="T7" fmla="*/ 0 h 1307"/>
                  <a:gd name="T8" fmla="*/ 0 w 525"/>
                  <a:gd name="T9" fmla="*/ 0 h 1307"/>
                  <a:gd name="T10" fmla="*/ 0 w 525"/>
                  <a:gd name="T11" fmla="*/ 0 h 1307"/>
                  <a:gd name="T12" fmla="*/ 0 w 525"/>
                  <a:gd name="T13" fmla="*/ 0 h 1307"/>
                  <a:gd name="T14" fmla="*/ 0 w 525"/>
                  <a:gd name="T15" fmla="*/ 0 h 1307"/>
                  <a:gd name="T16" fmla="*/ 0 w 525"/>
                  <a:gd name="T17" fmla="*/ 0 h 1307"/>
                  <a:gd name="T18" fmla="*/ 0 w 525"/>
                  <a:gd name="T19" fmla="*/ 0 h 1307"/>
                  <a:gd name="T20" fmla="*/ 0 w 525"/>
                  <a:gd name="T21" fmla="*/ 0 h 1307"/>
                  <a:gd name="T22" fmla="*/ 0 w 525"/>
                  <a:gd name="T23" fmla="*/ 0 h 1307"/>
                  <a:gd name="T24" fmla="*/ 0 w 525"/>
                  <a:gd name="T25" fmla="*/ 0 h 1307"/>
                  <a:gd name="T26" fmla="*/ 0 w 525"/>
                  <a:gd name="T27" fmla="*/ 0 h 1307"/>
                  <a:gd name="T28" fmla="*/ 0 w 525"/>
                  <a:gd name="T29" fmla="*/ 0 h 1307"/>
                  <a:gd name="T30" fmla="*/ 0 w 525"/>
                  <a:gd name="T31" fmla="*/ 0 h 1307"/>
                  <a:gd name="T32" fmla="*/ 0 w 525"/>
                  <a:gd name="T33" fmla="*/ 0 h 1307"/>
                  <a:gd name="T34" fmla="*/ 0 w 525"/>
                  <a:gd name="T35" fmla="*/ 0 h 1307"/>
                  <a:gd name="T36" fmla="*/ 0 w 525"/>
                  <a:gd name="T37" fmla="*/ 0 h 1307"/>
                  <a:gd name="T38" fmla="*/ 0 w 525"/>
                  <a:gd name="T39" fmla="*/ 0 h 1307"/>
                  <a:gd name="T40" fmla="*/ 0 w 525"/>
                  <a:gd name="T41" fmla="*/ 0 h 1307"/>
                  <a:gd name="T42" fmla="*/ 0 w 525"/>
                  <a:gd name="T43" fmla="*/ 0 h 1307"/>
                  <a:gd name="T44" fmla="*/ 0 w 525"/>
                  <a:gd name="T45" fmla="*/ 0 h 1307"/>
                  <a:gd name="T46" fmla="*/ 0 w 525"/>
                  <a:gd name="T47" fmla="*/ 0 h 1307"/>
                  <a:gd name="T48" fmla="*/ 0 w 525"/>
                  <a:gd name="T49" fmla="*/ 0 h 1307"/>
                  <a:gd name="T50" fmla="*/ 0 w 525"/>
                  <a:gd name="T51" fmla="*/ 0 h 1307"/>
                  <a:gd name="T52" fmla="*/ 0 w 525"/>
                  <a:gd name="T53" fmla="*/ 0 h 1307"/>
                  <a:gd name="T54" fmla="*/ 0 w 525"/>
                  <a:gd name="T55" fmla="*/ 0 h 1307"/>
                  <a:gd name="T56" fmla="*/ 0 w 525"/>
                  <a:gd name="T57" fmla="*/ 0 h 1307"/>
                  <a:gd name="T58" fmla="*/ 0 w 525"/>
                  <a:gd name="T59" fmla="*/ 0 h 1307"/>
                  <a:gd name="T60" fmla="*/ 0 w 525"/>
                  <a:gd name="T61" fmla="*/ 0 h 1307"/>
                  <a:gd name="T62" fmla="*/ 0 w 525"/>
                  <a:gd name="T63" fmla="*/ 0 h 1307"/>
                  <a:gd name="T64" fmla="*/ 0 w 525"/>
                  <a:gd name="T65" fmla="*/ 0 h 1307"/>
                  <a:gd name="T66" fmla="*/ 0 w 525"/>
                  <a:gd name="T67" fmla="*/ 0 h 1307"/>
                  <a:gd name="T68" fmla="*/ 0 w 525"/>
                  <a:gd name="T69" fmla="*/ 0 h 1307"/>
                  <a:gd name="T70" fmla="*/ 0 w 525"/>
                  <a:gd name="T71" fmla="*/ 0 h 1307"/>
                  <a:gd name="T72" fmla="*/ 0 w 525"/>
                  <a:gd name="T73" fmla="*/ 0 h 1307"/>
                  <a:gd name="T74" fmla="*/ 0 w 525"/>
                  <a:gd name="T75" fmla="*/ 0 h 1307"/>
                  <a:gd name="T76" fmla="*/ 0 w 525"/>
                  <a:gd name="T77" fmla="*/ 0 h 1307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525"/>
                  <a:gd name="T118" fmla="*/ 0 h 1307"/>
                  <a:gd name="T119" fmla="*/ 525 w 525"/>
                  <a:gd name="T120" fmla="*/ 1307 h 1307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525" h="1307">
                    <a:moveTo>
                      <a:pt x="146" y="1103"/>
                    </a:moveTo>
                    <a:lnTo>
                      <a:pt x="50" y="1175"/>
                    </a:lnTo>
                    <a:lnTo>
                      <a:pt x="22" y="1199"/>
                    </a:lnTo>
                    <a:lnTo>
                      <a:pt x="0" y="1249"/>
                    </a:lnTo>
                    <a:lnTo>
                      <a:pt x="29" y="1300"/>
                    </a:lnTo>
                    <a:lnTo>
                      <a:pt x="58" y="1307"/>
                    </a:lnTo>
                    <a:lnTo>
                      <a:pt x="146" y="1278"/>
                    </a:lnTo>
                    <a:lnTo>
                      <a:pt x="277" y="1175"/>
                    </a:lnTo>
                    <a:lnTo>
                      <a:pt x="394" y="1053"/>
                    </a:lnTo>
                    <a:lnTo>
                      <a:pt x="518" y="913"/>
                    </a:lnTo>
                    <a:lnTo>
                      <a:pt x="525" y="855"/>
                    </a:lnTo>
                    <a:lnTo>
                      <a:pt x="525" y="695"/>
                    </a:lnTo>
                    <a:lnTo>
                      <a:pt x="489" y="446"/>
                    </a:lnTo>
                    <a:lnTo>
                      <a:pt x="511" y="300"/>
                    </a:lnTo>
                    <a:lnTo>
                      <a:pt x="525" y="241"/>
                    </a:lnTo>
                    <a:lnTo>
                      <a:pt x="503" y="212"/>
                    </a:lnTo>
                    <a:lnTo>
                      <a:pt x="452" y="183"/>
                    </a:lnTo>
                    <a:lnTo>
                      <a:pt x="415" y="162"/>
                    </a:lnTo>
                    <a:lnTo>
                      <a:pt x="437" y="30"/>
                    </a:lnTo>
                    <a:lnTo>
                      <a:pt x="423" y="0"/>
                    </a:lnTo>
                    <a:lnTo>
                      <a:pt x="394" y="9"/>
                    </a:lnTo>
                    <a:lnTo>
                      <a:pt x="379" y="176"/>
                    </a:lnTo>
                    <a:lnTo>
                      <a:pt x="365" y="219"/>
                    </a:lnTo>
                    <a:lnTo>
                      <a:pt x="358" y="248"/>
                    </a:lnTo>
                    <a:lnTo>
                      <a:pt x="299" y="227"/>
                    </a:lnTo>
                    <a:lnTo>
                      <a:pt x="255" y="227"/>
                    </a:lnTo>
                    <a:lnTo>
                      <a:pt x="255" y="255"/>
                    </a:lnTo>
                    <a:lnTo>
                      <a:pt x="284" y="279"/>
                    </a:lnTo>
                    <a:lnTo>
                      <a:pt x="336" y="279"/>
                    </a:lnTo>
                    <a:lnTo>
                      <a:pt x="372" y="307"/>
                    </a:lnTo>
                    <a:lnTo>
                      <a:pt x="401" y="358"/>
                    </a:lnTo>
                    <a:lnTo>
                      <a:pt x="430" y="439"/>
                    </a:lnTo>
                    <a:lnTo>
                      <a:pt x="452" y="599"/>
                    </a:lnTo>
                    <a:lnTo>
                      <a:pt x="452" y="745"/>
                    </a:lnTo>
                    <a:lnTo>
                      <a:pt x="437" y="862"/>
                    </a:lnTo>
                    <a:lnTo>
                      <a:pt x="408" y="913"/>
                    </a:lnTo>
                    <a:lnTo>
                      <a:pt x="306" y="986"/>
                    </a:lnTo>
                    <a:lnTo>
                      <a:pt x="196" y="1053"/>
                    </a:lnTo>
                    <a:lnTo>
                      <a:pt x="146" y="1103"/>
                    </a:lnTo>
                    <a:close/>
                  </a:path>
                </a:pathLst>
              </a:custGeom>
              <a:solidFill>
                <a:srgbClr val="00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" name="Group 7"/>
              <p:cNvGrpSpPr>
                <a:grpSpLocks/>
              </p:cNvGrpSpPr>
              <p:nvPr/>
            </p:nvGrpSpPr>
            <p:grpSpPr bwMode="auto">
              <a:xfrm>
                <a:off x="2013" y="2206"/>
                <a:ext cx="339" cy="1010"/>
                <a:chOff x="240" y="2880"/>
                <a:chExt cx="339" cy="1010"/>
              </a:xfrm>
            </p:grpSpPr>
            <p:sp>
              <p:nvSpPr>
                <p:cNvPr id="10" name="Freeform 8"/>
                <p:cNvSpPr>
                  <a:spLocks/>
                </p:cNvSpPr>
                <p:nvPr/>
              </p:nvSpPr>
              <p:spPr bwMode="auto">
                <a:xfrm flipH="1">
                  <a:off x="361" y="2969"/>
                  <a:ext cx="142" cy="191"/>
                </a:xfrm>
                <a:custGeom>
                  <a:avLst/>
                  <a:gdLst>
                    <a:gd name="T0" fmla="*/ 0 w 432"/>
                    <a:gd name="T1" fmla="*/ 0 h 485"/>
                    <a:gd name="T2" fmla="*/ 0 w 432"/>
                    <a:gd name="T3" fmla="*/ 0 h 485"/>
                    <a:gd name="T4" fmla="*/ 0 w 432"/>
                    <a:gd name="T5" fmla="*/ 0 h 485"/>
                    <a:gd name="T6" fmla="*/ 0 w 432"/>
                    <a:gd name="T7" fmla="*/ 0 h 485"/>
                    <a:gd name="T8" fmla="*/ 0 w 432"/>
                    <a:gd name="T9" fmla="*/ 0 h 485"/>
                    <a:gd name="T10" fmla="*/ 0 w 432"/>
                    <a:gd name="T11" fmla="*/ 0 h 485"/>
                    <a:gd name="T12" fmla="*/ 0 w 432"/>
                    <a:gd name="T13" fmla="*/ 0 h 485"/>
                    <a:gd name="T14" fmla="*/ 0 w 432"/>
                    <a:gd name="T15" fmla="*/ 0 h 485"/>
                    <a:gd name="T16" fmla="*/ 0 w 432"/>
                    <a:gd name="T17" fmla="*/ 0 h 485"/>
                    <a:gd name="T18" fmla="*/ 0 w 432"/>
                    <a:gd name="T19" fmla="*/ 0 h 485"/>
                    <a:gd name="T20" fmla="*/ 0 w 432"/>
                    <a:gd name="T21" fmla="*/ 0 h 485"/>
                    <a:gd name="T22" fmla="*/ 0 w 432"/>
                    <a:gd name="T23" fmla="*/ 0 h 485"/>
                    <a:gd name="T24" fmla="*/ 0 w 432"/>
                    <a:gd name="T25" fmla="*/ 0 h 485"/>
                    <a:gd name="T26" fmla="*/ 0 w 432"/>
                    <a:gd name="T27" fmla="*/ 0 h 485"/>
                    <a:gd name="T28" fmla="*/ 0 w 432"/>
                    <a:gd name="T29" fmla="*/ 0 h 485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432"/>
                    <a:gd name="T46" fmla="*/ 0 h 485"/>
                    <a:gd name="T47" fmla="*/ 432 w 432"/>
                    <a:gd name="T48" fmla="*/ 485 h 485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432" h="485">
                      <a:moveTo>
                        <a:pt x="123" y="206"/>
                      </a:moveTo>
                      <a:lnTo>
                        <a:pt x="159" y="53"/>
                      </a:lnTo>
                      <a:lnTo>
                        <a:pt x="248" y="0"/>
                      </a:lnTo>
                      <a:lnTo>
                        <a:pt x="335" y="0"/>
                      </a:lnTo>
                      <a:lnTo>
                        <a:pt x="388" y="53"/>
                      </a:lnTo>
                      <a:lnTo>
                        <a:pt x="432" y="215"/>
                      </a:lnTo>
                      <a:lnTo>
                        <a:pt x="415" y="349"/>
                      </a:lnTo>
                      <a:lnTo>
                        <a:pt x="379" y="458"/>
                      </a:lnTo>
                      <a:lnTo>
                        <a:pt x="309" y="485"/>
                      </a:lnTo>
                      <a:lnTo>
                        <a:pt x="221" y="475"/>
                      </a:lnTo>
                      <a:lnTo>
                        <a:pt x="132" y="368"/>
                      </a:lnTo>
                      <a:lnTo>
                        <a:pt x="123" y="288"/>
                      </a:lnTo>
                      <a:lnTo>
                        <a:pt x="0" y="242"/>
                      </a:lnTo>
                      <a:lnTo>
                        <a:pt x="0" y="189"/>
                      </a:lnTo>
                      <a:lnTo>
                        <a:pt x="123" y="20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" name="Freeform 9"/>
                <p:cNvSpPr>
                  <a:spLocks/>
                </p:cNvSpPr>
                <p:nvPr/>
              </p:nvSpPr>
              <p:spPr bwMode="auto">
                <a:xfrm flipH="1">
                  <a:off x="371" y="3171"/>
                  <a:ext cx="165" cy="325"/>
                </a:xfrm>
                <a:custGeom>
                  <a:avLst/>
                  <a:gdLst>
                    <a:gd name="T0" fmla="*/ 0 w 500"/>
                    <a:gd name="T1" fmla="*/ 0 h 828"/>
                    <a:gd name="T2" fmla="*/ 0 w 500"/>
                    <a:gd name="T3" fmla="*/ 0 h 828"/>
                    <a:gd name="T4" fmla="*/ 0 w 500"/>
                    <a:gd name="T5" fmla="*/ 0 h 828"/>
                    <a:gd name="T6" fmla="*/ 0 w 500"/>
                    <a:gd name="T7" fmla="*/ 0 h 828"/>
                    <a:gd name="T8" fmla="*/ 0 w 500"/>
                    <a:gd name="T9" fmla="*/ 0 h 828"/>
                    <a:gd name="T10" fmla="*/ 0 w 500"/>
                    <a:gd name="T11" fmla="*/ 0 h 828"/>
                    <a:gd name="T12" fmla="*/ 0 w 500"/>
                    <a:gd name="T13" fmla="*/ 0 h 828"/>
                    <a:gd name="T14" fmla="*/ 0 w 500"/>
                    <a:gd name="T15" fmla="*/ 0 h 828"/>
                    <a:gd name="T16" fmla="*/ 0 w 500"/>
                    <a:gd name="T17" fmla="*/ 0 h 828"/>
                    <a:gd name="T18" fmla="*/ 0 w 500"/>
                    <a:gd name="T19" fmla="*/ 0 h 828"/>
                    <a:gd name="T20" fmla="*/ 0 w 500"/>
                    <a:gd name="T21" fmla="*/ 0 h 828"/>
                    <a:gd name="T22" fmla="*/ 0 w 500"/>
                    <a:gd name="T23" fmla="*/ 0 h 828"/>
                    <a:gd name="T24" fmla="*/ 0 w 500"/>
                    <a:gd name="T25" fmla="*/ 0 h 828"/>
                    <a:gd name="T26" fmla="*/ 0 w 500"/>
                    <a:gd name="T27" fmla="*/ 0 h 828"/>
                    <a:gd name="T28" fmla="*/ 0 w 500"/>
                    <a:gd name="T29" fmla="*/ 0 h 828"/>
                    <a:gd name="T30" fmla="*/ 0 w 500"/>
                    <a:gd name="T31" fmla="*/ 0 h 828"/>
                    <a:gd name="T32" fmla="*/ 0 w 500"/>
                    <a:gd name="T33" fmla="*/ 0 h 828"/>
                    <a:gd name="T34" fmla="*/ 0 w 500"/>
                    <a:gd name="T35" fmla="*/ 0 h 828"/>
                    <a:gd name="T36" fmla="*/ 0 w 500"/>
                    <a:gd name="T37" fmla="*/ 0 h 828"/>
                    <a:gd name="T38" fmla="*/ 0 w 500"/>
                    <a:gd name="T39" fmla="*/ 0 h 828"/>
                    <a:gd name="T40" fmla="*/ 0 w 500"/>
                    <a:gd name="T41" fmla="*/ 0 h 828"/>
                    <a:gd name="T42" fmla="*/ 0 w 500"/>
                    <a:gd name="T43" fmla="*/ 0 h 828"/>
                    <a:gd name="T44" fmla="*/ 0 w 500"/>
                    <a:gd name="T45" fmla="*/ 0 h 828"/>
                    <a:gd name="T46" fmla="*/ 0 w 500"/>
                    <a:gd name="T47" fmla="*/ 0 h 828"/>
                    <a:gd name="T48" fmla="*/ 0 w 500"/>
                    <a:gd name="T49" fmla="*/ 0 h 828"/>
                    <a:gd name="T50" fmla="*/ 0 w 500"/>
                    <a:gd name="T51" fmla="*/ 0 h 828"/>
                    <a:gd name="T52" fmla="*/ 0 w 500"/>
                    <a:gd name="T53" fmla="*/ 0 h 828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500"/>
                    <a:gd name="T82" fmla="*/ 0 h 828"/>
                    <a:gd name="T83" fmla="*/ 500 w 500"/>
                    <a:gd name="T84" fmla="*/ 828 h 828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500" h="828">
                      <a:moveTo>
                        <a:pt x="41" y="173"/>
                      </a:moveTo>
                      <a:lnTo>
                        <a:pt x="163" y="35"/>
                      </a:lnTo>
                      <a:lnTo>
                        <a:pt x="232" y="0"/>
                      </a:lnTo>
                      <a:lnTo>
                        <a:pt x="366" y="5"/>
                      </a:lnTo>
                      <a:lnTo>
                        <a:pt x="488" y="57"/>
                      </a:lnTo>
                      <a:lnTo>
                        <a:pt x="500" y="126"/>
                      </a:lnTo>
                      <a:lnTo>
                        <a:pt x="483" y="207"/>
                      </a:lnTo>
                      <a:lnTo>
                        <a:pt x="396" y="281"/>
                      </a:lnTo>
                      <a:lnTo>
                        <a:pt x="349" y="414"/>
                      </a:lnTo>
                      <a:lnTo>
                        <a:pt x="349" y="552"/>
                      </a:lnTo>
                      <a:lnTo>
                        <a:pt x="384" y="637"/>
                      </a:lnTo>
                      <a:lnTo>
                        <a:pt x="448" y="695"/>
                      </a:lnTo>
                      <a:lnTo>
                        <a:pt x="448" y="765"/>
                      </a:lnTo>
                      <a:lnTo>
                        <a:pt x="419" y="800"/>
                      </a:lnTo>
                      <a:lnTo>
                        <a:pt x="384" y="816"/>
                      </a:lnTo>
                      <a:lnTo>
                        <a:pt x="268" y="828"/>
                      </a:lnTo>
                      <a:lnTo>
                        <a:pt x="163" y="747"/>
                      </a:lnTo>
                      <a:lnTo>
                        <a:pt x="53" y="574"/>
                      </a:lnTo>
                      <a:lnTo>
                        <a:pt x="0" y="368"/>
                      </a:lnTo>
                      <a:lnTo>
                        <a:pt x="140" y="436"/>
                      </a:lnTo>
                      <a:lnTo>
                        <a:pt x="192" y="436"/>
                      </a:lnTo>
                      <a:lnTo>
                        <a:pt x="227" y="396"/>
                      </a:lnTo>
                      <a:lnTo>
                        <a:pt x="251" y="316"/>
                      </a:lnTo>
                      <a:lnTo>
                        <a:pt x="209" y="293"/>
                      </a:lnTo>
                      <a:lnTo>
                        <a:pt x="53" y="293"/>
                      </a:lnTo>
                      <a:lnTo>
                        <a:pt x="18" y="293"/>
                      </a:lnTo>
                      <a:lnTo>
                        <a:pt x="41" y="173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" name="Freeform 10"/>
                <p:cNvSpPr>
                  <a:spLocks/>
                </p:cNvSpPr>
                <p:nvPr/>
              </p:nvSpPr>
              <p:spPr bwMode="auto">
                <a:xfrm flipH="1">
                  <a:off x="325" y="3185"/>
                  <a:ext cx="87" cy="352"/>
                </a:xfrm>
                <a:custGeom>
                  <a:avLst/>
                  <a:gdLst>
                    <a:gd name="T0" fmla="*/ 0 w 265"/>
                    <a:gd name="T1" fmla="*/ 0 h 895"/>
                    <a:gd name="T2" fmla="*/ 0 w 265"/>
                    <a:gd name="T3" fmla="*/ 0 h 895"/>
                    <a:gd name="T4" fmla="*/ 0 w 265"/>
                    <a:gd name="T5" fmla="*/ 0 h 895"/>
                    <a:gd name="T6" fmla="*/ 0 w 265"/>
                    <a:gd name="T7" fmla="*/ 0 h 895"/>
                    <a:gd name="T8" fmla="*/ 0 w 265"/>
                    <a:gd name="T9" fmla="*/ 0 h 895"/>
                    <a:gd name="T10" fmla="*/ 0 w 265"/>
                    <a:gd name="T11" fmla="*/ 0 h 895"/>
                    <a:gd name="T12" fmla="*/ 0 w 265"/>
                    <a:gd name="T13" fmla="*/ 0 h 895"/>
                    <a:gd name="T14" fmla="*/ 0 w 265"/>
                    <a:gd name="T15" fmla="*/ 0 h 895"/>
                    <a:gd name="T16" fmla="*/ 0 w 265"/>
                    <a:gd name="T17" fmla="*/ 0 h 895"/>
                    <a:gd name="T18" fmla="*/ 0 w 265"/>
                    <a:gd name="T19" fmla="*/ 0 h 895"/>
                    <a:gd name="T20" fmla="*/ 0 w 265"/>
                    <a:gd name="T21" fmla="*/ 0 h 895"/>
                    <a:gd name="T22" fmla="*/ 0 w 265"/>
                    <a:gd name="T23" fmla="*/ 0 h 895"/>
                    <a:gd name="T24" fmla="*/ 0 w 265"/>
                    <a:gd name="T25" fmla="*/ 0 h 895"/>
                    <a:gd name="T26" fmla="*/ 0 w 265"/>
                    <a:gd name="T27" fmla="*/ 0 h 895"/>
                    <a:gd name="T28" fmla="*/ 0 w 265"/>
                    <a:gd name="T29" fmla="*/ 0 h 895"/>
                    <a:gd name="T30" fmla="*/ 0 w 265"/>
                    <a:gd name="T31" fmla="*/ 0 h 895"/>
                    <a:gd name="T32" fmla="*/ 0 w 265"/>
                    <a:gd name="T33" fmla="*/ 0 h 895"/>
                    <a:gd name="T34" fmla="*/ 0 w 265"/>
                    <a:gd name="T35" fmla="*/ 0 h 895"/>
                    <a:gd name="T36" fmla="*/ 0 w 265"/>
                    <a:gd name="T37" fmla="*/ 0 h 895"/>
                    <a:gd name="T38" fmla="*/ 0 w 265"/>
                    <a:gd name="T39" fmla="*/ 0 h 895"/>
                    <a:gd name="T40" fmla="*/ 0 w 265"/>
                    <a:gd name="T41" fmla="*/ 0 h 895"/>
                    <a:gd name="T42" fmla="*/ 0 w 265"/>
                    <a:gd name="T43" fmla="*/ 0 h 895"/>
                    <a:gd name="T44" fmla="*/ 0 w 265"/>
                    <a:gd name="T45" fmla="*/ 0 h 895"/>
                    <a:gd name="T46" fmla="*/ 0 w 265"/>
                    <a:gd name="T47" fmla="*/ 0 h 895"/>
                    <a:gd name="T48" fmla="*/ 0 w 265"/>
                    <a:gd name="T49" fmla="*/ 0 h 895"/>
                    <a:gd name="T50" fmla="*/ 0 w 265"/>
                    <a:gd name="T51" fmla="*/ 0 h 895"/>
                    <a:gd name="T52" fmla="*/ 0 w 265"/>
                    <a:gd name="T53" fmla="*/ 0 h 895"/>
                    <a:gd name="T54" fmla="*/ 0 w 265"/>
                    <a:gd name="T55" fmla="*/ 0 h 895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265"/>
                    <a:gd name="T85" fmla="*/ 0 h 895"/>
                    <a:gd name="T86" fmla="*/ 265 w 265"/>
                    <a:gd name="T87" fmla="*/ 895 h 895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265" h="895">
                      <a:moveTo>
                        <a:pt x="0" y="75"/>
                      </a:moveTo>
                      <a:lnTo>
                        <a:pt x="29" y="23"/>
                      </a:lnTo>
                      <a:lnTo>
                        <a:pt x="83" y="0"/>
                      </a:lnTo>
                      <a:lnTo>
                        <a:pt x="135" y="5"/>
                      </a:lnTo>
                      <a:lnTo>
                        <a:pt x="206" y="108"/>
                      </a:lnTo>
                      <a:lnTo>
                        <a:pt x="265" y="264"/>
                      </a:lnTo>
                      <a:lnTo>
                        <a:pt x="265" y="384"/>
                      </a:lnTo>
                      <a:lnTo>
                        <a:pt x="241" y="447"/>
                      </a:lnTo>
                      <a:lnTo>
                        <a:pt x="118" y="522"/>
                      </a:lnTo>
                      <a:lnTo>
                        <a:pt x="83" y="573"/>
                      </a:lnTo>
                      <a:lnTo>
                        <a:pt x="83" y="608"/>
                      </a:lnTo>
                      <a:lnTo>
                        <a:pt x="123" y="654"/>
                      </a:lnTo>
                      <a:lnTo>
                        <a:pt x="189" y="723"/>
                      </a:lnTo>
                      <a:lnTo>
                        <a:pt x="224" y="814"/>
                      </a:lnTo>
                      <a:lnTo>
                        <a:pt x="212" y="895"/>
                      </a:lnTo>
                      <a:lnTo>
                        <a:pt x="177" y="877"/>
                      </a:lnTo>
                      <a:lnTo>
                        <a:pt x="159" y="764"/>
                      </a:lnTo>
                      <a:lnTo>
                        <a:pt x="101" y="694"/>
                      </a:lnTo>
                      <a:lnTo>
                        <a:pt x="54" y="676"/>
                      </a:lnTo>
                      <a:lnTo>
                        <a:pt x="29" y="643"/>
                      </a:lnTo>
                      <a:lnTo>
                        <a:pt x="29" y="568"/>
                      </a:lnTo>
                      <a:lnTo>
                        <a:pt x="64" y="505"/>
                      </a:lnTo>
                      <a:lnTo>
                        <a:pt x="123" y="465"/>
                      </a:lnTo>
                      <a:lnTo>
                        <a:pt x="212" y="402"/>
                      </a:lnTo>
                      <a:lnTo>
                        <a:pt x="224" y="327"/>
                      </a:lnTo>
                      <a:lnTo>
                        <a:pt x="177" y="224"/>
                      </a:lnTo>
                      <a:lnTo>
                        <a:pt x="101" y="143"/>
                      </a:lnTo>
                      <a:lnTo>
                        <a:pt x="0" y="7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" name="Freeform 11"/>
                <p:cNvSpPr>
                  <a:spLocks/>
                </p:cNvSpPr>
                <p:nvPr/>
              </p:nvSpPr>
              <p:spPr bwMode="auto">
                <a:xfrm flipH="1">
                  <a:off x="308" y="3434"/>
                  <a:ext cx="126" cy="456"/>
                </a:xfrm>
                <a:custGeom>
                  <a:avLst/>
                  <a:gdLst>
                    <a:gd name="T0" fmla="*/ 0 w 383"/>
                    <a:gd name="T1" fmla="*/ 0 h 1160"/>
                    <a:gd name="T2" fmla="*/ 0 w 383"/>
                    <a:gd name="T3" fmla="*/ 0 h 1160"/>
                    <a:gd name="T4" fmla="*/ 0 w 383"/>
                    <a:gd name="T5" fmla="*/ 0 h 1160"/>
                    <a:gd name="T6" fmla="*/ 0 w 383"/>
                    <a:gd name="T7" fmla="*/ 0 h 1160"/>
                    <a:gd name="T8" fmla="*/ 0 w 383"/>
                    <a:gd name="T9" fmla="*/ 0 h 1160"/>
                    <a:gd name="T10" fmla="*/ 0 w 383"/>
                    <a:gd name="T11" fmla="*/ 0 h 1160"/>
                    <a:gd name="T12" fmla="*/ 0 w 383"/>
                    <a:gd name="T13" fmla="*/ 0 h 1160"/>
                    <a:gd name="T14" fmla="*/ 0 w 383"/>
                    <a:gd name="T15" fmla="*/ 0 h 1160"/>
                    <a:gd name="T16" fmla="*/ 0 w 383"/>
                    <a:gd name="T17" fmla="*/ 0 h 1160"/>
                    <a:gd name="T18" fmla="*/ 0 w 383"/>
                    <a:gd name="T19" fmla="*/ 0 h 1160"/>
                    <a:gd name="T20" fmla="*/ 0 w 383"/>
                    <a:gd name="T21" fmla="*/ 0 h 1160"/>
                    <a:gd name="T22" fmla="*/ 0 w 383"/>
                    <a:gd name="T23" fmla="*/ 0 h 1160"/>
                    <a:gd name="T24" fmla="*/ 0 w 383"/>
                    <a:gd name="T25" fmla="*/ 0 h 1160"/>
                    <a:gd name="T26" fmla="*/ 0 w 383"/>
                    <a:gd name="T27" fmla="*/ 0 h 1160"/>
                    <a:gd name="T28" fmla="*/ 0 w 383"/>
                    <a:gd name="T29" fmla="*/ 0 h 1160"/>
                    <a:gd name="T30" fmla="*/ 0 w 383"/>
                    <a:gd name="T31" fmla="*/ 0 h 1160"/>
                    <a:gd name="T32" fmla="*/ 0 w 383"/>
                    <a:gd name="T33" fmla="*/ 0 h 1160"/>
                    <a:gd name="T34" fmla="*/ 0 w 383"/>
                    <a:gd name="T35" fmla="*/ 0 h 1160"/>
                    <a:gd name="T36" fmla="*/ 0 w 383"/>
                    <a:gd name="T37" fmla="*/ 0 h 1160"/>
                    <a:gd name="T38" fmla="*/ 0 w 383"/>
                    <a:gd name="T39" fmla="*/ 0 h 1160"/>
                    <a:gd name="T40" fmla="*/ 0 w 383"/>
                    <a:gd name="T41" fmla="*/ 0 h 1160"/>
                    <a:gd name="T42" fmla="*/ 0 w 383"/>
                    <a:gd name="T43" fmla="*/ 0 h 1160"/>
                    <a:gd name="T44" fmla="*/ 0 w 383"/>
                    <a:gd name="T45" fmla="*/ 0 h 1160"/>
                    <a:gd name="T46" fmla="*/ 0 w 383"/>
                    <a:gd name="T47" fmla="*/ 0 h 1160"/>
                    <a:gd name="T48" fmla="*/ 0 w 383"/>
                    <a:gd name="T49" fmla="*/ 0 h 1160"/>
                    <a:gd name="T50" fmla="*/ 0 w 383"/>
                    <a:gd name="T51" fmla="*/ 0 h 1160"/>
                    <a:gd name="T52" fmla="*/ 0 w 383"/>
                    <a:gd name="T53" fmla="*/ 0 h 1160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83"/>
                    <a:gd name="T82" fmla="*/ 0 h 1160"/>
                    <a:gd name="T83" fmla="*/ 383 w 383"/>
                    <a:gd name="T84" fmla="*/ 1160 h 1160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83" h="1160">
                      <a:moveTo>
                        <a:pt x="0" y="0"/>
                      </a:moveTo>
                      <a:lnTo>
                        <a:pt x="99" y="17"/>
                      </a:lnTo>
                      <a:lnTo>
                        <a:pt x="151" y="103"/>
                      </a:lnTo>
                      <a:lnTo>
                        <a:pt x="203" y="257"/>
                      </a:lnTo>
                      <a:lnTo>
                        <a:pt x="226" y="451"/>
                      </a:lnTo>
                      <a:lnTo>
                        <a:pt x="226" y="560"/>
                      </a:lnTo>
                      <a:lnTo>
                        <a:pt x="191" y="696"/>
                      </a:lnTo>
                      <a:lnTo>
                        <a:pt x="134" y="885"/>
                      </a:lnTo>
                      <a:lnTo>
                        <a:pt x="122" y="937"/>
                      </a:lnTo>
                      <a:lnTo>
                        <a:pt x="139" y="965"/>
                      </a:lnTo>
                      <a:lnTo>
                        <a:pt x="261" y="1006"/>
                      </a:lnTo>
                      <a:lnTo>
                        <a:pt x="383" y="1086"/>
                      </a:lnTo>
                      <a:lnTo>
                        <a:pt x="378" y="1119"/>
                      </a:lnTo>
                      <a:lnTo>
                        <a:pt x="290" y="1160"/>
                      </a:lnTo>
                      <a:lnTo>
                        <a:pt x="256" y="1142"/>
                      </a:lnTo>
                      <a:lnTo>
                        <a:pt x="191" y="1057"/>
                      </a:lnTo>
                      <a:lnTo>
                        <a:pt x="116" y="1016"/>
                      </a:lnTo>
                      <a:lnTo>
                        <a:pt x="34" y="988"/>
                      </a:lnTo>
                      <a:lnTo>
                        <a:pt x="29" y="948"/>
                      </a:lnTo>
                      <a:lnTo>
                        <a:pt x="52" y="868"/>
                      </a:lnTo>
                      <a:lnTo>
                        <a:pt x="116" y="743"/>
                      </a:lnTo>
                      <a:lnTo>
                        <a:pt x="156" y="594"/>
                      </a:lnTo>
                      <a:lnTo>
                        <a:pt x="156" y="423"/>
                      </a:lnTo>
                      <a:lnTo>
                        <a:pt x="122" y="274"/>
                      </a:lnTo>
                      <a:lnTo>
                        <a:pt x="47" y="136"/>
                      </a:lnTo>
                      <a:lnTo>
                        <a:pt x="12" y="6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" name="Freeform 12"/>
                <p:cNvSpPr>
                  <a:spLocks/>
                </p:cNvSpPr>
                <p:nvPr/>
              </p:nvSpPr>
              <p:spPr bwMode="auto">
                <a:xfrm flipH="1">
                  <a:off x="427" y="3432"/>
                  <a:ext cx="152" cy="404"/>
                </a:xfrm>
                <a:custGeom>
                  <a:avLst/>
                  <a:gdLst>
                    <a:gd name="T0" fmla="*/ 0 w 461"/>
                    <a:gd name="T1" fmla="*/ 0 h 1027"/>
                    <a:gd name="T2" fmla="*/ 0 w 461"/>
                    <a:gd name="T3" fmla="*/ 0 h 1027"/>
                    <a:gd name="T4" fmla="*/ 0 w 461"/>
                    <a:gd name="T5" fmla="*/ 0 h 1027"/>
                    <a:gd name="T6" fmla="*/ 0 w 461"/>
                    <a:gd name="T7" fmla="*/ 0 h 1027"/>
                    <a:gd name="T8" fmla="*/ 0 w 461"/>
                    <a:gd name="T9" fmla="*/ 0 h 1027"/>
                    <a:gd name="T10" fmla="*/ 0 w 461"/>
                    <a:gd name="T11" fmla="*/ 0 h 1027"/>
                    <a:gd name="T12" fmla="*/ 0 w 461"/>
                    <a:gd name="T13" fmla="*/ 0 h 1027"/>
                    <a:gd name="T14" fmla="*/ 0 w 461"/>
                    <a:gd name="T15" fmla="*/ 0 h 1027"/>
                    <a:gd name="T16" fmla="*/ 0 w 461"/>
                    <a:gd name="T17" fmla="*/ 0 h 1027"/>
                    <a:gd name="T18" fmla="*/ 0 w 461"/>
                    <a:gd name="T19" fmla="*/ 0 h 1027"/>
                    <a:gd name="T20" fmla="*/ 0 w 461"/>
                    <a:gd name="T21" fmla="*/ 0 h 1027"/>
                    <a:gd name="T22" fmla="*/ 0 w 461"/>
                    <a:gd name="T23" fmla="*/ 0 h 1027"/>
                    <a:gd name="T24" fmla="*/ 0 w 461"/>
                    <a:gd name="T25" fmla="*/ 0 h 1027"/>
                    <a:gd name="T26" fmla="*/ 0 w 461"/>
                    <a:gd name="T27" fmla="*/ 0 h 1027"/>
                    <a:gd name="T28" fmla="*/ 0 w 461"/>
                    <a:gd name="T29" fmla="*/ 0 h 1027"/>
                    <a:gd name="T30" fmla="*/ 0 w 461"/>
                    <a:gd name="T31" fmla="*/ 0 h 1027"/>
                    <a:gd name="T32" fmla="*/ 0 w 461"/>
                    <a:gd name="T33" fmla="*/ 0 h 1027"/>
                    <a:gd name="T34" fmla="*/ 0 w 461"/>
                    <a:gd name="T35" fmla="*/ 0 h 1027"/>
                    <a:gd name="T36" fmla="*/ 0 w 461"/>
                    <a:gd name="T37" fmla="*/ 0 h 1027"/>
                    <a:gd name="T38" fmla="*/ 0 w 461"/>
                    <a:gd name="T39" fmla="*/ 0 h 1027"/>
                    <a:gd name="T40" fmla="*/ 0 w 461"/>
                    <a:gd name="T41" fmla="*/ 0 h 1027"/>
                    <a:gd name="T42" fmla="*/ 0 w 461"/>
                    <a:gd name="T43" fmla="*/ 0 h 1027"/>
                    <a:gd name="T44" fmla="*/ 0 w 461"/>
                    <a:gd name="T45" fmla="*/ 0 h 1027"/>
                    <a:gd name="T46" fmla="*/ 0 w 461"/>
                    <a:gd name="T47" fmla="*/ 0 h 1027"/>
                    <a:gd name="T48" fmla="*/ 0 w 461"/>
                    <a:gd name="T49" fmla="*/ 0 h 1027"/>
                    <a:gd name="T50" fmla="*/ 0 w 461"/>
                    <a:gd name="T51" fmla="*/ 0 h 1027"/>
                    <a:gd name="T52" fmla="*/ 0 w 461"/>
                    <a:gd name="T53" fmla="*/ 0 h 1027"/>
                    <a:gd name="T54" fmla="*/ 0 w 461"/>
                    <a:gd name="T55" fmla="*/ 0 h 1027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461"/>
                    <a:gd name="T85" fmla="*/ 0 h 1027"/>
                    <a:gd name="T86" fmla="*/ 461 w 461"/>
                    <a:gd name="T87" fmla="*/ 1027 h 1027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461" h="1027">
                      <a:moveTo>
                        <a:pt x="421" y="0"/>
                      </a:moveTo>
                      <a:lnTo>
                        <a:pt x="449" y="22"/>
                      </a:lnTo>
                      <a:lnTo>
                        <a:pt x="461" y="91"/>
                      </a:lnTo>
                      <a:lnTo>
                        <a:pt x="439" y="159"/>
                      </a:lnTo>
                      <a:lnTo>
                        <a:pt x="380" y="245"/>
                      </a:lnTo>
                      <a:lnTo>
                        <a:pt x="315" y="348"/>
                      </a:lnTo>
                      <a:lnTo>
                        <a:pt x="293" y="462"/>
                      </a:lnTo>
                      <a:lnTo>
                        <a:pt x="310" y="645"/>
                      </a:lnTo>
                      <a:lnTo>
                        <a:pt x="350" y="868"/>
                      </a:lnTo>
                      <a:lnTo>
                        <a:pt x="380" y="959"/>
                      </a:lnTo>
                      <a:lnTo>
                        <a:pt x="368" y="987"/>
                      </a:lnTo>
                      <a:lnTo>
                        <a:pt x="298" y="992"/>
                      </a:lnTo>
                      <a:lnTo>
                        <a:pt x="211" y="969"/>
                      </a:lnTo>
                      <a:lnTo>
                        <a:pt x="134" y="1004"/>
                      </a:lnTo>
                      <a:lnTo>
                        <a:pt x="87" y="1027"/>
                      </a:lnTo>
                      <a:lnTo>
                        <a:pt x="53" y="1022"/>
                      </a:lnTo>
                      <a:lnTo>
                        <a:pt x="0" y="959"/>
                      </a:lnTo>
                      <a:lnTo>
                        <a:pt x="53" y="936"/>
                      </a:lnTo>
                      <a:lnTo>
                        <a:pt x="187" y="908"/>
                      </a:lnTo>
                      <a:lnTo>
                        <a:pt x="263" y="936"/>
                      </a:lnTo>
                      <a:lnTo>
                        <a:pt x="315" y="936"/>
                      </a:lnTo>
                      <a:lnTo>
                        <a:pt x="310" y="890"/>
                      </a:lnTo>
                      <a:lnTo>
                        <a:pt x="258" y="616"/>
                      </a:lnTo>
                      <a:lnTo>
                        <a:pt x="222" y="456"/>
                      </a:lnTo>
                      <a:lnTo>
                        <a:pt x="228" y="376"/>
                      </a:lnTo>
                      <a:lnTo>
                        <a:pt x="280" y="227"/>
                      </a:lnTo>
                      <a:lnTo>
                        <a:pt x="333" y="91"/>
                      </a:lnTo>
                      <a:lnTo>
                        <a:pt x="421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" name="Freeform 13"/>
                <p:cNvSpPr>
                  <a:spLocks/>
                </p:cNvSpPr>
                <p:nvPr/>
              </p:nvSpPr>
              <p:spPr bwMode="auto">
                <a:xfrm flipH="1">
                  <a:off x="246" y="2891"/>
                  <a:ext cx="273" cy="221"/>
                </a:xfrm>
                <a:custGeom>
                  <a:avLst/>
                  <a:gdLst>
                    <a:gd name="T0" fmla="*/ 0 w 827"/>
                    <a:gd name="T1" fmla="*/ 0 h 563"/>
                    <a:gd name="T2" fmla="*/ 0 w 827"/>
                    <a:gd name="T3" fmla="*/ 0 h 563"/>
                    <a:gd name="T4" fmla="*/ 0 w 827"/>
                    <a:gd name="T5" fmla="*/ 0 h 563"/>
                    <a:gd name="T6" fmla="*/ 0 w 827"/>
                    <a:gd name="T7" fmla="*/ 0 h 563"/>
                    <a:gd name="T8" fmla="*/ 0 w 827"/>
                    <a:gd name="T9" fmla="*/ 0 h 563"/>
                    <a:gd name="T10" fmla="*/ 0 w 827"/>
                    <a:gd name="T11" fmla="*/ 0 h 563"/>
                    <a:gd name="T12" fmla="*/ 0 w 827"/>
                    <a:gd name="T13" fmla="*/ 0 h 563"/>
                    <a:gd name="T14" fmla="*/ 0 w 827"/>
                    <a:gd name="T15" fmla="*/ 0 h 563"/>
                    <a:gd name="T16" fmla="*/ 0 w 827"/>
                    <a:gd name="T17" fmla="*/ 0 h 563"/>
                    <a:gd name="T18" fmla="*/ 0 w 827"/>
                    <a:gd name="T19" fmla="*/ 0 h 563"/>
                    <a:gd name="T20" fmla="*/ 0 w 827"/>
                    <a:gd name="T21" fmla="*/ 0 h 563"/>
                    <a:gd name="T22" fmla="*/ 0 w 827"/>
                    <a:gd name="T23" fmla="*/ 0 h 563"/>
                    <a:gd name="T24" fmla="*/ 0 w 827"/>
                    <a:gd name="T25" fmla="*/ 0 h 563"/>
                    <a:gd name="T26" fmla="*/ 0 w 827"/>
                    <a:gd name="T27" fmla="*/ 0 h 563"/>
                    <a:gd name="T28" fmla="*/ 0 w 827"/>
                    <a:gd name="T29" fmla="*/ 0 h 563"/>
                    <a:gd name="T30" fmla="*/ 0 w 827"/>
                    <a:gd name="T31" fmla="*/ 0 h 563"/>
                    <a:gd name="T32" fmla="*/ 0 w 827"/>
                    <a:gd name="T33" fmla="*/ 0 h 563"/>
                    <a:gd name="T34" fmla="*/ 0 w 827"/>
                    <a:gd name="T35" fmla="*/ 0 h 563"/>
                    <a:gd name="T36" fmla="*/ 0 w 827"/>
                    <a:gd name="T37" fmla="*/ 0 h 563"/>
                    <a:gd name="T38" fmla="*/ 0 w 827"/>
                    <a:gd name="T39" fmla="*/ 0 h 563"/>
                    <a:gd name="T40" fmla="*/ 0 w 827"/>
                    <a:gd name="T41" fmla="*/ 0 h 563"/>
                    <a:gd name="T42" fmla="*/ 0 w 827"/>
                    <a:gd name="T43" fmla="*/ 0 h 563"/>
                    <a:gd name="T44" fmla="*/ 0 w 827"/>
                    <a:gd name="T45" fmla="*/ 0 h 563"/>
                    <a:gd name="T46" fmla="*/ 0 w 827"/>
                    <a:gd name="T47" fmla="*/ 0 h 563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827"/>
                    <a:gd name="T73" fmla="*/ 0 h 563"/>
                    <a:gd name="T74" fmla="*/ 827 w 827"/>
                    <a:gd name="T75" fmla="*/ 563 h 563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827" h="563">
                      <a:moveTo>
                        <a:pt x="0" y="139"/>
                      </a:moveTo>
                      <a:lnTo>
                        <a:pt x="108" y="18"/>
                      </a:lnTo>
                      <a:lnTo>
                        <a:pt x="160" y="75"/>
                      </a:lnTo>
                      <a:lnTo>
                        <a:pt x="213" y="110"/>
                      </a:lnTo>
                      <a:lnTo>
                        <a:pt x="269" y="110"/>
                      </a:lnTo>
                      <a:lnTo>
                        <a:pt x="327" y="52"/>
                      </a:lnTo>
                      <a:lnTo>
                        <a:pt x="396" y="5"/>
                      </a:lnTo>
                      <a:lnTo>
                        <a:pt x="477" y="0"/>
                      </a:lnTo>
                      <a:lnTo>
                        <a:pt x="563" y="35"/>
                      </a:lnTo>
                      <a:lnTo>
                        <a:pt x="620" y="87"/>
                      </a:lnTo>
                      <a:lnTo>
                        <a:pt x="648" y="157"/>
                      </a:lnTo>
                      <a:lnTo>
                        <a:pt x="654" y="249"/>
                      </a:lnTo>
                      <a:lnTo>
                        <a:pt x="671" y="331"/>
                      </a:lnTo>
                      <a:lnTo>
                        <a:pt x="718" y="371"/>
                      </a:lnTo>
                      <a:lnTo>
                        <a:pt x="774" y="389"/>
                      </a:lnTo>
                      <a:lnTo>
                        <a:pt x="827" y="401"/>
                      </a:lnTo>
                      <a:lnTo>
                        <a:pt x="786" y="563"/>
                      </a:lnTo>
                      <a:lnTo>
                        <a:pt x="654" y="540"/>
                      </a:lnTo>
                      <a:lnTo>
                        <a:pt x="517" y="493"/>
                      </a:lnTo>
                      <a:lnTo>
                        <a:pt x="407" y="441"/>
                      </a:lnTo>
                      <a:lnTo>
                        <a:pt x="286" y="389"/>
                      </a:lnTo>
                      <a:lnTo>
                        <a:pt x="160" y="331"/>
                      </a:lnTo>
                      <a:lnTo>
                        <a:pt x="57" y="209"/>
                      </a:lnTo>
                      <a:lnTo>
                        <a:pt x="0" y="139"/>
                      </a:lnTo>
                      <a:close/>
                    </a:path>
                  </a:pathLst>
                </a:custGeom>
                <a:solidFill>
                  <a:srgbClr val="063DE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" name="Freeform 14"/>
                <p:cNvSpPr>
                  <a:spLocks/>
                </p:cNvSpPr>
                <p:nvPr/>
              </p:nvSpPr>
              <p:spPr bwMode="auto">
                <a:xfrm flipH="1">
                  <a:off x="240" y="2880"/>
                  <a:ext cx="283" cy="238"/>
                </a:xfrm>
                <a:custGeom>
                  <a:avLst/>
                  <a:gdLst>
                    <a:gd name="T0" fmla="*/ 0 w 856"/>
                    <a:gd name="T1" fmla="*/ 0 h 606"/>
                    <a:gd name="T2" fmla="*/ 0 w 856"/>
                    <a:gd name="T3" fmla="*/ 0 h 606"/>
                    <a:gd name="T4" fmla="*/ 0 w 856"/>
                    <a:gd name="T5" fmla="*/ 0 h 606"/>
                    <a:gd name="T6" fmla="*/ 0 w 856"/>
                    <a:gd name="T7" fmla="*/ 0 h 606"/>
                    <a:gd name="T8" fmla="*/ 0 w 856"/>
                    <a:gd name="T9" fmla="*/ 0 h 606"/>
                    <a:gd name="T10" fmla="*/ 0 w 856"/>
                    <a:gd name="T11" fmla="*/ 0 h 606"/>
                    <a:gd name="T12" fmla="*/ 0 w 856"/>
                    <a:gd name="T13" fmla="*/ 0 h 606"/>
                    <a:gd name="T14" fmla="*/ 0 w 856"/>
                    <a:gd name="T15" fmla="*/ 0 h 606"/>
                    <a:gd name="T16" fmla="*/ 0 w 856"/>
                    <a:gd name="T17" fmla="*/ 0 h 606"/>
                    <a:gd name="T18" fmla="*/ 0 w 856"/>
                    <a:gd name="T19" fmla="*/ 0 h 606"/>
                    <a:gd name="T20" fmla="*/ 0 w 856"/>
                    <a:gd name="T21" fmla="*/ 0 h 606"/>
                    <a:gd name="T22" fmla="*/ 0 w 856"/>
                    <a:gd name="T23" fmla="*/ 0 h 606"/>
                    <a:gd name="T24" fmla="*/ 0 w 856"/>
                    <a:gd name="T25" fmla="*/ 0 h 606"/>
                    <a:gd name="T26" fmla="*/ 0 w 856"/>
                    <a:gd name="T27" fmla="*/ 0 h 606"/>
                    <a:gd name="T28" fmla="*/ 0 w 856"/>
                    <a:gd name="T29" fmla="*/ 0 h 606"/>
                    <a:gd name="T30" fmla="*/ 0 w 856"/>
                    <a:gd name="T31" fmla="*/ 0 h 606"/>
                    <a:gd name="T32" fmla="*/ 0 w 856"/>
                    <a:gd name="T33" fmla="*/ 0 h 606"/>
                    <a:gd name="T34" fmla="*/ 0 w 856"/>
                    <a:gd name="T35" fmla="*/ 0 h 606"/>
                    <a:gd name="T36" fmla="*/ 0 w 856"/>
                    <a:gd name="T37" fmla="*/ 0 h 606"/>
                    <a:gd name="T38" fmla="*/ 0 w 856"/>
                    <a:gd name="T39" fmla="*/ 0 h 606"/>
                    <a:gd name="T40" fmla="*/ 0 w 856"/>
                    <a:gd name="T41" fmla="*/ 0 h 606"/>
                    <a:gd name="T42" fmla="*/ 0 w 856"/>
                    <a:gd name="T43" fmla="*/ 0 h 606"/>
                    <a:gd name="T44" fmla="*/ 0 w 856"/>
                    <a:gd name="T45" fmla="*/ 0 h 606"/>
                    <a:gd name="T46" fmla="*/ 0 w 856"/>
                    <a:gd name="T47" fmla="*/ 0 h 606"/>
                    <a:gd name="T48" fmla="*/ 0 w 856"/>
                    <a:gd name="T49" fmla="*/ 0 h 606"/>
                    <a:gd name="T50" fmla="*/ 0 w 856"/>
                    <a:gd name="T51" fmla="*/ 0 h 606"/>
                    <a:gd name="T52" fmla="*/ 0 w 856"/>
                    <a:gd name="T53" fmla="*/ 0 h 606"/>
                    <a:gd name="T54" fmla="*/ 0 w 856"/>
                    <a:gd name="T55" fmla="*/ 0 h 606"/>
                    <a:gd name="T56" fmla="*/ 0 w 856"/>
                    <a:gd name="T57" fmla="*/ 0 h 606"/>
                    <a:gd name="T58" fmla="*/ 0 w 856"/>
                    <a:gd name="T59" fmla="*/ 0 h 606"/>
                    <a:gd name="T60" fmla="*/ 0 w 856"/>
                    <a:gd name="T61" fmla="*/ 0 h 606"/>
                    <a:gd name="T62" fmla="*/ 0 w 856"/>
                    <a:gd name="T63" fmla="*/ 0 h 606"/>
                    <a:gd name="T64" fmla="*/ 0 w 856"/>
                    <a:gd name="T65" fmla="*/ 0 h 606"/>
                    <a:gd name="T66" fmla="*/ 0 w 856"/>
                    <a:gd name="T67" fmla="*/ 0 h 606"/>
                    <a:gd name="T68" fmla="*/ 0 w 856"/>
                    <a:gd name="T69" fmla="*/ 0 h 606"/>
                    <a:gd name="T70" fmla="*/ 0 w 856"/>
                    <a:gd name="T71" fmla="*/ 0 h 606"/>
                    <a:gd name="T72" fmla="*/ 0 w 856"/>
                    <a:gd name="T73" fmla="*/ 0 h 606"/>
                    <a:gd name="T74" fmla="*/ 0 w 856"/>
                    <a:gd name="T75" fmla="*/ 0 h 606"/>
                    <a:gd name="T76" fmla="*/ 0 w 856"/>
                    <a:gd name="T77" fmla="*/ 0 h 606"/>
                    <a:gd name="T78" fmla="*/ 0 w 856"/>
                    <a:gd name="T79" fmla="*/ 0 h 606"/>
                    <a:gd name="T80" fmla="*/ 0 w 856"/>
                    <a:gd name="T81" fmla="*/ 0 h 606"/>
                    <a:gd name="T82" fmla="*/ 0 w 856"/>
                    <a:gd name="T83" fmla="*/ 0 h 606"/>
                    <a:gd name="T84" fmla="*/ 0 w 856"/>
                    <a:gd name="T85" fmla="*/ 0 h 606"/>
                    <a:gd name="T86" fmla="*/ 0 w 856"/>
                    <a:gd name="T87" fmla="*/ 0 h 606"/>
                    <a:gd name="T88" fmla="*/ 0 w 856"/>
                    <a:gd name="T89" fmla="*/ 0 h 606"/>
                    <a:gd name="T90" fmla="*/ 0 w 856"/>
                    <a:gd name="T91" fmla="*/ 0 h 606"/>
                    <a:gd name="T92" fmla="*/ 0 w 856"/>
                    <a:gd name="T93" fmla="*/ 0 h 606"/>
                    <a:gd name="T94" fmla="*/ 0 w 856"/>
                    <a:gd name="T95" fmla="*/ 0 h 606"/>
                    <a:gd name="T96" fmla="*/ 0 w 856"/>
                    <a:gd name="T97" fmla="*/ 0 h 606"/>
                    <a:gd name="T98" fmla="*/ 0 w 856"/>
                    <a:gd name="T99" fmla="*/ 0 h 606"/>
                    <a:gd name="T100" fmla="*/ 0 w 856"/>
                    <a:gd name="T101" fmla="*/ 0 h 60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56"/>
                    <a:gd name="T154" fmla="*/ 0 h 606"/>
                    <a:gd name="T155" fmla="*/ 856 w 856"/>
                    <a:gd name="T156" fmla="*/ 606 h 60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56" h="606">
                      <a:moveTo>
                        <a:pt x="75" y="266"/>
                      </a:moveTo>
                      <a:lnTo>
                        <a:pt x="172" y="363"/>
                      </a:lnTo>
                      <a:lnTo>
                        <a:pt x="304" y="428"/>
                      </a:lnTo>
                      <a:lnTo>
                        <a:pt x="489" y="513"/>
                      </a:lnTo>
                      <a:lnTo>
                        <a:pt x="615" y="566"/>
                      </a:lnTo>
                      <a:lnTo>
                        <a:pt x="816" y="606"/>
                      </a:lnTo>
                      <a:lnTo>
                        <a:pt x="856" y="393"/>
                      </a:lnTo>
                      <a:lnTo>
                        <a:pt x="804" y="393"/>
                      </a:lnTo>
                      <a:lnTo>
                        <a:pt x="753" y="363"/>
                      </a:lnTo>
                      <a:lnTo>
                        <a:pt x="695" y="323"/>
                      </a:lnTo>
                      <a:lnTo>
                        <a:pt x="695" y="243"/>
                      </a:lnTo>
                      <a:lnTo>
                        <a:pt x="660" y="116"/>
                      </a:lnTo>
                      <a:lnTo>
                        <a:pt x="597" y="46"/>
                      </a:lnTo>
                      <a:lnTo>
                        <a:pt x="505" y="0"/>
                      </a:lnTo>
                      <a:lnTo>
                        <a:pt x="391" y="12"/>
                      </a:lnTo>
                      <a:lnTo>
                        <a:pt x="321" y="53"/>
                      </a:lnTo>
                      <a:lnTo>
                        <a:pt x="286" y="98"/>
                      </a:lnTo>
                      <a:lnTo>
                        <a:pt x="253" y="121"/>
                      </a:lnTo>
                      <a:lnTo>
                        <a:pt x="218" y="116"/>
                      </a:lnTo>
                      <a:lnTo>
                        <a:pt x="166" y="63"/>
                      </a:lnTo>
                      <a:lnTo>
                        <a:pt x="132" y="0"/>
                      </a:lnTo>
                      <a:lnTo>
                        <a:pt x="103" y="30"/>
                      </a:lnTo>
                      <a:lnTo>
                        <a:pt x="0" y="150"/>
                      </a:lnTo>
                      <a:lnTo>
                        <a:pt x="5" y="178"/>
                      </a:lnTo>
                      <a:lnTo>
                        <a:pt x="17" y="191"/>
                      </a:lnTo>
                      <a:lnTo>
                        <a:pt x="120" y="81"/>
                      </a:lnTo>
                      <a:lnTo>
                        <a:pt x="172" y="133"/>
                      </a:lnTo>
                      <a:lnTo>
                        <a:pt x="206" y="168"/>
                      </a:lnTo>
                      <a:lnTo>
                        <a:pt x="253" y="168"/>
                      </a:lnTo>
                      <a:lnTo>
                        <a:pt x="286" y="156"/>
                      </a:lnTo>
                      <a:lnTo>
                        <a:pt x="339" y="116"/>
                      </a:lnTo>
                      <a:lnTo>
                        <a:pt x="367" y="70"/>
                      </a:lnTo>
                      <a:lnTo>
                        <a:pt x="442" y="46"/>
                      </a:lnTo>
                      <a:lnTo>
                        <a:pt x="505" y="53"/>
                      </a:lnTo>
                      <a:lnTo>
                        <a:pt x="562" y="87"/>
                      </a:lnTo>
                      <a:lnTo>
                        <a:pt x="615" y="138"/>
                      </a:lnTo>
                      <a:lnTo>
                        <a:pt x="643" y="203"/>
                      </a:lnTo>
                      <a:lnTo>
                        <a:pt x="643" y="260"/>
                      </a:lnTo>
                      <a:lnTo>
                        <a:pt x="643" y="323"/>
                      </a:lnTo>
                      <a:lnTo>
                        <a:pt x="666" y="375"/>
                      </a:lnTo>
                      <a:lnTo>
                        <a:pt x="730" y="410"/>
                      </a:lnTo>
                      <a:lnTo>
                        <a:pt x="804" y="444"/>
                      </a:lnTo>
                      <a:lnTo>
                        <a:pt x="770" y="554"/>
                      </a:lnTo>
                      <a:lnTo>
                        <a:pt x="580" y="503"/>
                      </a:lnTo>
                      <a:lnTo>
                        <a:pt x="454" y="450"/>
                      </a:lnTo>
                      <a:lnTo>
                        <a:pt x="339" y="416"/>
                      </a:lnTo>
                      <a:lnTo>
                        <a:pt x="241" y="363"/>
                      </a:lnTo>
                      <a:lnTo>
                        <a:pt x="120" y="266"/>
                      </a:lnTo>
                      <a:lnTo>
                        <a:pt x="34" y="173"/>
                      </a:lnTo>
                      <a:lnTo>
                        <a:pt x="22" y="185"/>
                      </a:lnTo>
                      <a:lnTo>
                        <a:pt x="75" y="266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7" name="Oval 15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13" y="3029"/>
                  <a:ext cx="55" cy="16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8" name="Oval 16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29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19" name="Oval 17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30" y="3028"/>
                  <a:ext cx="55" cy="17"/>
                </a:xfrm>
                <a:prstGeom prst="ellipse">
                  <a:avLst/>
                </a:prstGeom>
                <a:solidFill>
                  <a:schemeClr val="tx2"/>
                </a:solidFill>
                <a:ln w="12700" cap="sq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0" name="Oval 18"/>
                <p:cNvSpPr>
                  <a:spLocks noChangeArrowheads="1"/>
                </p:cNvSpPr>
                <p:nvPr/>
              </p:nvSpPr>
              <p:spPr bwMode="auto">
                <a:xfrm rot="4286940" flipH="1">
                  <a:off x="445" y="3038"/>
                  <a:ext cx="32" cy="6"/>
                </a:xfrm>
                <a:prstGeom prst="ellipse">
                  <a:avLst/>
                </a:prstGeom>
                <a:solidFill>
                  <a:schemeClr val="bg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wrap="none" lIns="274320" rIns="274320" anchor="ctr">
                  <a:spAutoFit/>
                </a:bodyPr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  <p:sp>
              <p:nvSpPr>
                <p:cNvPr id="21" name="Oval 19"/>
                <p:cNvSpPr>
                  <a:spLocks noChangeArrowheads="1"/>
                </p:cNvSpPr>
                <p:nvPr/>
              </p:nvSpPr>
              <p:spPr bwMode="auto">
                <a:xfrm flipH="1">
                  <a:off x="433" y="3106"/>
                  <a:ext cx="66" cy="34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12700" cap="sq">
                      <a:solidFill>
                        <a:srgbClr val="000000"/>
                      </a:solidFill>
                      <a:round/>
                      <a:headEnd type="none" w="sm" len="sm"/>
                      <a:tailEnd type="none" w="sm" len="sm"/>
                    </a14:hiddenLine>
                  </a:ext>
                </a:extLst>
              </p:spPr>
              <p:txBody>
                <a:bodyPr lIns="274320" rIns="274320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endParaRPr lang="en-US" altLang="en-US" sz="2400">
                    <a:latin typeface="Arial Rounded MT Bold" pitchFamily="34" charset="0"/>
                  </a:endParaRPr>
                </a:p>
              </p:txBody>
            </p:sp>
            <p:sp>
              <p:nvSpPr>
                <p:cNvPr id="22" name="Oval 20"/>
                <p:cNvSpPr>
                  <a:spLocks noChangeArrowheads="1"/>
                </p:cNvSpPr>
                <p:nvPr/>
              </p:nvSpPr>
              <p:spPr bwMode="auto">
                <a:xfrm>
                  <a:off x="432" y="3264"/>
                  <a:ext cx="96" cy="96"/>
                </a:xfrm>
                <a:prstGeom prst="ellipse">
                  <a:avLst/>
                </a:prstGeom>
                <a:solidFill>
                  <a:srgbClr val="00FFFF"/>
                </a:solidFill>
                <a:ln w="38100">
                  <a:solidFill>
                    <a:srgbClr val="00FFFF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r" eaLnBrk="1" hangingPunct="1">
                    <a:spcBef>
                      <a:spcPct val="0"/>
                    </a:spcBef>
                    <a:buFontTx/>
                    <a:buNone/>
                  </a:pPr>
                  <a:endParaRPr lang="en-US" altLang="en-US"/>
                </a:p>
              </p:txBody>
            </p:sp>
          </p:grpSp>
        </p:grpSp>
        <p:sp>
          <p:nvSpPr>
            <p:cNvPr id="23" name="AutoShape 42"/>
            <p:cNvSpPr>
              <a:spLocks noChangeArrowheads="1"/>
            </p:cNvSpPr>
            <p:nvPr/>
          </p:nvSpPr>
          <p:spPr bwMode="auto">
            <a:xfrm>
              <a:off x="2133601" y="1676400"/>
              <a:ext cx="3505200" cy="1676400"/>
            </a:xfrm>
            <a:prstGeom prst="wedgeRoundRectCallout">
              <a:avLst>
                <a:gd name="adj1" fmla="val -78153"/>
                <a:gd name="adj2" fmla="val -23495"/>
                <a:gd name="adj3" fmla="val 16667"/>
              </a:avLst>
            </a:prstGeom>
            <a:solidFill>
              <a:schemeClr val="tx1"/>
            </a:solidFill>
            <a:ln w="38100">
              <a:solidFill>
                <a:schemeClr val="accent2"/>
              </a:solidFill>
              <a:miter lim="800000"/>
              <a:headEnd/>
              <a:tailEnd/>
            </a:ln>
            <a:extLst/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dirty="0" smtClean="0">
                  <a:solidFill>
                    <a:srgbClr val="002060"/>
                  </a:solidFill>
                </a:rPr>
                <a:t>Computable mean</a:t>
              </a:r>
              <a:br>
                <a:rPr lang="en-US" altLang="en-US" sz="2800" dirty="0" smtClean="0">
                  <a:solidFill>
                    <a:srgbClr val="002060"/>
                  </a:solidFill>
                </a:rPr>
              </a:br>
              <a:r>
                <a:rPr lang="en-US" altLang="en-US" sz="2800" dirty="0" smtClean="0">
                  <a:solidFill>
                    <a:srgbClr val="002060"/>
                  </a:solidFill>
                </a:rPr>
                <a:t>that some algorithm computes it.</a:t>
              </a:r>
              <a:endParaRPr lang="en-US" altLang="en-US" sz="2800" i="1" dirty="0">
                <a:solidFill>
                  <a:srgbClr val="002060"/>
                </a:solidFill>
              </a:endParaRPr>
            </a:p>
          </p:txBody>
        </p:sp>
        <p:sp>
          <p:nvSpPr>
            <p:cNvPr id="6" name="Oval 5"/>
            <p:cNvSpPr/>
            <p:nvPr/>
          </p:nvSpPr>
          <p:spPr bwMode="auto">
            <a:xfrm>
              <a:off x="2362200" y="817981"/>
              <a:ext cx="2133600" cy="629819"/>
            </a:xfrm>
            <a:prstGeom prst="ellips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32346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40538" y="834974"/>
            <a:ext cx="7084262" cy="5642026"/>
            <a:chOff x="840538" y="834974"/>
            <a:chExt cx="7084262" cy="5642026"/>
          </a:xfrm>
        </p:grpSpPr>
        <p:pic>
          <p:nvPicPr>
            <p:cNvPr id="9830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38" y="834974"/>
              <a:ext cx="7084262" cy="5642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27204" y="4431030"/>
              <a:ext cx="287421" cy="381000"/>
            </a:xfrm>
            <a:prstGeom prst="rect">
              <a:avLst/>
            </a:prstGeom>
          </p:spPr>
        </p:pic>
      </p:grpSp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76200" y="1905000"/>
            <a:ext cx="1447800" cy="2133600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1295400" y="1143000"/>
            <a:ext cx="5394807" cy="2839619"/>
            <a:chOff x="1295400" y="1143000"/>
            <a:chExt cx="5394807" cy="2839619"/>
          </a:xfrm>
        </p:grpSpPr>
        <p:sp>
          <p:nvSpPr>
            <p:cNvPr id="23" name="AutoShape 42"/>
            <p:cNvSpPr>
              <a:spLocks noChangeArrowheads="1"/>
            </p:cNvSpPr>
            <p:nvPr/>
          </p:nvSpPr>
          <p:spPr bwMode="auto">
            <a:xfrm>
              <a:off x="2133600" y="1143000"/>
              <a:ext cx="4556607" cy="2133600"/>
            </a:xfrm>
            <a:prstGeom prst="wedgeRoundRectCallout">
              <a:avLst>
                <a:gd name="adj1" fmla="val -79407"/>
                <a:gd name="adj2" fmla="val 10255"/>
                <a:gd name="adj3" fmla="val 16667"/>
              </a:avLst>
            </a:prstGeom>
            <a:solidFill>
              <a:schemeClr val="tx1"/>
            </a:solidFill>
            <a:ln w="38100">
              <a:solidFill>
                <a:schemeClr val="accent2"/>
              </a:solidFill>
              <a:miter lim="800000"/>
              <a:headEnd/>
              <a:tailEnd/>
            </a:ln>
            <a:extLst/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dirty="0" smtClean="0">
                  <a:solidFill>
                    <a:srgbClr val="002060"/>
                  </a:solidFill>
                </a:rPr>
                <a:t>Note that the number of line in a print out of the code </a:t>
              </a:r>
              <a:br>
                <a:rPr lang="en-US" altLang="en-US" sz="2800" dirty="0" smtClean="0">
                  <a:solidFill>
                    <a:srgbClr val="002060"/>
                  </a:solidFill>
                </a:rPr>
              </a:br>
              <a:r>
                <a:rPr lang="en-US" altLang="en-US" sz="2800" dirty="0" smtClean="0">
                  <a:solidFill>
                    <a:srgbClr val="002060"/>
                  </a:solidFill>
                </a:rPr>
                <a:t>does not actually depend on the input</a:t>
              </a:r>
              <a:endParaRPr lang="en-US" altLang="en-US" sz="2800" i="1" dirty="0">
                <a:solidFill>
                  <a:srgbClr val="002060"/>
                </a:solidFill>
              </a:endParaRPr>
            </a:p>
          </p:txBody>
        </p:sp>
        <p:sp>
          <p:nvSpPr>
            <p:cNvPr id="6" name="Oval 5"/>
            <p:cNvSpPr/>
            <p:nvPr/>
          </p:nvSpPr>
          <p:spPr bwMode="auto">
            <a:xfrm>
              <a:off x="1295400" y="3352800"/>
              <a:ext cx="2133600" cy="629819"/>
            </a:xfrm>
            <a:prstGeom prst="ellips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470296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840538" y="834974"/>
            <a:ext cx="7084262" cy="5642026"/>
            <a:chOff x="840538" y="834974"/>
            <a:chExt cx="7084262" cy="5642026"/>
          </a:xfrm>
        </p:grpSpPr>
        <p:pic>
          <p:nvPicPr>
            <p:cNvPr id="98307" name="Picture 3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538" y="834974"/>
              <a:ext cx="7084262" cy="56420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" name="Picture 3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2427204" y="4431030"/>
              <a:ext cx="287421" cy="381000"/>
            </a:xfrm>
            <a:prstGeom prst="rect">
              <a:avLst/>
            </a:prstGeom>
          </p:spPr>
        </p:pic>
      </p:grpSp>
      <p:grpSp>
        <p:nvGrpSpPr>
          <p:cNvPr id="7" name="Group 5"/>
          <p:cNvGrpSpPr>
            <a:grpSpLocks/>
          </p:cNvGrpSpPr>
          <p:nvPr/>
        </p:nvGrpSpPr>
        <p:grpSpPr bwMode="auto">
          <a:xfrm>
            <a:off x="76200" y="1905000"/>
            <a:ext cx="1447800" cy="2133600"/>
            <a:chOff x="2013" y="2206"/>
            <a:chExt cx="679" cy="1010"/>
          </a:xfrm>
        </p:grpSpPr>
        <p:sp>
          <p:nvSpPr>
            <p:cNvPr id="8" name="Freeform 6"/>
            <p:cNvSpPr>
              <a:spLocks/>
            </p:cNvSpPr>
            <p:nvPr/>
          </p:nvSpPr>
          <p:spPr bwMode="auto">
            <a:xfrm rot="4483878">
              <a:off x="2407" y="2307"/>
              <a:ext cx="138" cy="432"/>
            </a:xfrm>
            <a:custGeom>
              <a:avLst/>
              <a:gdLst>
                <a:gd name="T0" fmla="*/ 0 w 525"/>
                <a:gd name="T1" fmla="*/ 0 h 1307"/>
                <a:gd name="T2" fmla="*/ 0 w 525"/>
                <a:gd name="T3" fmla="*/ 0 h 1307"/>
                <a:gd name="T4" fmla="*/ 0 w 525"/>
                <a:gd name="T5" fmla="*/ 0 h 1307"/>
                <a:gd name="T6" fmla="*/ 0 w 525"/>
                <a:gd name="T7" fmla="*/ 0 h 1307"/>
                <a:gd name="T8" fmla="*/ 0 w 525"/>
                <a:gd name="T9" fmla="*/ 0 h 1307"/>
                <a:gd name="T10" fmla="*/ 0 w 525"/>
                <a:gd name="T11" fmla="*/ 0 h 1307"/>
                <a:gd name="T12" fmla="*/ 0 w 525"/>
                <a:gd name="T13" fmla="*/ 0 h 1307"/>
                <a:gd name="T14" fmla="*/ 0 w 525"/>
                <a:gd name="T15" fmla="*/ 0 h 1307"/>
                <a:gd name="T16" fmla="*/ 0 w 525"/>
                <a:gd name="T17" fmla="*/ 0 h 1307"/>
                <a:gd name="T18" fmla="*/ 0 w 525"/>
                <a:gd name="T19" fmla="*/ 0 h 1307"/>
                <a:gd name="T20" fmla="*/ 0 w 525"/>
                <a:gd name="T21" fmla="*/ 0 h 1307"/>
                <a:gd name="T22" fmla="*/ 0 w 525"/>
                <a:gd name="T23" fmla="*/ 0 h 1307"/>
                <a:gd name="T24" fmla="*/ 0 w 525"/>
                <a:gd name="T25" fmla="*/ 0 h 1307"/>
                <a:gd name="T26" fmla="*/ 0 w 525"/>
                <a:gd name="T27" fmla="*/ 0 h 1307"/>
                <a:gd name="T28" fmla="*/ 0 w 525"/>
                <a:gd name="T29" fmla="*/ 0 h 1307"/>
                <a:gd name="T30" fmla="*/ 0 w 525"/>
                <a:gd name="T31" fmla="*/ 0 h 1307"/>
                <a:gd name="T32" fmla="*/ 0 w 525"/>
                <a:gd name="T33" fmla="*/ 0 h 1307"/>
                <a:gd name="T34" fmla="*/ 0 w 525"/>
                <a:gd name="T35" fmla="*/ 0 h 1307"/>
                <a:gd name="T36" fmla="*/ 0 w 525"/>
                <a:gd name="T37" fmla="*/ 0 h 1307"/>
                <a:gd name="T38" fmla="*/ 0 w 525"/>
                <a:gd name="T39" fmla="*/ 0 h 1307"/>
                <a:gd name="T40" fmla="*/ 0 w 525"/>
                <a:gd name="T41" fmla="*/ 0 h 1307"/>
                <a:gd name="T42" fmla="*/ 0 w 525"/>
                <a:gd name="T43" fmla="*/ 0 h 1307"/>
                <a:gd name="T44" fmla="*/ 0 w 525"/>
                <a:gd name="T45" fmla="*/ 0 h 1307"/>
                <a:gd name="T46" fmla="*/ 0 w 525"/>
                <a:gd name="T47" fmla="*/ 0 h 1307"/>
                <a:gd name="T48" fmla="*/ 0 w 525"/>
                <a:gd name="T49" fmla="*/ 0 h 1307"/>
                <a:gd name="T50" fmla="*/ 0 w 525"/>
                <a:gd name="T51" fmla="*/ 0 h 1307"/>
                <a:gd name="T52" fmla="*/ 0 w 525"/>
                <a:gd name="T53" fmla="*/ 0 h 1307"/>
                <a:gd name="T54" fmla="*/ 0 w 525"/>
                <a:gd name="T55" fmla="*/ 0 h 1307"/>
                <a:gd name="T56" fmla="*/ 0 w 525"/>
                <a:gd name="T57" fmla="*/ 0 h 1307"/>
                <a:gd name="T58" fmla="*/ 0 w 525"/>
                <a:gd name="T59" fmla="*/ 0 h 1307"/>
                <a:gd name="T60" fmla="*/ 0 w 525"/>
                <a:gd name="T61" fmla="*/ 0 h 1307"/>
                <a:gd name="T62" fmla="*/ 0 w 525"/>
                <a:gd name="T63" fmla="*/ 0 h 1307"/>
                <a:gd name="T64" fmla="*/ 0 w 525"/>
                <a:gd name="T65" fmla="*/ 0 h 1307"/>
                <a:gd name="T66" fmla="*/ 0 w 525"/>
                <a:gd name="T67" fmla="*/ 0 h 1307"/>
                <a:gd name="T68" fmla="*/ 0 w 525"/>
                <a:gd name="T69" fmla="*/ 0 h 1307"/>
                <a:gd name="T70" fmla="*/ 0 w 525"/>
                <a:gd name="T71" fmla="*/ 0 h 1307"/>
                <a:gd name="T72" fmla="*/ 0 w 525"/>
                <a:gd name="T73" fmla="*/ 0 h 1307"/>
                <a:gd name="T74" fmla="*/ 0 w 525"/>
                <a:gd name="T75" fmla="*/ 0 h 1307"/>
                <a:gd name="T76" fmla="*/ 0 w 525"/>
                <a:gd name="T77" fmla="*/ 0 h 1307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525"/>
                <a:gd name="T118" fmla="*/ 0 h 1307"/>
                <a:gd name="T119" fmla="*/ 525 w 525"/>
                <a:gd name="T120" fmla="*/ 1307 h 1307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525" h="1307">
                  <a:moveTo>
                    <a:pt x="146" y="1103"/>
                  </a:moveTo>
                  <a:lnTo>
                    <a:pt x="50" y="1175"/>
                  </a:lnTo>
                  <a:lnTo>
                    <a:pt x="22" y="1199"/>
                  </a:lnTo>
                  <a:lnTo>
                    <a:pt x="0" y="1249"/>
                  </a:lnTo>
                  <a:lnTo>
                    <a:pt x="29" y="1300"/>
                  </a:lnTo>
                  <a:lnTo>
                    <a:pt x="58" y="1307"/>
                  </a:lnTo>
                  <a:lnTo>
                    <a:pt x="146" y="1278"/>
                  </a:lnTo>
                  <a:lnTo>
                    <a:pt x="277" y="1175"/>
                  </a:lnTo>
                  <a:lnTo>
                    <a:pt x="394" y="1053"/>
                  </a:lnTo>
                  <a:lnTo>
                    <a:pt x="518" y="913"/>
                  </a:lnTo>
                  <a:lnTo>
                    <a:pt x="525" y="855"/>
                  </a:lnTo>
                  <a:lnTo>
                    <a:pt x="525" y="695"/>
                  </a:lnTo>
                  <a:lnTo>
                    <a:pt x="489" y="446"/>
                  </a:lnTo>
                  <a:lnTo>
                    <a:pt x="511" y="300"/>
                  </a:lnTo>
                  <a:lnTo>
                    <a:pt x="525" y="241"/>
                  </a:lnTo>
                  <a:lnTo>
                    <a:pt x="503" y="212"/>
                  </a:lnTo>
                  <a:lnTo>
                    <a:pt x="452" y="183"/>
                  </a:lnTo>
                  <a:lnTo>
                    <a:pt x="415" y="162"/>
                  </a:lnTo>
                  <a:lnTo>
                    <a:pt x="437" y="30"/>
                  </a:lnTo>
                  <a:lnTo>
                    <a:pt x="423" y="0"/>
                  </a:lnTo>
                  <a:lnTo>
                    <a:pt x="394" y="9"/>
                  </a:lnTo>
                  <a:lnTo>
                    <a:pt x="379" y="176"/>
                  </a:lnTo>
                  <a:lnTo>
                    <a:pt x="365" y="219"/>
                  </a:lnTo>
                  <a:lnTo>
                    <a:pt x="358" y="248"/>
                  </a:lnTo>
                  <a:lnTo>
                    <a:pt x="299" y="227"/>
                  </a:lnTo>
                  <a:lnTo>
                    <a:pt x="255" y="227"/>
                  </a:lnTo>
                  <a:lnTo>
                    <a:pt x="255" y="255"/>
                  </a:lnTo>
                  <a:lnTo>
                    <a:pt x="284" y="279"/>
                  </a:lnTo>
                  <a:lnTo>
                    <a:pt x="336" y="279"/>
                  </a:lnTo>
                  <a:lnTo>
                    <a:pt x="372" y="307"/>
                  </a:lnTo>
                  <a:lnTo>
                    <a:pt x="401" y="358"/>
                  </a:lnTo>
                  <a:lnTo>
                    <a:pt x="430" y="439"/>
                  </a:lnTo>
                  <a:lnTo>
                    <a:pt x="452" y="599"/>
                  </a:lnTo>
                  <a:lnTo>
                    <a:pt x="452" y="745"/>
                  </a:lnTo>
                  <a:lnTo>
                    <a:pt x="437" y="862"/>
                  </a:lnTo>
                  <a:lnTo>
                    <a:pt x="408" y="913"/>
                  </a:lnTo>
                  <a:lnTo>
                    <a:pt x="306" y="986"/>
                  </a:lnTo>
                  <a:lnTo>
                    <a:pt x="196" y="1053"/>
                  </a:lnTo>
                  <a:lnTo>
                    <a:pt x="146" y="1103"/>
                  </a:lnTo>
                  <a:close/>
                </a:path>
              </a:pathLst>
            </a:custGeom>
            <a:solidFill>
              <a:srgbClr val="00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9" name="Group 7"/>
            <p:cNvGrpSpPr>
              <a:grpSpLocks/>
            </p:cNvGrpSpPr>
            <p:nvPr/>
          </p:nvGrpSpPr>
          <p:grpSpPr bwMode="auto">
            <a:xfrm>
              <a:off x="2013" y="2206"/>
              <a:ext cx="339" cy="1010"/>
              <a:chOff x="240" y="2880"/>
              <a:chExt cx="339" cy="1010"/>
            </a:xfrm>
          </p:grpSpPr>
          <p:sp>
            <p:nvSpPr>
              <p:cNvPr id="10" name="Freeform 8"/>
              <p:cNvSpPr>
                <a:spLocks/>
              </p:cNvSpPr>
              <p:nvPr/>
            </p:nvSpPr>
            <p:spPr bwMode="auto">
              <a:xfrm flipH="1">
                <a:off x="361" y="2969"/>
                <a:ext cx="142" cy="191"/>
              </a:xfrm>
              <a:custGeom>
                <a:avLst/>
                <a:gdLst>
                  <a:gd name="T0" fmla="*/ 0 w 432"/>
                  <a:gd name="T1" fmla="*/ 0 h 485"/>
                  <a:gd name="T2" fmla="*/ 0 w 432"/>
                  <a:gd name="T3" fmla="*/ 0 h 485"/>
                  <a:gd name="T4" fmla="*/ 0 w 432"/>
                  <a:gd name="T5" fmla="*/ 0 h 485"/>
                  <a:gd name="T6" fmla="*/ 0 w 432"/>
                  <a:gd name="T7" fmla="*/ 0 h 485"/>
                  <a:gd name="T8" fmla="*/ 0 w 432"/>
                  <a:gd name="T9" fmla="*/ 0 h 485"/>
                  <a:gd name="T10" fmla="*/ 0 w 432"/>
                  <a:gd name="T11" fmla="*/ 0 h 485"/>
                  <a:gd name="T12" fmla="*/ 0 w 432"/>
                  <a:gd name="T13" fmla="*/ 0 h 485"/>
                  <a:gd name="T14" fmla="*/ 0 w 432"/>
                  <a:gd name="T15" fmla="*/ 0 h 485"/>
                  <a:gd name="T16" fmla="*/ 0 w 432"/>
                  <a:gd name="T17" fmla="*/ 0 h 485"/>
                  <a:gd name="T18" fmla="*/ 0 w 432"/>
                  <a:gd name="T19" fmla="*/ 0 h 485"/>
                  <a:gd name="T20" fmla="*/ 0 w 432"/>
                  <a:gd name="T21" fmla="*/ 0 h 485"/>
                  <a:gd name="T22" fmla="*/ 0 w 432"/>
                  <a:gd name="T23" fmla="*/ 0 h 485"/>
                  <a:gd name="T24" fmla="*/ 0 w 432"/>
                  <a:gd name="T25" fmla="*/ 0 h 485"/>
                  <a:gd name="T26" fmla="*/ 0 w 432"/>
                  <a:gd name="T27" fmla="*/ 0 h 485"/>
                  <a:gd name="T28" fmla="*/ 0 w 432"/>
                  <a:gd name="T29" fmla="*/ 0 h 485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32"/>
                  <a:gd name="T46" fmla="*/ 0 h 485"/>
                  <a:gd name="T47" fmla="*/ 432 w 432"/>
                  <a:gd name="T48" fmla="*/ 485 h 485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32" h="485">
                    <a:moveTo>
                      <a:pt x="123" y="206"/>
                    </a:moveTo>
                    <a:lnTo>
                      <a:pt x="159" y="53"/>
                    </a:lnTo>
                    <a:lnTo>
                      <a:pt x="248" y="0"/>
                    </a:lnTo>
                    <a:lnTo>
                      <a:pt x="335" y="0"/>
                    </a:lnTo>
                    <a:lnTo>
                      <a:pt x="388" y="53"/>
                    </a:lnTo>
                    <a:lnTo>
                      <a:pt x="432" y="215"/>
                    </a:lnTo>
                    <a:lnTo>
                      <a:pt x="415" y="349"/>
                    </a:lnTo>
                    <a:lnTo>
                      <a:pt x="379" y="458"/>
                    </a:lnTo>
                    <a:lnTo>
                      <a:pt x="309" y="485"/>
                    </a:lnTo>
                    <a:lnTo>
                      <a:pt x="221" y="475"/>
                    </a:lnTo>
                    <a:lnTo>
                      <a:pt x="132" y="368"/>
                    </a:lnTo>
                    <a:lnTo>
                      <a:pt x="123" y="288"/>
                    </a:lnTo>
                    <a:lnTo>
                      <a:pt x="0" y="242"/>
                    </a:lnTo>
                    <a:lnTo>
                      <a:pt x="0" y="189"/>
                    </a:lnTo>
                    <a:lnTo>
                      <a:pt x="123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" name="Freeform 9"/>
              <p:cNvSpPr>
                <a:spLocks/>
              </p:cNvSpPr>
              <p:nvPr/>
            </p:nvSpPr>
            <p:spPr bwMode="auto">
              <a:xfrm flipH="1">
                <a:off x="371" y="3171"/>
                <a:ext cx="165" cy="325"/>
              </a:xfrm>
              <a:custGeom>
                <a:avLst/>
                <a:gdLst>
                  <a:gd name="T0" fmla="*/ 0 w 500"/>
                  <a:gd name="T1" fmla="*/ 0 h 828"/>
                  <a:gd name="T2" fmla="*/ 0 w 500"/>
                  <a:gd name="T3" fmla="*/ 0 h 828"/>
                  <a:gd name="T4" fmla="*/ 0 w 500"/>
                  <a:gd name="T5" fmla="*/ 0 h 828"/>
                  <a:gd name="T6" fmla="*/ 0 w 500"/>
                  <a:gd name="T7" fmla="*/ 0 h 828"/>
                  <a:gd name="T8" fmla="*/ 0 w 500"/>
                  <a:gd name="T9" fmla="*/ 0 h 828"/>
                  <a:gd name="T10" fmla="*/ 0 w 500"/>
                  <a:gd name="T11" fmla="*/ 0 h 828"/>
                  <a:gd name="T12" fmla="*/ 0 w 500"/>
                  <a:gd name="T13" fmla="*/ 0 h 828"/>
                  <a:gd name="T14" fmla="*/ 0 w 500"/>
                  <a:gd name="T15" fmla="*/ 0 h 828"/>
                  <a:gd name="T16" fmla="*/ 0 w 500"/>
                  <a:gd name="T17" fmla="*/ 0 h 828"/>
                  <a:gd name="T18" fmla="*/ 0 w 500"/>
                  <a:gd name="T19" fmla="*/ 0 h 828"/>
                  <a:gd name="T20" fmla="*/ 0 w 500"/>
                  <a:gd name="T21" fmla="*/ 0 h 828"/>
                  <a:gd name="T22" fmla="*/ 0 w 500"/>
                  <a:gd name="T23" fmla="*/ 0 h 828"/>
                  <a:gd name="T24" fmla="*/ 0 w 500"/>
                  <a:gd name="T25" fmla="*/ 0 h 828"/>
                  <a:gd name="T26" fmla="*/ 0 w 500"/>
                  <a:gd name="T27" fmla="*/ 0 h 828"/>
                  <a:gd name="T28" fmla="*/ 0 w 500"/>
                  <a:gd name="T29" fmla="*/ 0 h 828"/>
                  <a:gd name="T30" fmla="*/ 0 w 500"/>
                  <a:gd name="T31" fmla="*/ 0 h 828"/>
                  <a:gd name="T32" fmla="*/ 0 w 500"/>
                  <a:gd name="T33" fmla="*/ 0 h 828"/>
                  <a:gd name="T34" fmla="*/ 0 w 500"/>
                  <a:gd name="T35" fmla="*/ 0 h 828"/>
                  <a:gd name="T36" fmla="*/ 0 w 500"/>
                  <a:gd name="T37" fmla="*/ 0 h 828"/>
                  <a:gd name="T38" fmla="*/ 0 w 500"/>
                  <a:gd name="T39" fmla="*/ 0 h 828"/>
                  <a:gd name="T40" fmla="*/ 0 w 500"/>
                  <a:gd name="T41" fmla="*/ 0 h 828"/>
                  <a:gd name="T42" fmla="*/ 0 w 500"/>
                  <a:gd name="T43" fmla="*/ 0 h 828"/>
                  <a:gd name="T44" fmla="*/ 0 w 500"/>
                  <a:gd name="T45" fmla="*/ 0 h 828"/>
                  <a:gd name="T46" fmla="*/ 0 w 500"/>
                  <a:gd name="T47" fmla="*/ 0 h 828"/>
                  <a:gd name="T48" fmla="*/ 0 w 500"/>
                  <a:gd name="T49" fmla="*/ 0 h 828"/>
                  <a:gd name="T50" fmla="*/ 0 w 500"/>
                  <a:gd name="T51" fmla="*/ 0 h 828"/>
                  <a:gd name="T52" fmla="*/ 0 w 500"/>
                  <a:gd name="T53" fmla="*/ 0 h 828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00"/>
                  <a:gd name="T82" fmla="*/ 0 h 828"/>
                  <a:gd name="T83" fmla="*/ 500 w 500"/>
                  <a:gd name="T84" fmla="*/ 828 h 828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00" h="828">
                    <a:moveTo>
                      <a:pt x="41" y="173"/>
                    </a:moveTo>
                    <a:lnTo>
                      <a:pt x="163" y="35"/>
                    </a:lnTo>
                    <a:lnTo>
                      <a:pt x="232" y="0"/>
                    </a:lnTo>
                    <a:lnTo>
                      <a:pt x="366" y="5"/>
                    </a:lnTo>
                    <a:lnTo>
                      <a:pt x="488" y="57"/>
                    </a:lnTo>
                    <a:lnTo>
                      <a:pt x="500" y="126"/>
                    </a:lnTo>
                    <a:lnTo>
                      <a:pt x="483" y="207"/>
                    </a:lnTo>
                    <a:lnTo>
                      <a:pt x="396" y="281"/>
                    </a:lnTo>
                    <a:lnTo>
                      <a:pt x="349" y="414"/>
                    </a:lnTo>
                    <a:lnTo>
                      <a:pt x="349" y="552"/>
                    </a:lnTo>
                    <a:lnTo>
                      <a:pt x="384" y="637"/>
                    </a:lnTo>
                    <a:lnTo>
                      <a:pt x="448" y="695"/>
                    </a:lnTo>
                    <a:lnTo>
                      <a:pt x="448" y="765"/>
                    </a:lnTo>
                    <a:lnTo>
                      <a:pt x="419" y="800"/>
                    </a:lnTo>
                    <a:lnTo>
                      <a:pt x="384" y="816"/>
                    </a:lnTo>
                    <a:lnTo>
                      <a:pt x="268" y="828"/>
                    </a:lnTo>
                    <a:lnTo>
                      <a:pt x="163" y="747"/>
                    </a:lnTo>
                    <a:lnTo>
                      <a:pt x="53" y="574"/>
                    </a:lnTo>
                    <a:lnTo>
                      <a:pt x="0" y="368"/>
                    </a:lnTo>
                    <a:lnTo>
                      <a:pt x="140" y="436"/>
                    </a:lnTo>
                    <a:lnTo>
                      <a:pt x="192" y="436"/>
                    </a:lnTo>
                    <a:lnTo>
                      <a:pt x="227" y="396"/>
                    </a:lnTo>
                    <a:lnTo>
                      <a:pt x="251" y="316"/>
                    </a:lnTo>
                    <a:lnTo>
                      <a:pt x="209" y="293"/>
                    </a:lnTo>
                    <a:lnTo>
                      <a:pt x="53" y="293"/>
                    </a:lnTo>
                    <a:lnTo>
                      <a:pt x="18" y="293"/>
                    </a:lnTo>
                    <a:lnTo>
                      <a:pt x="41" y="1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" name="Freeform 10"/>
              <p:cNvSpPr>
                <a:spLocks/>
              </p:cNvSpPr>
              <p:nvPr/>
            </p:nvSpPr>
            <p:spPr bwMode="auto">
              <a:xfrm flipH="1">
                <a:off x="325" y="3185"/>
                <a:ext cx="87" cy="352"/>
              </a:xfrm>
              <a:custGeom>
                <a:avLst/>
                <a:gdLst>
                  <a:gd name="T0" fmla="*/ 0 w 265"/>
                  <a:gd name="T1" fmla="*/ 0 h 895"/>
                  <a:gd name="T2" fmla="*/ 0 w 265"/>
                  <a:gd name="T3" fmla="*/ 0 h 895"/>
                  <a:gd name="T4" fmla="*/ 0 w 265"/>
                  <a:gd name="T5" fmla="*/ 0 h 895"/>
                  <a:gd name="T6" fmla="*/ 0 w 265"/>
                  <a:gd name="T7" fmla="*/ 0 h 895"/>
                  <a:gd name="T8" fmla="*/ 0 w 265"/>
                  <a:gd name="T9" fmla="*/ 0 h 895"/>
                  <a:gd name="T10" fmla="*/ 0 w 265"/>
                  <a:gd name="T11" fmla="*/ 0 h 895"/>
                  <a:gd name="T12" fmla="*/ 0 w 265"/>
                  <a:gd name="T13" fmla="*/ 0 h 895"/>
                  <a:gd name="T14" fmla="*/ 0 w 265"/>
                  <a:gd name="T15" fmla="*/ 0 h 895"/>
                  <a:gd name="T16" fmla="*/ 0 w 265"/>
                  <a:gd name="T17" fmla="*/ 0 h 895"/>
                  <a:gd name="T18" fmla="*/ 0 w 265"/>
                  <a:gd name="T19" fmla="*/ 0 h 895"/>
                  <a:gd name="T20" fmla="*/ 0 w 265"/>
                  <a:gd name="T21" fmla="*/ 0 h 895"/>
                  <a:gd name="T22" fmla="*/ 0 w 265"/>
                  <a:gd name="T23" fmla="*/ 0 h 895"/>
                  <a:gd name="T24" fmla="*/ 0 w 265"/>
                  <a:gd name="T25" fmla="*/ 0 h 895"/>
                  <a:gd name="T26" fmla="*/ 0 w 265"/>
                  <a:gd name="T27" fmla="*/ 0 h 895"/>
                  <a:gd name="T28" fmla="*/ 0 w 265"/>
                  <a:gd name="T29" fmla="*/ 0 h 895"/>
                  <a:gd name="T30" fmla="*/ 0 w 265"/>
                  <a:gd name="T31" fmla="*/ 0 h 895"/>
                  <a:gd name="T32" fmla="*/ 0 w 265"/>
                  <a:gd name="T33" fmla="*/ 0 h 895"/>
                  <a:gd name="T34" fmla="*/ 0 w 265"/>
                  <a:gd name="T35" fmla="*/ 0 h 895"/>
                  <a:gd name="T36" fmla="*/ 0 w 265"/>
                  <a:gd name="T37" fmla="*/ 0 h 895"/>
                  <a:gd name="T38" fmla="*/ 0 w 265"/>
                  <a:gd name="T39" fmla="*/ 0 h 895"/>
                  <a:gd name="T40" fmla="*/ 0 w 265"/>
                  <a:gd name="T41" fmla="*/ 0 h 895"/>
                  <a:gd name="T42" fmla="*/ 0 w 265"/>
                  <a:gd name="T43" fmla="*/ 0 h 895"/>
                  <a:gd name="T44" fmla="*/ 0 w 265"/>
                  <a:gd name="T45" fmla="*/ 0 h 895"/>
                  <a:gd name="T46" fmla="*/ 0 w 265"/>
                  <a:gd name="T47" fmla="*/ 0 h 895"/>
                  <a:gd name="T48" fmla="*/ 0 w 265"/>
                  <a:gd name="T49" fmla="*/ 0 h 895"/>
                  <a:gd name="T50" fmla="*/ 0 w 265"/>
                  <a:gd name="T51" fmla="*/ 0 h 895"/>
                  <a:gd name="T52" fmla="*/ 0 w 265"/>
                  <a:gd name="T53" fmla="*/ 0 h 895"/>
                  <a:gd name="T54" fmla="*/ 0 w 265"/>
                  <a:gd name="T55" fmla="*/ 0 h 89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65"/>
                  <a:gd name="T85" fmla="*/ 0 h 895"/>
                  <a:gd name="T86" fmla="*/ 265 w 265"/>
                  <a:gd name="T87" fmla="*/ 895 h 89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65" h="895">
                    <a:moveTo>
                      <a:pt x="0" y="75"/>
                    </a:moveTo>
                    <a:lnTo>
                      <a:pt x="29" y="23"/>
                    </a:lnTo>
                    <a:lnTo>
                      <a:pt x="83" y="0"/>
                    </a:lnTo>
                    <a:lnTo>
                      <a:pt x="135" y="5"/>
                    </a:lnTo>
                    <a:lnTo>
                      <a:pt x="206" y="108"/>
                    </a:lnTo>
                    <a:lnTo>
                      <a:pt x="265" y="264"/>
                    </a:lnTo>
                    <a:lnTo>
                      <a:pt x="265" y="384"/>
                    </a:lnTo>
                    <a:lnTo>
                      <a:pt x="241" y="447"/>
                    </a:lnTo>
                    <a:lnTo>
                      <a:pt x="118" y="522"/>
                    </a:lnTo>
                    <a:lnTo>
                      <a:pt x="83" y="573"/>
                    </a:lnTo>
                    <a:lnTo>
                      <a:pt x="83" y="608"/>
                    </a:lnTo>
                    <a:lnTo>
                      <a:pt x="123" y="654"/>
                    </a:lnTo>
                    <a:lnTo>
                      <a:pt x="189" y="723"/>
                    </a:lnTo>
                    <a:lnTo>
                      <a:pt x="224" y="814"/>
                    </a:lnTo>
                    <a:lnTo>
                      <a:pt x="212" y="895"/>
                    </a:lnTo>
                    <a:lnTo>
                      <a:pt x="177" y="877"/>
                    </a:lnTo>
                    <a:lnTo>
                      <a:pt x="159" y="764"/>
                    </a:lnTo>
                    <a:lnTo>
                      <a:pt x="101" y="694"/>
                    </a:lnTo>
                    <a:lnTo>
                      <a:pt x="54" y="676"/>
                    </a:lnTo>
                    <a:lnTo>
                      <a:pt x="29" y="643"/>
                    </a:lnTo>
                    <a:lnTo>
                      <a:pt x="29" y="568"/>
                    </a:lnTo>
                    <a:lnTo>
                      <a:pt x="64" y="505"/>
                    </a:lnTo>
                    <a:lnTo>
                      <a:pt x="123" y="465"/>
                    </a:lnTo>
                    <a:lnTo>
                      <a:pt x="212" y="402"/>
                    </a:lnTo>
                    <a:lnTo>
                      <a:pt x="224" y="327"/>
                    </a:lnTo>
                    <a:lnTo>
                      <a:pt x="177" y="224"/>
                    </a:lnTo>
                    <a:lnTo>
                      <a:pt x="101" y="143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" name="Freeform 11"/>
              <p:cNvSpPr>
                <a:spLocks/>
              </p:cNvSpPr>
              <p:nvPr/>
            </p:nvSpPr>
            <p:spPr bwMode="auto">
              <a:xfrm flipH="1">
                <a:off x="308" y="3434"/>
                <a:ext cx="126" cy="456"/>
              </a:xfrm>
              <a:custGeom>
                <a:avLst/>
                <a:gdLst>
                  <a:gd name="T0" fmla="*/ 0 w 383"/>
                  <a:gd name="T1" fmla="*/ 0 h 1160"/>
                  <a:gd name="T2" fmla="*/ 0 w 383"/>
                  <a:gd name="T3" fmla="*/ 0 h 1160"/>
                  <a:gd name="T4" fmla="*/ 0 w 383"/>
                  <a:gd name="T5" fmla="*/ 0 h 1160"/>
                  <a:gd name="T6" fmla="*/ 0 w 383"/>
                  <a:gd name="T7" fmla="*/ 0 h 1160"/>
                  <a:gd name="T8" fmla="*/ 0 w 383"/>
                  <a:gd name="T9" fmla="*/ 0 h 1160"/>
                  <a:gd name="T10" fmla="*/ 0 w 383"/>
                  <a:gd name="T11" fmla="*/ 0 h 1160"/>
                  <a:gd name="T12" fmla="*/ 0 w 383"/>
                  <a:gd name="T13" fmla="*/ 0 h 1160"/>
                  <a:gd name="T14" fmla="*/ 0 w 383"/>
                  <a:gd name="T15" fmla="*/ 0 h 1160"/>
                  <a:gd name="T16" fmla="*/ 0 w 383"/>
                  <a:gd name="T17" fmla="*/ 0 h 1160"/>
                  <a:gd name="T18" fmla="*/ 0 w 383"/>
                  <a:gd name="T19" fmla="*/ 0 h 1160"/>
                  <a:gd name="T20" fmla="*/ 0 w 383"/>
                  <a:gd name="T21" fmla="*/ 0 h 1160"/>
                  <a:gd name="T22" fmla="*/ 0 w 383"/>
                  <a:gd name="T23" fmla="*/ 0 h 1160"/>
                  <a:gd name="T24" fmla="*/ 0 w 383"/>
                  <a:gd name="T25" fmla="*/ 0 h 1160"/>
                  <a:gd name="T26" fmla="*/ 0 w 383"/>
                  <a:gd name="T27" fmla="*/ 0 h 1160"/>
                  <a:gd name="T28" fmla="*/ 0 w 383"/>
                  <a:gd name="T29" fmla="*/ 0 h 1160"/>
                  <a:gd name="T30" fmla="*/ 0 w 383"/>
                  <a:gd name="T31" fmla="*/ 0 h 1160"/>
                  <a:gd name="T32" fmla="*/ 0 w 383"/>
                  <a:gd name="T33" fmla="*/ 0 h 1160"/>
                  <a:gd name="T34" fmla="*/ 0 w 383"/>
                  <a:gd name="T35" fmla="*/ 0 h 1160"/>
                  <a:gd name="T36" fmla="*/ 0 w 383"/>
                  <a:gd name="T37" fmla="*/ 0 h 1160"/>
                  <a:gd name="T38" fmla="*/ 0 w 383"/>
                  <a:gd name="T39" fmla="*/ 0 h 1160"/>
                  <a:gd name="T40" fmla="*/ 0 w 383"/>
                  <a:gd name="T41" fmla="*/ 0 h 1160"/>
                  <a:gd name="T42" fmla="*/ 0 w 383"/>
                  <a:gd name="T43" fmla="*/ 0 h 1160"/>
                  <a:gd name="T44" fmla="*/ 0 w 383"/>
                  <a:gd name="T45" fmla="*/ 0 h 1160"/>
                  <a:gd name="T46" fmla="*/ 0 w 383"/>
                  <a:gd name="T47" fmla="*/ 0 h 1160"/>
                  <a:gd name="T48" fmla="*/ 0 w 383"/>
                  <a:gd name="T49" fmla="*/ 0 h 1160"/>
                  <a:gd name="T50" fmla="*/ 0 w 383"/>
                  <a:gd name="T51" fmla="*/ 0 h 1160"/>
                  <a:gd name="T52" fmla="*/ 0 w 383"/>
                  <a:gd name="T53" fmla="*/ 0 h 116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383"/>
                  <a:gd name="T82" fmla="*/ 0 h 1160"/>
                  <a:gd name="T83" fmla="*/ 383 w 383"/>
                  <a:gd name="T84" fmla="*/ 1160 h 116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383" h="1160">
                    <a:moveTo>
                      <a:pt x="0" y="0"/>
                    </a:moveTo>
                    <a:lnTo>
                      <a:pt x="99" y="17"/>
                    </a:lnTo>
                    <a:lnTo>
                      <a:pt x="151" y="103"/>
                    </a:lnTo>
                    <a:lnTo>
                      <a:pt x="203" y="257"/>
                    </a:lnTo>
                    <a:lnTo>
                      <a:pt x="226" y="451"/>
                    </a:lnTo>
                    <a:lnTo>
                      <a:pt x="226" y="560"/>
                    </a:lnTo>
                    <a:lnTo>
                      <a:pt x="191" y="696"/>
                    </a:lnTo>
                    <a:lnTo>
                      <a:pt x="134" y="885"/>
                    </a:lnTo>
                    <a:lnTo>
                      <a:pt x="122" y="937"/>
                    </a:lnTo>
                    <a:lnTo>
                      <a:pt x="139" y="965"/>
                    </a:lnTo>
                    <a:lnTo>
                      <a:pt x="261" y="1006"/>
                    </a:lnTo>
                    <a:lnTo>
                      <a:pt x="383" y="1086"/>
                    </a:lnTo>
                    <a:lnTo>
                      <a:pt x="378" y="1119"/>
                    </a:lnTo>
                    <a:lnTo>
                      <a:pt x="290" y="1160"/>
                    </a:lnTo>
                    <a:lnTo>
                      <a:pt x="256" y="1142"/>
                    </a:lnTo>
                    <a:lnTo>
                      <a:pt x="191" y="1057"/>
                    </a:lnTo>
                    <a:lnTo>
                      <a:pt x="116" y="1016"/>
                    </a:lnTo>
                    <a:lnTo>
                      <a:pt x="34" y="988"/>
                    </a:lnTo>
                    <a:lnTo>
                      <a:pt x="29" y="948"/>
                    </a:lnTo>
                    <a:lnTo>
                      <a:pt x="52" y="868"/>
                    </a:lnTo>
                    <a:lnTo>
                      <a:pt x="116" y="743"/>
                    </a:lnTo>
                    <a:lnTo>
                      <a:pt x="156" y="594"/>
                    </a:lnTo>
                    <a:lnTo>
                      <a:pt x="156" y="423"/>
                    </a:lnTo>
                    <a:lnTo>
                      <a:pt x="122" y="274"/>
                    </a:lnTo>
                    <a:lnTo>
                      <a:pt x="47" y="136"/>
                    </a:lnTo>
                    <a:lnTo>
                      <a:pt x="12" y="6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" name="Freeform 12"/>
              <p:cNvSpPr>
                <a:spLocks/>
              </p:cNvSpPr>
              <p:nvPr/>
            </p:nvSpPr>
            <p:spPr bwMode="auto">
              <a:xfrm flipH="1">
                <a:off x="427" y="3432"/>
                <a:ext cx="152" cy="404"/>
              </a:xfrm>
              <a:custGeom>
                <a:avLst/>
                <a:gdLst>
                  <a:gd name="T0" fmla="*/ 0 w 461"/>
                  <a:gd name="T1" fmla="*/ 0 h 1027"/>
                  <a:gd name="T2" fmla="*/ 0 w 461"/>
                  <a:gd name="T3" fmla="*/ 0 h 1027"/>
                  <a:gd name="T4" fmla="*/ 0 w 461"/>
                  <a:gd name="T5" fmla="*/ 0 h 1027"/>
                  <a:gd name="T6" fmla="*/ 0 w 461"/>
                  <a:gd name="T7" fmla="*/ 0 h 1027"/>
                  <a:gd name="T8" fmla="*/ 0 w 461"/>
                  <a:gd name="T9" fmla="*/ 0 h 1027"/>
                  <a:gd name="T10" fmla="*/ 0 w 461"/>
                  <a:gd name="T11" fmla="*/ 0 h 1027"/>
                  <a:gd name="T12" fmla="*/ 0 w 461"/>
                  <a:gd name="T13" fmla="*/ 0 h 1027"/>
                  <a:gd name="T14" fmla="*/ 0 w 461"/>
                  <a:gd name="T15" fmla="*/ 0 h 1027"/>
                  <a:gd name="T16" fmla="*/ 0 w 461"/>
                  <a:gd name="T17" fmla="*/ 0 h 1027"/>
                  <a:gd name="T18" fmla="*/ 0 w 461"/>
                  <a:gd name="T19" fmla="*/ 0 h 1027"/>
                  <a:gd name="T20" fmla="*/ 0 w 461"/>
                  <a:gd name="T21" fmla="*/ 0 h 1027"/>
                  <a:gd name="T22" fmla="*/ 0 w 461"/>
                  <a:gd name="T23" fmla="*/ 0 h 1027"/>
                  <a:gd name="T24" fmla="*/ 0 w 461"/>
                  <a:gd name="T25" fmla="*/ 0 h 1027"/>
                  <a:gd name="T26" fmla="*/ 0 w 461"/>
                  <a:gd name="T27" fmla="*/ 0 h 1027"/>
                  <a:gd name="T28" fmla="*/ 0 w 461"/>
                  <a:gd name="T29" fmla="*/ 0 h 1027"/>
                  <a:gd name="T30" fmla="*/ 0 w 461"/>
                  <a:gd name="T31" fmla="*/ 0 h 1027"/>
                  <a:gd name="T32" fmla="*/ 0 w 461"/>
                  <a:gd name="T33" fmla="*/ 0 h 1027"/>
                  <a:gd name="T34" fmla="*/ 0 w 461"/>
                  <a:gd name="T35" fmla="*/ 0 h 1027"/>
                  <a:gd name="T36" fmla="*/ 0 w 461"/>
                  <a:gd name="T37" fmla="*/ 0 h 1027"/>
                  <a:gd name="T38" fmla="*/ 0 w 461"/>
                  <a:gd name="T39" fmla="*/ 0 h 1027"/>
                  <a:gd name="T40" fmla="*/ 0 w 461"/>
                  <a:gd name="T41" fmla="*/ 0 h 1027"/>
                  <a:gd name="T42" fmla="*/ 0 w 461"/>
                  <a:gd name="T43" fmla="*/ 0 h 1027"/>
                  <a:gd name="T44" fmla="*/ 0 w 461"/>
                  <a:gd name="T45" fmla="*/ 0 h 1027"/>
                  <a:gd name="T46" fmla="*/ 0 w 461"/>
                  <a:gd name="T47" fmla="*/ 0 h 1027"/>
                  <a:gd name="T48" fmla="*/ 0 w 461"/>
                  <a:gd name="T49" fmla="*/ 0 h 1027"/>
                  <a:gd name="T50" fmla="*/ 0 w 461"/>
                  <a:gd name="T51" fmla="*/ 0 h 1027"/>
                  <a:gd name="T52" fmla="*/ 0 w 461"/>
                  <a:gd name="T53" fmla="*/ 0 h 1027"/>
                  <a:gd name="T54" fmla="*/ 0 w 461"/>
                  <a:gd name="T55" fmla="*/ 0 h 102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61"/>
                  <a:gd name="T85" fmla="*/ 0 h 1027"/>
                  <a:gd name="T86" fmla="*/ 461 w 461"/>
                  <a:gd name="T87" fmla="*/ 1027 h 102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61" h="1027">
                    <a:moveTo>
                      <a:pt x="421" y="0"/>
                    </a:moveTo>
                    <a:lnTo>
                      <a:pt x="449" y="22"/>
                    </a:lnTo>
                    <a:lnTo>
                      <a:pt x="461" y="91"/>
                    </a:lnTo>
                    <a:lnTo>
                      <a:pt x="439" y="159"/>
                    </a:lnTo>
                    <a:lnTo>
                      <a:pt x="380" y="245"/>
                    </a:lnTo>
                    <a:lnTo>
                      <a:pt x="315" y="348"/>
                    </a:lnTo>
                    <a:lnTo>
                      <a:pt x="293" y="462"/>
                    </a:lnTo>
                    <a:lnTo>
                      <a:pt x="310" y="645"/>
                    </a:lnTo>
                    <a:lnTo>
                      <a:pt x="350" y="868"/>
                    </a:lnTo>
                    <a:lnTo>
                      <a:pt x="380" y="959"/>
                    </a:lnTo>
                    <a:lnTo>
                      <a:pt x="368" y="987"/>
                    </a:lnTo>
                    <a:lnTo>
                      <a:pt x="298" y="992"/>
                    </a:lnTo>
                    <a:lnTo>
                      <a:pt x="211" y="969"/>
                    </a:lnTo>
                    <a:lnTo>
                      <a:pt x="134" y="1004"/>
                    </a:lnTo>
                    <a:lnTo>
                      <a:pt x="87" y="1027"/>
                    </a:lnTo>
                    <a:lnTo>
                      <a:pt x="53" y="1022"/>
                    </a:lnTo>
                    <a:lnTo>
                      <a:pt x="0" y="959"/>
                    </a:lnTo>
                    <a:lnTo>
                      <a:pt x="53" y="936"/>
                    </a:lnTo>
                    <a:lnTo>
                      <a:pt x="187" y="908"/>
                    </a:lnTo>
                    <a:lnTo>
                      <a:pt x="263" y="936"/>
                    </a:lnTo>
                    <a:lnTo>
                      <a:pt x="315" y="936"/>
                    </a:lnTo>
                    <a:lnTo>
                      <a:pt x="310" y="890"/>
                    </a:lnTo>
                    <a:lnTo>
                      <a:pt x="258" y="616"/>
                    </a:lnTo>
                    <a:lnTo>
                      <a:pt x="222" y="456"/>
                    </a:lnTo>
                    <a:lnTo>
                      <a:pt x="228" y="376"/>
                    </a:lnTo>
                    <a:lnTo>
                      <a:pt x="280" y="227"/>
                    </a:lnTo>
                    <a:lnTo>
                      <a:pt x="333" y="91"/>
                    </a:lnTo>
                    <a:lnTo>
                      <a:pt x="42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" name="Freeform 13"/>
              <p:cNvSpPr>
                <a:spLocks/>
              </p:cNvSpPr>
              <p:nvPr/>
            </p:nvSpPr>
            <p:spPr bwMode="auto">
              <a:xfrm flipH="1">
                <a:off x="246" y="2891"/>
                <a:ext cx="273" cy="221"/>
              </a:xfrm>
              <a:custGeom>
                <a:avLst/>
                <a:gdLst>
                  <a:gd name="T0" fmla="*/ 0 w 827"/>
                  <a:gd name="T1" fmla="*/ 0 h 563"/>
                  <a:gd name="T2" fmla="*/ 0 w 827"/>
                  <a:gd name="T3" fmla="*/ 0 h 563"/>
                  <a:gd name="T4" fmla="*/ 0 w 827"/>
                  <a:gd name="T5" fmla="*/ 0 h 563"/>
                  <a:gd name="T6" fmla="*/ 0 w 827"/>
                  <a:gd name="T7" fmla="*/ 0 h 563"/>
                  <a:gd name="T8" fmla="*/ 0 w 827"/>
                  <a:gd name="T9" fmla="*/ 0 h 563"/>
                  <a:gd name="T10" fmla="*/ 0 w 827"/>
                  <a:gd name="T11" fmla="*/ 0 h 563"/>
                  <a:gd name="T12" fmla="*/ 0 w 827"/>
                  <a:gd name="T13" fmla="*/ 0 h 563"/>
                  <a:gd name="T14" fmla="*/ 0 w 827"/>
                  <a:gd name="T15" fmla="*/ 0 h 563"/>
                  <a:gd name="T16" fmla="*/ 0 w 827"/>
                  <a:gd name="T17" fmla="*/ 0 h 563"/>
                  <a:gd name="T18" fmla="*/ 0 w 827"/>
                  <a:gd name="T19" fmla="*/ 0 h 563"/>
                  <a:gd name="T20" fmla="*/ 0 w 827"/>
                  <a:gd name="T21" fmla="*/ 0 h 563"/>
                  <a:gd name="T22" fmla="*/ 0 w 827"/>
                  <a:gd name="T23" fmla="*/ 0 h 563"/>
                  <a:gd name="T24" fmla="*/ 0 w 827"/>
                  <a:gd name="T25" fmla="*/ 0 h 563"/>
                  <a:gd name="T26" fmla="*/ 0 w 827"/>
                  <a:gd name="T27" fmla="*/ 0 h 563"/>
                  <a:gd name="T28" fmla="*/ 0 w 827"/>
                  <a:gd name="T29" fmla="*/ 0 h 563"/>
                  <a:gd name="T30" fmla="*/ 0 w 827"/>
                  <a:gd name="T31" fmla="*/ 0 h 563"/>
                  <a:gd name="T32" fmla="*/ 0 w 827"/>
                  <a:gd name="T33" fmla="*/ 0 h 563"/>
                  <a:gd name="T34" fmla="*/ 0 w 827"/>
                  <a:gd name="T35" fmla="*/ 0 h 563"/>
                  <a:gd name="T36" fmla="*/ 0 w 827"/>
                  <a:gd name="T37" fmla="*/ 0 h 563"/>
                  <a:gd name="T38" fmla="*/ 0 w 827"/>
                  <a:gd name="T39" fmla="*/ 0 h 563"/>
                  <a:gd name="T40" fmla="*/ 0 w 827"/>
                  <a:gd name="T41" fmla="*/ 0 h 563"/>
                  <a:gd name="T42" fmla="*/ 0 w 827"/>
                  <a:gd name="T43" fmla="*/ 0 h 563"/>
                  <a:gd name="T44" fmla="*/ 0 w 827"/>
                  <a:gd name="T45" fmla="*/ 0 h 563"/>
                  <a:gd name="T46" fmla="*/ 0 w 827"/>
                  <a:gd name="T47" fmla="*/ 0 h 56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827"/>
                  <a:gd name="T73" fmla="*/ 0 h 563"/>
                  <a:gd name="T74" fmla="*/ 827 w 827"/>
                  <a:gd name="T75" fmla="*/ 563 h 56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827" h="563">
                    <a:moveTo>
                      <a:pt x="0" y="139"/>
                    </a:moveTo>
                    <a:lnTo>
                      <a:pt x="108" y="18"/>
                    </a:lnTo>
                    <a:lnTo>
                      <a:pt x="160" y="75"/>
                    </a:lnTo>
                    <a:lnTo>
                      <a:pt x="213" y="110"/>
                    </a:lnTo>
                    <a:lnTo>
                      <a:pt x="269" y="110"/>
                    </a:lnTo>
                    <a:lnTo>
                      <a:pt x="327" y="52"/>
                    </a:lnTo>
                    <a:lnTo>
                      <a:pt x="396" y="5"/>
                    </a:lnTo>
                    <a:lnTo>
                      <a:pt x="477" y="0"/>
                    </a:lnTo>
                    <a:lnTo>
                      <a:pt x="563" y="35"/>
                    </a:lnTo>
                    <a:lnTo>
                      <a:pt x="620" y="87"/>
                    </a:lnTo>
                    <a:lnTo>
                      <a:pt x="648" y="157"/>
                    </a:lnTo>
                    <a:lnTo>
                      <a:pt x="654" y="249"/>
                    </a:lnTo>
                    <a:lnTo>
                      <a:pt x="671" y="331"/>
                    </a:lnTo>
                    <a:lnTo>
                      <a:pt x="718" y="371"/>
                    </a:lnTo>
                    <a:lnTo>
                      <a:pt x="774" y="389"/>
                    </a:lnTo>
                    <a:lnTo>
                      <a:pt x="827" y="401"/>
                    </a:lnTo>
                    <a:lnTo>
                      <a:pt x="786" y="563"/>
                    </a:lnTo>
                    <a:lnTo>
                      <a:pt x="654" y="540"/>
                    </a:lnTo>
                    <a:lnTo>
                      <a:pt x="517" y="493"/>
                    </a:lnTo>
                    <a:lnTo>
                      <a:pt x="407" y="441"/>
                    </a:lnTo>
                    <a:lnTo>
                      <a:pt x="286" y="389"/>
                    </a:lnTo>
                    <a:lnTo>
                      <a:pt x="160" y="331"/>
                    </a:lnTo>
                    <a:lnTo>
                      <a:pt x="57" y="209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063DE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" name="Freeform 14"/>
              <p:cNvSpPr>
                <a:spLocks/>
              </p:cNvSpPr>
              <p:nvPr/>
            </p:nvSpPr>
            <p:spPr bwMode="auto">
              <a:xfrm flipH="1">
                <a:off x="240" y="2880"/>
                <a:ext cx="283" cy="238"/>
              </a:xfrm>
              <a:custGeom>
                <a:avLst/>
                <a:gdLst>
                  <a:gd name="T0" fmla="*/ 0 w 856"/>
                  <a:gd name="T1" fmla="*/ 0 h 606"/>
                  <a:gd name="T2" fmla="*/ 0 w 856"/>
                  <a:gd name="T3" fmla="*/ 0 h 606"/>
                  <a:gd name="T4" fmla="*/ 0 w 856"/>
                  <a:gd name="T5" fmla="*/ 0 h 606"/>
                  <a:gd name="T6" fmla="*/ 0 w 856"/>
                  <a:gd name="T7" fmla="*/ 0 h 606"/>
                  <a:gd name="T8" fmla="*/ 0 w 856"/>
                  <a:gd name="T9" fmla="*/ 0 h 606"/>
                  <a:gd name="T10" fmla="*/ 0 w 856"/>
                  <a:gd name="T11" fmla="*/ 0 h 606"/>
                  <a:gd name="T12" fmla="*/ 0 w 856"/>
                  <a:gd name="T13" fmla="*/ 0 h 606"/>
                  <a:gd name="T14" fmla="*/ 0 w 856"/>
                  <a:gd name="T15" fmla="*/ 0 h 606"/>
                  <a:gd name="T16" fmla="*/ 0 w 856"/>
                  <a:gd name="T17" fmla="*/ 0 h 606"/>
                  <a:gd name="T18" fmla="*/ 0 w 856"/>
                  <a:gd name="T19" fmla="*/ 0 h 606"/>
                  <a:gd name="T20" fmla="*/ 0 w 856"/>
                  <a:gd name="T21" fmla="*/ 0 h 606"/>
                  <a:gd name="T22" fmla="*/ 0 w 856"/>
                  <a:gd name="T23" fmla="*/ 0 h 606"/>
                  <a:gd name="T24" fmla="*/ 0 w 856"/>
                  <a:gd name="T25" fmla="*/ 0 h 606"/>
                  <a:gd name="T26" fmla="*/ 0 w 856"/>
                  <a:gd name="T27" fmla="*/ 0 h 606"/>
                  <a:gd name="T28" fmla="*/ 0 w 856"/>
                  <a:gd name="T29" fmla="*/ 0 h 606"/>
                  <a:gd name="T30" fmla="*/ 0 w 856"/>
                  <a:gd name="T31" fmla="*/ 0 h 606"/>
                  <a:gd name="T32" fmla="*/ 0 w 856"/>
                  <a:gd name="T33" fmla="*/ 0 h 606"/>
                  <a:gd name="T34" fmla="*/ 0 w 856"/>
                  <a:gd name="T35" fmla="*/ 0 h 606"/>
                  <a:gd name="T36" fmla="*/ 0 w 856"/>
                  <a:gd name="T37" fmla="*/ 0 h 606"/>
                  <a:gd name="T38" fmla="*/ 0 w 856"/>
                  <a:gd name="T39" fmla="*/ 0 h 606"/>
                  <a:gd name="T40" fmla="*/ 0 w 856"/>
                  <a:gd name="T41" fmla="*/ 0 h 606"/>
                  <a:gd name="T42" fmla="*/ 0 w 856"/>
                  <a:gd name="T43" fmla="*/ 0 h 606"/>
                  <a:gd name="T44" fmla="*/ 0 w 856"/>
                  <a:gd name="T45" fmla="*/ 0 h 606"/>
                  <a:gd name="T46" fmla="*/ 0 w 856"/>
                  <a:gd name="T47" fmla="*/ 0 h 606"/>
                  <a:gd name="T48" fmla="*/ 0 w 856"/>
                  <a:gd name="T49" fmla="*/ 0 h 606"/>
                  <a:gd name="T50" fmla="*/ 0 w 856"/>
                  <a:gd name="T51" fmla="*/ 0 h 606"/>
                  <a:gd name="T52" fmla="*/ 0 w 856"/>
                  <a:gd name="T53" fmla="*/ 0 h 606"/>
                  <a:gd name="T54" fmla="*/ 0 w 856"/>
                  <a:gd name="T55" fmla="*/ 0 h 606"/>
                  <a:gd name="T56" fmla="*/ 0 w 856"/>
                  <a:gd name="T57" fmla="*/ 0 h 606"/>
                  <a:gd name="T58" fmla="*/ 0 w 856"/>
                  <a:gd name="T59" fmla="*/ 0 h 606"/>
                  <a:gd name="T60" fmla="*/ 0 w 856"/>
                  <a:gd name="T61" fmla="*/ 0 h 606"/>
                  <a:gd name="T62" fmla="*/ 0 w 856"/>
                  <a:gd name="T63" fmla="*/ 0 h 606"/>
                  <a:gd name="T64" fmla="*/ 0 w 856"/>
                  <a:gd name="T65" fmla="*/ 0 h 606"/>
                  <a:gd name="T66" fmla="*/ 0 w 856"/>
                  <a:gd name="T67" fmla="*/ 0 h 606"/>
                  <a:gd name="T68" fmla="*/ 0 w 856"/>
                  <a:gd name="T69" fmla="*/ 0 h 606"/>
                  <a:gd name="T70" fmla="*/ 0 w 856"/>
                  <a:gd name="T71" fmla="*/ 0 h 606"/>
                  <a:gd name="T72" fmla="*/ 0 w 856"/>
                  <a:gd name="T73" fmla="*/ 0 h 606"/>
                  <a:gd name="T74" fmla="*/ 0 w 856"/>
                  <a:gd name="T75" fmla="*/ 0 h 606"/>
                  <a:gd name="T76" fmla="*/ 0 w 856"/>
                  <a:gd name="T77" fmla="*/ 0 h 606"/>
                  <a:gd name="T78" fmla="*/ 0 w 856"/>
                  <a:gd name="T79" fmla="*/ 0 h 606"/>
                  <a:gd name="T80" fmla="*/ 0 w 856"/>
                  <a:gd name="T81" fmla="*/ 0 h 606"/>
                  <a:gd name="T82" fmla="*/ 0 w 856"/>
                  <a:gd name="T83" fmla="*/ 0 h 606"/>
                  <a:gd name="T84" fmla="*/ 0 w 856"/>
                  <a:gd name="T85" fmla="*/ 0 h 606"/>
                  <a:gd name="T86" fmla="*/ 0 w 856"/>
                  <a:gd name="T87" fmla="*/ 0 h 606"/>
                  <a:gd name="T88" fmla="*/ 0 w 856"/>
                  <a:gd name="T89" fmla="*/ 0 h 606"/>
                  <a:gd name="T90" fmla="*/ 0 w 856"/>
                  <a:gd name="T91" fmla="*/ 0 h 606"/>
                  <a:gd name="T92" fmla="*/ 0 w 856"/>
                  <a:gd name="T93" fmla="*/ 0 h 606"/>
                  <a:gd name="T94" fmla="*/ 0 w 856"/>
                  <a:gd name="T95" fmla="*/ 0 h 606"/>
                  <a:gd name="T96" fmla="*/ 0 w 856"/>
                  <a:gd name="T97" fmla="*/ 0 h 606"/>
                  <a:gd name="T98" fmla="*/ 0 w 856"/>
                  <a:gd name="T99" fmla="*/ 0 h 606"/>
                  <a:gd name="T100" fmla="*/ 0 w 856"/>
                  <a:gd name="T101" fmla="*/ 0 h 60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56"/>
                  <a:gd name="T154" fmla="*/ 0 h 606"/>
                  <a:gd name="T155" fmla="*/ 856 w 856"/>
                  <a:gd name="T156" fmla="*/ 606 h 60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56" h="606">
                    <a:moveTo>
                      <a:pt x="75" y="266"/>
                    </a:moveTo>
                    <a:lnTo>
                      <a:pt x="172" y="363"/>
                    </a:lnTo>
                    <a:lnTo>
                      <a:pt x="304" y="428"/>
                    </a:lnTo>
                    <a:lnTo>
                      <a:pt x="489" y="513"/>
                    </a:lnTo>
                    <a:lnTo>
                      <a:pt x="615" y="566"/>
                    </a:lnTo>
                    <a:lnTo>
                      <a:pt x="816" y="606"/>
                    </a:lnTo>
                    <a:lnTo>
                      <a:pt x="856" y="393"/>
                    </a:lnTo>
                    <a:lnTo>
                      <a:pt x="804" y="393"/>
                    </a:lnTo>
                    <a:lnTo>
                      <a:pt x="753" y="363"/>
                    </a:lnTo>
                    <a:lnTo>
                      <a:pt x="695" y="323"/>
                    </a:lnTo>
                    <a:lnTo>
                      <a:pt x="695" y="243"/>
                    </a:lnTo>
                    <a:lnTo>
                      <a:pt x="660" y="116"/>
                    </a:lnTo>
                    <a:lnTo>
                      <a:pt x="597" y="46"/>
                    </a:lnTo>
                    <a:lnTo>
                      <a:pt x="505" y="0"/>
                    </a:lnTo>
                    <a:lnTo>
                      <a:pt x="391" y="12"/>
                    </a:lnTo>
                    <a:lnTo>
                      <a:pt x="321" y="53"/>
                    </a:lnTo>
                    <a:lnTo>
                      <a:pt x="286" y="98"/>
                    </a:lnTo>
                    <a:lnTo>
                      <a:pt x="253" y="121"/>
                    </a:lnTo>
                    <a:lnTo>
                      <a:pt x="218" y="116"/>
                    </a:lnTo>
                    <a:lnTo>
                      <a:pt x="166" y="63"/>
                    </a:lnTo>
                    <a:lnTo>
                      <a:pt x="132" y="0"/>
                    </a:lnTo>
                    <a:lnTo>
                      <a:pt x="103" y="30"/>
                    </a:lnTo>
                    <a:lnTo>
                      <a:pt x="0" y="150"/>
                    </a:lnTo>
                    <a:lnTo>
                      <a:pt x="5" y="178"/>
                    </a:lnTo>
                    <a:lnTo>
                      <a:pt x="17" y="191"/>
                    </a:lnTo>
                    <a:lnTo>
                      <a:pt x="120" y="81"/>
                    </a:lnTo>
                    <a:lnTo>
                      <a:pt x="172" y="133"/>
                    </a:lnTo>
                    <a:lnTo>
                      <a:pt x="206" y="168"/>
                    </a:lnTo>
                    <a:lnTo>
                      <a:pt x="253" y="168"/>
                    </a:lnTo>
                    <a:lnTo>
                      <a:pt x="286" y="156"/>
                    </a:lnTo>
                    <a:lnTo>
                      <a:pt x="339" y="116"/>
                    </a:lnTo>
                    <a:lnTo>
                      <a:pt x="367" y="70"/>
                    </a:lnTo>
                    <a:lnTo>
                      <a:pt x="442" y="46"/>
                    </a:lnTo>
                    <a:lnTo>
                      <a:pt x="505" y="53"/>
                    </a:lnTo>
                    <a:lnTo>
                      <a:pt x="562" y="87"/>
                    </a:lnTo>
                    <a:lnTo>
                      <a:pt x="615" y="138"/>
                    </a:lnTo>
                    <a:lnTo>
                      <a:pt x="643" y="203"/>
                    </a:lnTo>
                    <a:lnTo>
                      <a:pt x="643" y="260"/>
                    </a:lnTo>
                    <a:lnTo>
                      <a:pt x="643" y="323"/>
                    </a:lnTo>
                    <a:lnTo>
                      <a:pt x="666" y="375"/>
                    </a:lnTo>
                    <a:lnTo>
                      <a:pt x="730" y="410"/>
                    </a:lnTo>
                    <a:lnTo>
                      <a:pt x="804" y="444"/>
                    </a:lnTo>
                    <a:lnTo>
                      <a:pt x="770" y="554"/>
                    </a:lnTo>
                    <a:lnTo>
                      <a:pt x="580" y="503"/>
                    </a:lnTo>
                    <a:lnTo>
                      <a:pt x="454" y="450"/>
                    </a:lnTo>
                    <a:lnTo>
                      <a:pt x="339" y="416"/>
                    </a:lnTo>
                    <a:lnTo>
                      <a:pt x="241" y="363"/>
                    </a:lnTo>
                    <a:lnTo>
                      <a:pt x="120" y="266"/>
                    </a:lnTo>
                    <a:lnTo>
                      <a:pt x="34" y="173"/>
                    </a:lnTo>
                    <a:lnTo>
                      <a:pt x="22" y="185"/>
                    </a:lnTo>
                    <a:lnTo>
                      <a:pt x="75" y="2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" name="Oval 15"/>
              <p:cNvSpPr>
                <a:spLocks noChangeArrowheads="1"/>
              </p:cNvSpPr>
              <p:nvPr/>
            </p:nvSpPr>
            <p:spPr bwMode="auto">
              <a:xfrm rot="4286940" flipH="1">
                <a:off x="413" y="3029"/>
                <a:ext cx="55" cy="16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8" name="Oval 16"/>
              <p:cNvSpPr>
                <a:spLocks noChangeArrowheads="1"/>
              </p:cNvSpPr>
              <p:nvPr/>
            </p:nvSpPr>
            <p:spPr bwMode="auto">
              <a:xfrm rot="4286940" flipH="1">
                <a:off x="429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19" name="Oval 17"/>
              <p:cNvSpPr>
                <a:spLocks noChangeArrowheads="1"/>
              </p:cNvSpPr>
              <p:nvPr/>
            </p:nvSpPr>
            <p:spPr bwMode="auto">
              <a:xfrm rot="4286940" flipH="1">
                <a:off x="430" y="3028"/>
                <a:ext cx="55" cy="17"/>
              </a:xfrm>
              <a:prstGeom prst="ellipse">
                <a:avLst/>
              </a:prstGeom>
              <a:solidFill>
                <a:schemeClr val="tx2"/>
              </a:solidFill>
              <a:ln w="12700" cap="sq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0" name="Oval 18"/>
              <p:cNvSpPr>
                <a:spLocks noChangeArrowheads="1"/>
              </p:cNvSpPr>
              <p:nvPr/>
            </p:nvSpPr>
            <p:spPr bwMode="auto">
              <a:xfrm rot="4286940" flipH="1">
                <a:off x="445" y="3038"/>
                <a:ext cx="32" cy="6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wrap="none" lIns="274320" rIns="274320" anchor="ctr">
                <a:spAutoFit/>
              </a:bodyPr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  <p:sp>
            <p:nvSpPr>
              <p:cNvPr id="21" name="Oval 19"/>
              <p:cNvSpPr>
                <a:spLocks noChangeArrowheads="1"/>
              </p:cNvSpPr>
              <p:nvPr/>
            </p:nvSpPr>
            <p:spPr bwMode="auto">
              <a:xfrm flipH="1">
                <a:off x="433" y="3106"/>
                <a:ext cx="66" cy="34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 cap="sq">
                    <a:solidFill>
                      <a:srgbClr val="000000"/>
                    </a:solidFill>
                    <a:round/>
                    <a:headEnd type="none" w="sm" len="sm"/>
                    <a:tailEnd type="none" w="sm" len="sm"/>
                  </a14:hiddenLine>
                </a:ext>
              </a:extLst>
            </p:spPr>
            <p:txBody>
              <a:bodyPr lIns="274320" rIns="274320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>
                  <a:spcBef>
                    <a:spcPct val="0"/>
                  </a:spcBef>
                  <a:buFontTx/>
                  <a:buNone/>
                </a:pPr>
                <a:endParaRPr lang="en-US" altLang="en-US" sz="2400">
                  <a:latin typeface="Arial Rounded MT Bold" pitchFamily="34" charset="0"/>
                </a:endParaRPr>
              </a:p>
            </p:txBody>
          </p:sp>
          <p:sp>
            <p:nvSpPr>
              <p:cNvPr id="22" name="Oval 20"/>
              <p:cNvSpPr>
                <a:spLocks noChangeArrowheads="1"/>
              </p:cNvSpPr>
              <p:nvPr/>
            </p:nvSpPr>
            <p:spPr bwMode="auto">
              <a:xfrm>
                <a:off x="432" y="3264"/>
                <a:ext cx="96" cy="96"/>
              </a:xfrm>
              <a:prstGeom prst="ellipse">
                <a:avLst/>
              </a:prstGeom>
              <a:solidFill>
                <a:srgbClr val="00FFFF"/>
              </a:solidFill>
              <a:ln w="38100">
                <a:solidFill>
                  <a:srgbClr val="00FFFF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r" eaLnBrk="1" hangingPunct="1">
                  <a:spcBef>
                    <a:spcPct val="0"/>
                  </a:spcBef>
                  <a:buFontTx/>
                  <a:buNone/>
                </a:pPr>
                <a:endParaRPr lang="en-US" altLang="en-US"/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2438400" y="3657600"/>
            <a:ext cx="4724400" cy="2590801"/>
            <a:chOff x="228600" y="1391819"/>
            <a:chExt cx="4724400" cy="2590801"/>
          </a:xfrm>
        </p:grpSpPr>
        <p:sp>
          <p:nvSpPr>
            <p:cNvPr id="23" name="AutoShape 42"/>
            <p:cNvSpPr>
              <a:spLocks noChangeArrowheads="1"/>
            </p:cNvSpPr>
            <p:nvPr/>
          </p:nvSpPr>
          <p:spPr bwMode="auto">
            <a:xfrm>
              <a:off x="228600" y="1391819"/>
              <a:ext cx="4572000" cy="1544219"/>
            </a:xfrm>
            <a:prstGeom prst="wedgeRoundRectCallout">
              <a:avLst>
                <a:gd name="adj1" fmla="val -55532"/>
                <a:gd name="adj2" fmla="val -70425"/>
                <a:gd name="adj3" fmla="val 16667"/>
              </a:avLst>
            </a:prstGeom>
            <a:solidFill>
              <a:schemeClr val="tx1"/>
            </a:solidFill>
            <a:ln w="38100">
              <a:solidFill>
                <a:schemeClr val="accent2"/>
              </a:solidFill>
              <a:miter lim="800000"/>
              <a:headEnd/>
              <a:tailEnd/>
            </a:ln>
            <a:extLst/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dirty="0">
                  <a:solidFill>
                    <a:srgbClr val="002060"/>
                  </a:solidFill>
                </a:rPr>
                <a:t>These are the types of things we will be saying with our first order logic statements.</a:t>
              </a:r>
              <a:endParaRPr lang="en-US" altLang="en-US" sz="2800" i="1" dirty="0">
                <a:solidFill>
                  <a:srgbClr val="002060"/>
                </a:solidFill>
              </a:endParaRPr>
            </a:p>
          </p:txBody>
        </p:sp>
        <p:sp>
          <p:nvSpPr>
            <p:cNvPr id="6" name="Oval 5"/>
            <p:cNvSpPr/>
            <p:nvPr/>
          </p:nvSpPr>
          <p:spPr bwMode="auto">
            <a:xfrm>
              <a:off x="1295400" y="3296820"/>
              <a:ext cx="3657600" cy="685800"/>
            </a:xfrm>
            <a:prstGeom prst="ellipse">
              <a:avLst/>
            </a:prstGeom>
            <a:noFill/>
            <a:ln w="381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CA" sz="3200" b="0" i="0" u="none" strike="noStrike" cap="none" normalizeH="0" baseline="0" smtClean="0">
                <a:ln>
                  <a:noFill/>
                </a:ln>
                <a:solidFill>
                  <a:schemeClr val="tx1"/>
                </a:solidFill>
                <a:effectLst/>
                <a:latin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58889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9933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990600"/>
            <a:ext cx="8686800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93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3863" y="2428875"/>
            <a:ext cx="8296275" cy="200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789377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3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3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10035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14500" y="1114425"/>
            <a:ext cx="5715000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035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7675" y="2676525"/>
            <a:ext cx="8248650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814045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03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03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10137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47800" y="1066800"/>
            <a:ext cx="5800725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137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4337" y="2133600"/>
            <a:ext cx="8239125" cy="161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7838174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13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10240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838" y="1066800"/>
            <a:ext cx="8696325" cy="723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9738" y="2381250"/>
            <a:ext cx="8239125" cy="1504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541435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24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24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10342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725" y="2224088"/>
            <a:ext cx="8210550" cy="2409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2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125" y="914400"/>
            <a:ext cx="4448175" cy="752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274303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34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34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8195" name="Line 15"/>
          <p:cNvSpPr>
            <a:spLocks noChangeShapeType="1"/>
          </p:cNvSpPr>
          <p:nvPr/>
        </p:nvSpPr>
        <p:spPr bwMode="auto">
          <a:xfrm>
            <a:off x="5486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196" name="Line 16"/>
          <p:cNvSpPr>
            <a:spLocks noChangeShapeType="1"/>
          </p:cNvSpPr>
          <p:nvPr/>
        </p:nvSpPr>
        <p:spPr bwMode="auto">
          <a:xfrm>
            <a:off x="54864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197" name="Line 18"/>
          <p:cNvSpPr>
            <a:spLocks noChangeShapeType="1"/>
          </p:cNvSpPr>
          <p:nvPr/>
        </p:nvSpPr>
        <p:spPr bwMode="auto">
          <a:xfrm>
            <a:off x="8534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198" name="Line 19"/>
          <p:cNvSpPr>
            <a:spLocks noChangeShapeType="1"/>
          </p:cNvSpPr>
          <p:nvPr/>
        </p:nvSpPr>
        <p:spPr bwMode="auto">
          <a:xfrm>
            <a:off x="7010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199" name="Line 21"/>
          <p:cNvSpPr>
            <a:spLocks noChangeShapeType="1"/>
          </p:cNvSpPr>
          <p:nvPr/>
        </p:nvSpPr>
        <p:spPr bwMode="auto">
          <a:xfrm>
            <a:off x="8534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200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201" name="Line 25"/>
          <p:cNvSpPr>
            <a:spLocks noChangeShapeType="1"/>
          </p:cNvSpPr>
          <p:nvPr/>
        </p:nvSpPr>
        <p:spPr bwMode="auto">
          <a:xfrm>
            <a:off x="8534400" y="51196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8202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111" name="Rectangle 4"/>
          <p:cNvSpPr txBox="1">
            <a:spLocks noChangeArrowheads="1"/>
          </p:cNvSpPr>
          <p:nvPr/>
        </p:nvSpPr>
        <p:spPr>
          <a:xfrm>
            <a:off x="5791200" y="6400800"/>
            <a:ext cx="2590800" cy="4572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His special woman.</a:t>
            </a:r>
            <a:endParaRPr lang="en-CA" sz="2400" kern="0" dirty="0">
              <a:latin typeface="+mn-lt"/>
            </a:endParaRPr>
          </a:p>
        </p:txBody>
      </p:sp>
      <p:grpSp>
        <p:nvGrpSpPr>
          <p:cNvPr id="2" name="Group 149"/>
          <p:cNvGrpSpPr>
            <a:grpSpLocks/>
          </p:cNvGrpSpPr>
          <p:nvPr/>
        </p:nvGrpSpPr>
        <p:grpSpPr bwMode="auto">
          <a:xfrm>
            <a:off x="5851525" y="762000"/>
            <a:ext cx="3351213" cy="5715000"/>
            <a:chOff x="5852160" y="762000"/>
            <a:chExt cx="3351108" cy="5715000"/>
          </a:xfrm>
        </p:grpSpPr>
        <p:grpSp>
          <p:nvGrpSpPr>
            <p:cNvPr id="8209" name="Group 144"/>
            <p:cNvGrpSpPr>
              <a:grpSpLocks/>
            </p:cNvGrpSpPr>
            <p:nvPr/>
          </p:nvGrpSpPr>
          <p:grpSpPr bwMode="auto">
            <a:xfrm>
              <a:off x="5943600" y="762000"/>
              <a:ext cx="3259668" cy="1524000"/>
              <a:chOff x="5943600" y="762000"/>
              <a:chExt cx="3259668" cy="1524000"/>
            </a:xfrm>
          </p:grpSpPr>
          <p:pic>
            <p:nvPicPr>
              <p:cNvPr id="8263" name="Picture 2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43600" y="786652"/>
                <a:ext cx="840000" cy="126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64" name="Group 29"/>
              <p:cNvGrpSpPr>
                <a:grpSpLocks/>
              </p:cNvGrpSpPr>
              <p:nvPr/>
            </p:nvGrpSpPr>
            <p:grpSpPr bwMode="auto">
              <a:xfrm>
                <a:off x="7086599" y="762000"/>
                <a:ext cx="2116669" cy="1524000"/>
                <a:chOff x="3216" y="1680"/>
                <a:chExt cx="2544" cy="2020"/>
              </a:xfrm>
            </p:grpSpPr>
            <p:sp>
              <p:nvSpPr>
                <p:cNvPr id="8265" name="Rectangle 30"/>
                <p:cNvSpPr>
                  <a:spLocks noChangeArrowheads="1"/>
                </p:cNvSpPr>
                <p:nvPr/>
              </p:nvSpPr>
              <p:spPr bwMode="auto">
                <a:xfrm>
                  <a:off x="441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Ann</a:t>
                  </a:r>
                  <a:endParaRPr lang="en-CA" altLang="en-US" sz="1600"/>
                </a:p>
              </p:txBody>
            </p:sp>
            <p:sp>
              <p:nvSpPr>
                <p:cNvPr id="8266" name="Rectangle 31"/>
                <p:cNvSpPr>
                  <a:spLocks noChangeArrowheads="1"/>
                </p:cNvSpPr>
                <p:nvPr/>
              </p:nvSpPr>
              <p:spPr bwMode="auto">
                <a:xfrm>
                  <a:off x="345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Fred</a:t>
                  </a:r>
                  <a:endParaRPr lang="en-CA" altLang="en-US" sz="1600"/>
                </a:p>
              </p:txBody>
            </p:sp>
            <p:sp>
              <p:nvSpPr>
                <p:cNvPr id="8267" name="Rectangle 32"/>
                <p:cNvSpPr>
                  <a:spLocks noChangeArrowheads="1"/>
                </p:cNvSpPr>
                <p:nvPr/>
              </p:nvSpPr>
              <p:spPr bwMode="auto">
                <a:xfrm>
                  <a:off x="441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Marilin Monro</a:t>
                  </a:r>
                  <a:endParaRPr lang="en-CA" altLang="en-US" sz="1600"/>
                </a:p>
              </p:txBody>
            </p:sp>
            <p:sp>
              <p:nvSpPr>
                <p:cNvPr id="8268" name="Rectangle 33"/>
                <p:cNvSpPr>
                  <a:spLocks noChangeArrowheads="1"/>
                </p:cNvSpPr>
                <p:nvPr/>
              </p:nvSpPr>
              <p:spPr bwMode="auto">
                <a:xfrm>
                  <a:off x="345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John</a:t>
                  </a:r>
                  <a:endParaRPr lang="en-CA" altLang="en-US" sz="1600"/>
                </a:p>
              </p:txBody>
            </p:sp>
            <p:sp>
              <p:nvSpPr>
                <p:cNvPr id="8269" name="Rectangle 34"/>
                <p:cNvSpPr>
                  <a:spLocks noChangeArrowheads="1"/>
                </p:cNvSpPr>
                <p:nvPr/>
              </p:nvSpPr>
              <p:spPr bwMode="auto">
                <a:xfrm>
                  <a:off x="441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Beth</a:t>
                  </a:r>
                  <a:endParaRPr lang="en-CA" altLang="en-US" sz="1600"/>
                </a:p>
              </p:txBody>
            </p:sp>
            <p:sp>
              <p:nvSpPr>
                <p:cNvPr id="8270" name="Rectangle 35"/>
                <p:cNvSpPr>
                  <a:spLocks noChangeArrowheads="1"/>
                </p:cNvSpPr>
                <p:nvPr/>
              </p:nvSpPr>
              <p:spPr bwMode="auto">
                <a:xfrm>
                  <a:off x="345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Bob</a:t>
                  </a:r>
                  <a:endParaRPr lang="en-CA" altLang="en-US" sz="1600"/>
                </a:p>
              </p:txBody>
            </p:sp>
            <p:sp>
              <p:nvSpPr>
                <p:cNvPr id="8271" name="Rectangle 36"/>
                <p:cNvSpPr>
                  <a:spLocks noChangeArrowheads="1"/>
                </p:cNvSpPr>
                <p:nvPr/>
              </p:nvSpPr>
              <p:spPr bwMode="auto">
                <a:xfrm>
                  <a:off x="441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Mary</a:t>
                  </a:r>
                  <a:endParaRPr lang="en-CA" altLang="en-US" sz="1600"/>
                </a:p>
              </p:txBody>
            </p:sp>
            <p:sp>
              <p:nvSpPr>
                <p:cNvPr id="8272" name="Rectangle 37"/>
                <p:cNvSpPr>
                  <a:spLocks noChangeArrowheads="1"/>
                </p:cNvSpPr>
                <p:nvPr/>
              </p:nvSpPr>
              <p:spPr bwMode="auto">
                <a:xfrm>
                  <a:off x="345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Sam</a:t>
                  </a:r>
                  <a:endParaRPr lang="en-CA" altLang="en-US" sz="1600"/>
                </a:p>
              </p:txBody>
            </p:sp>
            <p:sp>
              <p:nvSpPr>
                <p:cNvPr id="8273" name="Freeform 38"/>
                <p:cNvSpPr>
                  <a:spLocks/>
                </p:cNvSpPr>
                <p:nvPr/>
              </p:nvSpPr>
              <p:spPr bwMode="auto">
                <a:xfrm>
                  <a:off x="4176" y="1920"/>
                  <a:ext cx="356" cy="1023"/>
                </a:xfrm>
                <a:custGeom>
                  <a:avLst/>
                  <a:gdLst>
                    <a:gd name="T0" fmla="*/ 0 w 490"/>
                    <a:gd name="T1" fmla="*/ 0 h 515"/>
                    <a:gd name="T2" fmla="*/ 1 w 490"/>
                    <a:gd name="T3" fmla="*/ 2147483647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4" name="Line 39"/>
                <p:cNvSpPr>
                  <a:spLocks noChangeShapeType="1"/>
                </p:cNvSpPr>
                <p:nvPr/>
              </p:nvSpPr>
              <p:spPr bwMode="auto">
                <a:xfrm>
                  <a:off x="4128" y="2400"/>
                  <a:ext cx="384" cy="52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5" name="Freeform 40"/>
                <p:cNvSpPr>
                  <a:spLocks/>
                </p:cNvSpPr>
                <p:nvPr/>
              </p:nvSpPr>
              <p:spPr bwMode="auto">
                <a:xfrm flipV="1">
                  <a:off x="4171" y="2898"/>
                  <a:ext cx="351" cy="50"/>
                </a:xfrm>
                <a:custGeom>
                  <a:avLst/>
                  <a:gdLst>
                    <a:gd name="T0" fmla="*/ 0 w 432"/>
                    <a:gd name="T1" fmla="*/ 0 h 967"/>
                    <a:gd name="T2" fmla="*/ 2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76" name="Line 41"/>
                <p:cNvSpPr>
                  <a:spLocks noChangeShapeType="1"/>
                </p:cNvSpPr>
                <p:nvPr/>
              </p:nvSpPr>
              <p:spPr bwMode="auto">
                <a:xfrm flipV="1">
                  <a:off x="4176" y="2928"/>
                  <a:ext cx="336" cy="576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8277" name="Picture 43" descr="j039672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4" y="3168"/>
                  <a:ext cx="456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78" name="Picture 44" descr="j023304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0" y="1728"/>
                  <a:ext cx="384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79" name="Picture 45" descr="j0334222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02" y="2160"/>
                  <a:ext cx="302" cy="4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280" name="Group 46"/>
                <p:cNvGrpSpPr>
                  <a:grpSpLocks/>
                </p:cNvGrpSpPr>
                <p:nvPr/>
              </p:nvGrpSpPr>
              <p:grpSpPr bwMode="auto">
                <a:xfrm>
                  <a:off x="3216" y="1728"/>
                  <a:ext cx="478" cy="1920"/>
                  <a:chOff x="3330" y="1728"/>
                  <a:chExt cx="478" cy="1920"/>
                </a:xfrm>
              </p:grpSpPr>
              <p:pic>
                <p:nvPicPr>
                  <p:cNvPr id="8282" name="Picture 47" descr="j0232906"/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83" name="Picture 48" descr="j0232139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84" name="Picture 49" descr="j0397518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85" name="Picture 50" descr="j033422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8281" name="Picture 51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6" y="2688"/>
                  <a:ext cx="320" cy="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8210" name="Group 146"/>
            <p:cNvGrpSpPr>
              <a:grpSpLocks/>
            </p:cNvGrpSpPr>
            <p:nvPr/>
          </p:nvGrpSpPr>
          <p:grpSpPr bwMode="auto">
            <a:xfrm>
              <a:off x="5852160" y="4953000"/>
              <a:ext cx="3351108" cy="1524000"/>
              <a:chOff x="5852160" y="4953000"/>
              <a:chExt cx="3351108" cy="1524000"/>
            </a:xfrm>
          </p:grpSpPr>
          <p:grpSp>
            <p:nvGrpSpPr>
              <p:cNvPr id="8240" name="Group 29"/>
              <p:cNvGrpSpPr>
                <a:grpSpLocks/>
              </p:cNvGrpSpPr>
              <p:nvPr/>
            </p:nvGrpSpPr>
            <p:grpSpPr bwMode="auto">
              <a:xfrm>
                <a:off x="7086599" y="4953000"/>
                <a:ext cx="2116669" cy="1524000"/>
                <a:chOff x="3216" y="1680"/>
                <a:chExt cx="2544" cy="2020"/>
              </a:xfrm>
            </p:grpSpPr>
            <p:sp>
              <p:nvSpPr>
                <p:cNvPr id="8242" name="Rectangle 30"/>
                <p:cNvSpPr>
                  <a:spLocks noChangeArrowheads="1"/>
                </p:cNvSpPr>
                <p:nvPr/>
              </p:nvSpPr>
              <p:spPr bwMode="auto">
                <a:xfrm>
                  <a:off x="441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Ann</a:t>
                  </a:r>
                  <a:endParaRPr lang="en-CA" altLang="en-US" sz="1600"/>
                </a:p>
              </p:txBody>
            </p:sp>
            <p:sp>
              <p:nvSpPr>
                <p:cNvPr id="8243" name="Rectangle 31"/>
                <p:cNvSpPr>
                  <a:spLocks noChangeArrowheads="1"/>
                </p:cNvSpPr>
                <p:nvPr/>
              </p:nvSpPr>
              <p:spPr bwMode="auto">
                <a:xfrm>
                  <a:off x="3456" y="322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Fred</a:t>
                  </a:r>
                  <a:endParaRPr lang="en-CA" altLang="en-US" sz="1600"/>
                </a:p>
              </p:txBody>
            </p:sp>
            <p:sp>
              <p:nvSpPr>
                <p:cNvPr id="8244" name="Rectangle 32"/>
                <p:cNvSpPr>
                  <a:spLocks noChangeArrowheads="1"/>
                </p:cNvSpPr>
                <p:nvPr/>
              </p:nvSpPr>
              <p:spPr bwMode="auto">
                <a:xfrm>
                  <a:off x="441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Marilin Monro</a:t>
                  </a:r>
                  <a:endParaRPr lang="en-CA" altLang="en-US" sz="1600"/>
                </a:p>
              </p:txBody>
            </p:sp>
            <p:sp>
              <p:nvSpPr>
                <p:cNvPr id="8245" name="Rectangle 33"/>
                <p:cNvSpPr>
                  <a:spLocks noChangeArrowheads="1"/>
                </p:cNvSpPr>
                <p:nvPr/>
              </p:nvSpPr>
              <p:spPr bwMode="auto">
                <a:xfrm>
                  <a:off x="3456" y="2630"/>
                  <a:ext cx="960" cy="59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John</a:t>
                  </a:r>
                  <a:endParaRPr lang="en-CA" altLang="en-US" sz="1600"/>
                </a:p>
              </p:txBody>
            </p:sp>
            <p:sp>
              <p:nvSpPr>
                <p:cNvPr id="8246" name="Rectangle 34"/>
                <p:cNvSpPr>
                  <a:spLocks noChangeArrowheads="1"/>
                </p:cNvSpPr>
                <p:nvPr/>
              </p:nvSpPr>
              <p:spPr bwMode="auto">
                <a:xfrm>
                  <a:off x="441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Beth</a:t>
                  </a:r>
                  <a:endParaRPr lang="en-CA" altLang="en-US" sz="1600"/>
                </a:p>
              </p:txBody>
            </p:sp>
            <p:sp>
              <p:nvSpPr>
                <p:cNvPr id="8247" name="Rectangle 35"/>
                <p:cNvSpPr>
                  <a:spLocks noChangeArrowheads="1"/>
                </p:cNvSpPr>
                <p:nvPr/>
              </p:nvSpPr>
              <p:spPr bwMode="auto">
                <a:xfrm>
                  <a:off x="3456" y="2155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Bob</a:t>
                  </a:r>
                  <a:endParaRPr lang="en-CA" altLang="en-US" sz="1600"/>
                </a:p>
              </p:txBody>
            </p:sp>
            <p:sp>
              <p:nvSpPr>
                <p:cNvPr id="8248" name="Rectangle 36"/>
                <p:cNvSpPr>
                  <a:spLocks noChangeArrowheads="1"/>
                </p:cNvSpPr>
                <p:nvPr/>
              </p:nvSpPr>
              <p:spPr bwMode="auto">
                <a:xfrm>
                  <a:off x="441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Mary</a:t>
                  </a:r>
                  <a:endParaRPr lang="en-CA" altLang="en-US" sz="1600"/>
                </a:p>
              </p:txBody>
            </p:sp>
            <p:sp>
              <p:nvSpPr>
                <p:cNvPr id="8249" name="Rectangle 37"/>
                <p:cNvSpPr>
                  <a:spLocks noChangeArrowheads="1"/>
                </p:cNvSpPr>
                <p:nvPr/>
              </p:nvSpPr>
              <p:spPr bwMode="auto">
                <a:xfrm>
                  <a:off x="3456" y="1680"/>
                  <a:ext cx="960" cy="4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Sam</a:t>
                  </a:r>
                  <a:endParaRPr lang="en-CA" altLang="en-US" sz="1600"/>
                </a:p>
              </p:txBody>
            </p:sp>
            <p:sp>
              <p:nvSpPr>
                <p:cNvPr id="8250" name="Freeform 38"/>
                <p:cNvSpPr>
                  <a:spLocks/>
                </p:cNvSpPr>
                <p:nvPr/>
              </p:nvSpPr>
              <p:spPr bwMode="auto">
                <a:xfrm>
                  <a:off x="4176" y="1920"/>
                  <a:ext cx="490" cy="515"/>
                </a:xfrm>
                <a:custGeom>
                  <a:avLst/>
                  <a:gdLst>
                    <a:gd name="T0" fmla="*/ 0 w 490"/>
                    <a:gd name="T1" fmla="*/ 0 h 515"/>
                    <a:gd name="T2" fmla="*/ 490 w 490"/>
                    <a:gd name="T3" fmla="*/ 515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1" name="Line 39"/>
                <p:cNvSpPr>
                  <a:spLocks noChangeShapeType="1"/>
                </p:cNvSpPr>
                <p:nvPr/>
              </p:nvSpPr>
              <p:spPr bwMode="auto">
                <a:xfrm>
                  <a:off x="4128" y="2400"/>
                  <a:ext cx="384" cy="528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2" name="Freeform 40"/>
                <p:cNvSpPr>
                  <a:spLocks/>
                </p:cNvSpPr>
                <p:nvPr/>
              </p:nvSpPr>
              <p:spPr bwMode="auto">
                <a:xfrm>
                  <a:off x="4176" y="1961"/>
                  <a:ext cx="432" cy="967"/>
                </a:xfrm>
                <a:custGeom>
                  <a:avLst/>
                  <a:gdLst>
                    <a:gd name="T0" fmla="*/ 0 w 432"/>
                    <a:gd name="T1" fmla="*/ 967 h 967"/>
                    <a:gd name="T2" fmla="*/ 432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53" name="Line 42"/>
                <p:cNvSpPr>
                  <a:spLocks noChangeShapeType="1"/>
                </p:cNvSpPr>
                <p:nvPr/>
              </p:nvSpPr>
              <p:spPr bwMode="auto">
                <a:xfrm>
                  <a:off x="4176" y="3504"/>
                  <a:ext cx="432" cy="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8254" name="Picture 43" descr="j039672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304" y="3168"/>
                  <a:ext cx="456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55" name="Picture 44" descr="j023304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50" y="1728"/>
                  <a:ext cx="384" cy="38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56" name="Picture 45" descr="j0334222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02" y="2160"/>
                  <a:ext cx="302" cy="47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257" name="Group 46"/>
                <p:cNvGrpSpPr>
                  <a:grpSpLocks/>
                </p:cNvGrpSpPr>
                <p:nvPr/>
              </p:nvGrpSpPr>
              <p:grpSpPr bwMode="auto">
                <a:xfrm>
                  <a:off x="3216" y="1728"/>
                  <a:ext cx="478" cy="1920"/>
                  <a:chOff x="3330" y="1728"/>
                  <a:chExt cx="478" cy="1920"/>
                </a:xfrm>
              </p:grpSpPr>
              <p:pic>
                <p:nvPicPr>
                  <p:cNvPr id="8259" name="Picture 47" descr="j0232906"/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60" name="Picture 48" descr="j0232139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61" name="Picture 49" descr="j0397518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62" name="Picture 50" descr="j033422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8258" name="Picture 51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296" y="2688"/>
                  <a:ext cx="320" cy="48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8241" name="Picture 2" descr="http://www.logoi.com/pastimages/img/marriage_4.jpg"/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2707" t="3555" r="26637" b="34222"/>
              <a:stretch>
                <a:fillRect/>
              </a:stretch>
            </p:blipFill>
            <p:spPr bwMode="auto">
              <a:xfrm>
                <a:off x="5852160" y="5079124"/>
                <a:ext cx="1044000" cy="126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8211" name="Group 145"/>
            <p:cNvGrpSpPr>
              <a:grpSpLocks/>
            </p:cNvGrpSpPr>
            <p:nvPr/>
          </p:nvGrpSpPr>
          <p:grpSpPr bwMode="auto">
            <a:xfrm>
              <a:off x="6005779" y="2819399"/>
              <a:ext cx="3197489" cy="1524001"/>
              <a:chOff x="6005779" y="2819399"/>
              <a:chExt cx="3197489" cy="1524001"/>
            </a:xfrm>
          </p:grpSpPr>
          <p:pic>
            <p:nvPicPr>
              <p:cNvPr id="8212" name="Picture 76"/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3747" r="25418"/>
              <a:stretch>
                <a:fillRect/>
              </a:stretch>
            </p:blipFill>
            <p:spPr bwMode="auto">
              <a:xfrm flipH="1">
                <a:off x="6005779" y="2971800"/>
                <a:ext cx="928421" cy="12600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8213" name="Group 162"/>
              <p:cNvGrpSpPr>
                <a:grpSpLocks/>
              </p:cNvGrpSpPr>
              <p:nvPr/>
            </p:nvGrpSpPr>
            <p:grpSpPr bwMode="auto">
              <a:xfrm>
                <a:off x="7086599" y="2819399"/>
                <a:ext cx="2116669" cy="1524001"/>
                <a:chOff x="3962400" y="914400"/>
                <a:chExt cx="2209800" cy="1828801"/>
              </a:xfrm>
            </p:grpSpPr>
            <p:sp>
              <p:nvSpPr>
                <p:cNvPr id="8214" name="Rectangle 30"/>
                <p:cNvSpPr>
                  <a:spLocks noChangeArrowheads="1"/>
                </p:cNvSpPr>
                <p:nvPr/>
              </p:nvSpPr>
              <p:spPr bwMode="auto">
                <a:xfrm>
                  <a:off x="5004758" y="2313161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Ann</a:t>
                  </a:r>
                  <a:endParaRPr lang="en-CA" altLang="en-US" sz="1600"/>
                </a:p>
              </p:txBody>
            </p:sp>
            <p:sp>
              <p:nvSpPr>
                <p:cNvPr id="8215" name="Rectangle 31"/>
                <p:cNvSpPr>
                  <a:spLocks noChangeArrowheads="1"/>
                </p:cNvSpPr>
                <p:nvPr/>
              </p:nvSpPr>
              <p:spPr bwMode="auto">
                <a:xfrm>
                  <a:off x="4170872" y="2313161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Fred</a:t>
                  </a:r>
                  <a:endParaRPr lang="en-CA" altLang="en-US" sz="1600"/>
                </a:p>
              </p:txBody>
            </p:sp>
            <p:sp>
              <p:nvSpPr>
                <p:cNvPr id="8216" name="Rectangle 32"/>
                <p:cNvSpPr>
                  <a:spLocks noChangeArrowheads="1"/>
                </p:cNvSpPr>
                <p:nvPr/>
              </p:nvSpPr>
              <p:spPr bwMode="auto">
                <a:xfrm>
                  <a:off x="5004758" y="1774480"/>
                  <a:ext cx="833887" cy="5386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Marilin Monro</a:t>
                  </a:r>
                  <a:endParaRPr lang="en-CA" altLang="en-US" sz="1600"/>
                </a:p>
              </p:txBody>
            </p:sp>
            <p:sp>
              <p:nvSpPr>
                <p:cNvPr id="8217" name="Rectangle 33"/>
                <p:cNvSpPr>
                  <a:spLocks noChangeArrowheads="1"/>
                </p:cNvSpPr>
                <p:nvPr/>
              </p:nvSpPr>
              <p:spPr bwMode="auto">
                <a:xfrm>
                  <a:off x="4170872" y="1774480"/>
                  <a:ext cx="833887" cy="53868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John</a:t>
                  </a:r>
                  <a:endParaRPr lang="en-CA" altLang="en-US" sz="1600"/>
                </a:p>
              </p:txBody>
            </p:sp>
            <p:sp>
              <p:nvSpPr>
                <p:cNvPr id="8218" name="Rectangle 34"/>
                <p:cNvSpPr>
                  <a:spLocks noChangeArrowheads="1"/>
                </p:cNvSpPr>
                <p:nvPr/>
              </p:nvSpPr>
              <p:spPr bwMode="auto">
                <a:xfrm>
                  <a:off x="5004758" y="1344440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Beth</a:t>
                  </a:r>
                  <a:endParaRPr lang="en-CA" altLang="en-US" sz="1600"/>
                </a:p>
              </p:txBody>
            </p:sp>
            <p:sp>
              <p:nvSpPr>
                <p:cNvPr id="8219" name="Rectangle 35"/>
                <p:cNvSpPr>
                  <a:spLocks noChangeArrowheads="1"/>
                </p:cNvSpPr>
                <p:nvPr/>
              </p:nvSpPr>
              <p:spPr bwMode="auto">
                <a:xfrm>
                  <a:off x="4170872" y="1344440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Bob</a:t>
                  </a:r>
                  <a:endParaRPr lang="en-CA" altLang="en-US" sz="1600"/>
                </a:p>
              </p:txBody>
            </p:sp>
            <p:sp>
              <p:nvSpPr>
                <p:cNvPr id="8220" name="Rectangle 36"/>
                <p:cNvSpPr>
                  <a:spLocks noChangeArrowheads="1"/>
                </p:cNvSpPr>
                <p:nvPr/>
              </p:nvSpPr>
              <p:spPr bwMode="auto">
                <a:xfrm>
                  <a:off x="5004758" y="914400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Mary</a:t>
                  </a:r>
                  <a:endParaRPr lang="en-CA" altLang="en-US" sz="1600"/>
                </a:p>
              </p:txBody>
            </p:sp>
            <p:sp>
              <p:nvSpPr>
                <p:cNvPr id="8221" name="Rectangle 37"/>
                <p:cNvSpPr>
                  <a:spLocks noChangeArrowheads="1"/>
                </p:cNvSpPr>
                <p:nvPr/>
              </p:nvSpPr>
              <p:spPr bwMode="auto">
                <a:xfrm>
                  <a:off x="4170872" y="914400"/>
                  <a:ext cx="833887" cy="43004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 anchorCtr="1"/>
                <a:lstStyle>
                  <a:lvl1pPr algn="l" eaLnBrk="0" hangingPunct="0">
                    <a:spcBef>
                      <a:spcPct val="2000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2000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2000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2000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2000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eaLnBrk="1" hangingPunct="1">
                    <a:buFontTx/>
                    <a:buNone/>
                  </a:pPr>
                  <a:r>
                    <a:rPr lang="en-US" altLang="en-US" sz="1600"/>
                    <a:t>Sam</a:t>
                  </a:r>
                  <a:endParaRPr lang="en-CA" altLang="en-US" sz="1600"/>
                </a:p>
              </p:txBody>
            </p:sp>
            <p:sp>
              <p:nvSpPr>
                <p:cNvPr id="8222" name="Freeform 38"/>
                <p:cNvSpPr>
                  <a:spLocks/>
                </p:cNvSpPr>
                <p:nvPr/>
              </p:nvSpPr>
              <p:spPr bwMode="auto">
                <a:xfrm>
                  <a:off x="4796287" y="1131683"/>
                  <a:ext cx="425630" cy="466254"/>
                </a:xfrm>
                <a:custGeom>
                  <a:avLst/>
                  <a:gdLst>
                    <a:gd name="T0" fmla="*/ 0 w 490"/>
                    <a:gd name="T1" fmla="*/ 0 h 515"/>
                    <a:gd name="T2" fmla="*/ 2147483647 w 490"/>
                    <a:gd name="T3" fmla="*/ 2147483647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3" name="Line 39"/>
                <p:cNvSpPr>
                  <a:spLocks noChangeShapeType="1"/>
                </p:cNvSpPr>
                <p:nvPr/>
              </p:nvSpPr>
              <p:spPr bwMode="auto">
                <a:xfrm>
                  <a:off x="4754592" y="1566250"/>
                  <a:ext cx="333555" cy="478023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4" name="Freeform 40"/>
                <p:cNvSpPr>
                  <a:spLocks/>
                </p:cNvSpPr>
                <p:nvPr/>
              </p:nvSpPr>
              <p:spPr bwMode="auto">
                <a:xfrm>
                  <a:off x="4796287" y="1168803"/>
                  <a:ext cx="375249" cy="875471"/>
                </a:xfrm>
                <a:custGeom>
                  <a:avLst/>
                  <a:gdLst>
                    <a:gd name="T0" fmla="*/ 0 w 432"/>
                    <a:gd name="T1" fmla="*/ 2147483647 h 967"/>
                    <a:gd name="T2" fmla="*/ 2147483647 w 432"/>
                    <a:gd name="T3" fmla="*/ 0 h 967"/>
                    <a:gd name="T4" fmla="*/ 0 60000 65536"/>
                    <a:gd name="T5" fmla="*/ 0 60000 65536"/>
                    <a:gd name="T6" fmla="*/ 0 w 432"/>
                    <a:gd name="T7" fmla="*/ 0 h 967"/>
                    <a:gd name="T8" fmla="*/ 432 w 432"/>
                    <a:gd name="T9" fmla="*/ 967 h 967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32" h="967">
                      <a:moveTo>
                        <a:pt x="0" y="967"/>
                      </a:moveTo>
                      <a:lnTo>
                        <a:pt x="432" y="0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25" name="Line 42"/>
                <p:cNvSpPr>
                  <a:spLocks noChangeShapeType="1"/>
                </p:cNvSpPr>
                <p:nvPr/>
              </p:nvSpPr>
              <p:spPr bwMode="auto">
                <a:xfrm>
                  <a:off x="4796287" y="2565753"/>
                  <a:ext cx="375249" cy="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pic>
              <p:nvPicPr>
                <p:cNvPr id="8226" name="Picture 43" descr="j0396724"/>
                <p:cNvPicPr>
                  <a:picLocks noChangeAspect="1" noChangeArrowheads="1"/>
                </p:cNvPicPr>
                <p:nvPr/>
              </p:nvPicPr>
              <p:blipFill>
                <a:blip r:embed="rId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76104" y="2261556"/>
                  <a:ext cx="396096" cy="47802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27" name="Picture 44" descr="j0233040"/>
                <p:cNvPicPr>
                  <a:picLocks noChangeAspect="1" noChangeArrowheads="1"/>
                </p:cNvPicPr>
                <p:nvPr/>
              </p:nvPicPr>
              <p:blipFill>
                <a:blip r:embed="rId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29198" y="957857"/>
                  <a:ext cx="333555" cy="34584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8228" name="Picture 45" descr="j0334222"/>
                <p:cNvPicPr>
                  <a:picLocks noChangeAspect="1" noChangeArrowheads="1"/>
                </p:cNvPicPr>
                <p:nvPr/>
              </p:nvPicPr>
              <p:blipFill>
                <a:blip r:embed="rId6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687503" y="1348967"/>
                  <a:ext cx="262327" cy="42641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8229" name="Group 46"/>
                <p:cNvGrpSpPr>
                  <a:grpSpLocks/>
                </p:cNvGrpSpPr>
                <p:nvPr/>
              </p:nvGrpSpPr>
              <p:grpSpPr bwMode="auto">
                <a:xfrm>
                  <a:off x="3962400" y="957857"/>
                  <a:ext cx="415206" cy="1738266"/>
                  <a:chOff x="3330" y="1728"/>
                  <a:chExt cx="478" cy="1920"/>
                </a:xfrm>
              </p:grpSpPr>
              <p:pic>
                <p:nvPicPr>
                  <p:cNvPr id="8236" name="Picture 47" descr="j0232906"/>
                  <p:cNvPicPr>
                    <a:picLocks noChangeAspect="1" noChangeArrowheads="1"/>
                  </p:cNvPicPr>
                  <p:nvPr/>
                </p:nvPicPr>
                <p:blipFill>
                  <a:blip r:embed="rId7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522" y="1728"/>
                    <a:ext cx="232" cy="44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37" name="Picture 48" descr="j0232139"/>
                  <p:cNvPicPr>
                    <a:picLocks noChangeAspect="1" noChangeArrowheads="1"/>
                  </p:cNvPicPr>
                  <p:nvPr/>
                </p:nvPicPr>
                <p:blipFill>
                  <a:blip r:embed="rId8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330" y="2256"/>
                    <a:ext cx="475" cy="36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38" name="Picture 49" descr="j0397518"/>
                  <p:cNvPicPr>
                    <a:picLocks noChangeAspect="1" noChangeArrowheads="1"/>
                  </p:cNvPicPr>
                  <p:nvPr/>
                </p:nvPicPr>
                <p:blipFill>
                  <a:blip r:embed="rId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2688"/>
                    <a:ext cx="382" cy="38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8239" name="Picture 50" descr="j0334220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426" y="3120"/>
                    <a:ext cx="333" cy="5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pic>
              <p:nvPicPr>
                <p:cNvPr id="8230" name="Picture 51"/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5769155" y="1826990"/>
                  <a:ext cx="277962" cy="43456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3810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8231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813659" y="2133902"/>
                  <a:ext cx="290992" cy="43004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2" name="Line 42"/>
                <p:cNvSpPr>
                  <a:spLocks noChangeShapeType="1"/>
                </p:cNvSpPr>
                <p:nvPr/>
              </p:nvSpPr>
              <p:spPr bwMode="auto">
                <a:xfrm flipV="1">
                  <a:off x="4809316" y="1676702"/>
                  <a:ext cx="371775" cy="87366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3" name="Line 42"/>
                <p:cNvSpPr>
                  <a:spLocks noChangeShapeType="1"/>
                </p:cNvSpPr>
                <p:nvPr/>
              </p:nvSpPr>
              <p:spPr bwMode="auto">
                <a:xfrm>
                  <a:off x="4782389" y="1573493"/>
                  <a:ext cx="375249" cy="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4" name="Line 42"/>
                <p:cNvSpPr>
                  <a:spLocks noChangeShapeType="1"/>
                </p:cNvSpPr>
                <p:nvPr/>
              </p:nvSpPr>
              <p:spPr bwMode="auto">
                <a:xfrm>
                  <a:off x="4733745" y="2048800"/>
                  <a:ext cx="375249" cy="0"/>
                </a:xfrm>
                <a:prstGeom prst="line">
                  <a:avLst/>
                </a:pr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35" name="Freeform 38"/>
                <p:cNvSpPr>
                  <a:spLocks/>
                </p:cNvSpPr>
                <p:nvPr/>
              </p:nvSpPr>
              <p:spPr bwMode="auto">
                <a:xfrm>
                  <a:off x="4796167" y="1111625"/>
                  <a:ext cx="309233" cy="926170"/>
                </a:xfrm>
                <a:custGeom>
                  <a:avLst/>
                  <a:gdLst>
                    <a:gd name="T0" fmla="*/ 0 w 490"/>
                    <a:gd name="T1" fmla="*/ 0 h 515"/>
                    <a:gd name="T2" fmla="*/ 2147483647 w 490"/>
                    <a:gd name="T3" fmla="*/ 2147483647 h 515"/>
                    <a:gd name="T4" fmla="*/ 0 60000 65536"/>
                    <a:gd name="T5" fmla="*/ 0 60000 65536"/>
                    <a:gd name="T6" fmla="*/ 0 w 490"/>
                    <a:gd name="T7" fmla="*/ 0 h 515"/>
                    <a:gd name="T8" fmla="*/ 490 w 490"/>
                    <a:gd name="T9" fmla="*/ 515 h 515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490" h="515">
                      <a:moveTo>
                        <a:pt x="0" y="0"/>
                      </a:moveTo>
                      <a:lnTo>
                        <a:pt x="490" y="515"/>
                      </a:lnTo>
                    </a:path>
                  </a:pathLst>
                </a:custGeom>
                <a:noFill/>
                <a:ln w="38100">
                  <a:solidFill>
                    <a:schemeClr val="hlink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44" name="Rectangle 4"/>
          <p:cNvSpPr txBox="1">
            <a:spLocks noChangeArrowheads="1"/>
          </p:cNvSpPr>
          <p:nvPr/>
        </p:nvSpPr>
        <p:spPr>
          <a:xfrm>
            <a:off x="5943600" y="4191000"/>
            <a:ext cx="3810000" cy="4572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Could be a separate girl.</a:t>
            </a:r>
            <a:endParaRPr lang="en-CA" sz="2400" kern="0" dirty="0">
              <a:latin typeface="+mn-lt"/>
            </a:endParaRPr>
          </a:p>
        </p:txBody>
      </p:sp>
      <p:sp>
        <p:nvSpPr>
          <p:cNvPr id="148" name="Text Box 55"/>
          <p:cNvSpPr txBox="1">
            <a:spLocks noChangeArrowheads="1"/>
          </p:cNvSpPr>
          <p:nvPr/>
        </p:nvSpPr>
        <p:spPr bwMode="auto">
          <a:xfrm>
            <a:off x="390525" y="1524000"/>
            <a:ext cx="3562350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In all three examples,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  every boy loves a girl.</a:t>
            </a:r>
            <a:endParaRPr lang="en-CA" altLang="en-US" sz="2800"/>
          </a:p>
        </p:txBody>
      </p:sp>
      <p:sp>
        <p:nvSpPr>
          <p:cNvPr id="149" name="Text Box 55"/>
          <p:cNvSpPr txBox="1">
            <a:spLocks noChangeArrowheads="1"/>
          </p:cNvSpPr>
          <p:nvPr/>
        </p:nvSpPr>
        <p:spPr bwMode="auto">
          <a:xfrm>
            <a:off x="381000" y="2743200"/>
            <a:ext cx="24384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The difference?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  <p:bldP spid="111" grpId="0"/>
      <p:bldP spid="144" grpId="0"/>
      <p:bldP spid="148" grpId="0"/>
      <p:bldP spid="14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152400" y="-2286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 dirty="0" smtClean="0">
                <a:solidFill>
                  <a:schemeClr val="tx2"/>
                </a:solidFill>
              </a:rPr>
              <a:t>Computable with Fixed Resources </a:t>
            </a:r>
            <a:endParaRPr lang="en-US" altLang="en-US" sz="4300" dirty="0">
              <a:solidFill>
                <a:schemeClr val="tx2"/>
              </a:solidFill>
            </a:endParaRPr>
          </a:p>
        </p:txBody>
      </p:sp>
      <p:pic>
        <p:nvPicPr>
          <p:cNvPr id="10445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914400"/>
            <a:ext cx="44958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2286000"/>
            <a:ext cx="8382000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54554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44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ChangeArrowheads="1"/>
          </p:cNvSpPr>
          <p:nvPr/>
        </p:nvSpPr>
        <p:spPr bwMode="auto">
          <a:xfrm>
            <a:off x="6858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3600" dirty="0">
                <a:solidFill>
                  <a:schemeClr val="tx2"/>
                </a:solidFill>
                <a:effectLst/>
              </a:rPr>
              <a:t>Halting problem </a:t>
            </a:r>
            <a:r>
              <a:rPr lang="en-US" altLang="en-US" sz="3600" dirty="0">
                <a:solidFill>
                  <a:srgbClr val="00FFCC"/>
                </a:solidFill>
                <a:effectLst/>
                <a:sym typeface="Symbol" pitchFamily="18" charset="2"/>
              </a:rPr>
              <a:t></a:t>
            </a:r>
            <a:r>
              <a:rPr lang="en-US" altLang="en-US" sz="3600" baseline="-25000" dirty="0">
                <a:solidFill>
                  <a:srgbClr val="00FFCC"/>
                </a:solidFill>
                <a:effectLst/>
              </a:rPr>
              <a:t>poly</a:t>
            </a:r>
            <a:r>
              <a:rPr lang="en-US" altLang="en-US" sz="3600" baseline="-25000" dirty="0">
                <a:solidFill>
                  <a:schemeClr val="tx2"/>
                </a:solidFill>
                <a:effectLst/>
              </a:rPr>
              <a:t> </a:t>
            </a:r>
            <a:r>
              <a:rPr lang="en-US" altLang="en-US" sz="3600" dirty="0">
                <a:solidFill>
                  <a:schemeClr val="tx2"/>
                </a:solidFill>
                <a:effectLst/>
              </a:rPr>
              <a:t>Math Truth</a:t>
            </a:r>
          </a:p>
        </p:txBody>
      </p:sp>
      <p:sp>
        <p:nvSpPr>
          <p:cNvPr id="1242115" name="Text Box 3"/>
          <p:cNvSpPr txBox="1">
            <a:spLocks noChangeArrowheads="1"/>
          </p:cNvSpPr>
          <p:nvPr/>
        </p:nvSpPr>
        <p:spPr bwMode="auto">
          <a:xfrm>
            <a:off x="152400" y="1295400"/>
            <a:ext cx="8839200" cy="2514600"/>
          </a:xfrm>
          <a:prstGeom prst="rect">
            <a:avLst/>
          </a:prstGeom>
          <a:noFill/>
          <a:ln w="12700" cap="sq">
            <a:noFill/>
            <a:miter lim="800000"/>
            <a:headEnd type="none" w="sm" len="sm"/>
            <a:tailEnd type="none" w="sm" len="sm"/>
          </a:ln>
          <a:effectLst/>
        </p:spPr>
        <p:txBody>
          <a:bodyPr lIns="274320" rIns="274320"/>
          <a:lstStyle/>
          <a:p>
            <a:pPr algn="l">
              <a:defRPr/>
            </a:pPr>
            <a:r>
              <a:rPr lang="en-US" dirty="0" smtClean="0"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“</a:t>
            </a:r>
            <a:r>
              <a:rPr lang="en-US" dirty="0">
                <a:effectLst/>
              </a:rPr>
              <a:t>TM </a:t>
            </a:r>
            <a:r>
              <a:rPr lang="en-US" dirty="0">
                <a:solidFill>
                  <a:schemeClr val="accent1"/>
                </a:solidFill>
                <a:effectLst/>
              </a:rPr>
              <a:t>M</a:t>
            </a:r>
            <a:r>
              <a:rPr lang="en-US" dirty="0">
                <a:effectLst/>
              </a:rPr>
              <a:t> halts on input </a:t>
            </a:r>
            <a:r>
              <a:rPr lang="en-US" dirty="0">
                <a:solidFill>
                  <a:schemeClr val="accent1"/>
                </a:solidFill>
                <a:effectLst/>
              </a:rPr>
              <a:t>I</a:t>
            </a:r>
            <a:r>
              <a:rPr lang="en-US" dirty="0" smtClean="0">
                <a:effectLst/>
              </a:rPr>
              <a:t>”</a:t>
            </a:r>
          </a:p>
          <a:p>
            <a:pPr algn="l">
              <a:defRPr/>
            </a:pPr>
            <a:r>
              <a:rPr lang="en-US" dirty="0"/>
              <a:t> </a:t>
            </a:r>
            <a:r>
              <a:rPr lang="en-US" dirty="0" smtClean="0"/>
              <a:t>  </a:t>
            </a:r>
            <a:r>
              <a:rPr lang="en-US" dirty="0" smtClean="0">
                <a:effectLst/>
              </a:rPr>
              <a:t>=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  <a:sym typeface="Symbol" pitchFamily="18" charset="2"/>
              </a:rPr>
              <a:t>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dirty="0">
                <a:solidFill>
                  <a:schemeClr val="hlink"/>
                </a:solidFill>
                <a:effectLst/>
              </a:rPr>
              <a:t>C</a:t>
            </a:r>
            <a:r>
              <a:rPr lang="en-US" dirty="0">
                <a:effectLst/>
              </a:rPr>
              <a:t>, “</a:t>
            </a:r>
            <a:r>
              <a:rPr lang="en-US" dirty="0">
                <a:solidFill>
                  <a:schemeClr val="hlink"/>
                </a:solidFill>
                <a:effectLst/>
              </a:rPr>
              <a:t>C</a:t>
            </a:r>
            <a:r>
              <a:rPr lang="en-US" dirty="0">
                <a:effectLst/>
              </a:rPr>
              <a:t> is an integer encoding </a:t>
            </a:r>
            <a:br>
              <a:rPr lang="en-US" dirty="0">
                <a:effectLst/>
              </a:rPr>
            </a:br>
            <a:r>
              <a:rPr lang="en-US" dirty="0">
                <a:effectLst/>
              </a:rPr>
              <a:t>              a valid halting computation </a:t>
            </a:r>
            <a:br>
              <a:rPr lang="en-US" dirty="0">
                <a:effectLst/>
              </a:rPr>
            </a:br>
            <a:r>
              <a:rPr lang="en-US" dirty="0">
                <a:effectLst/>
              </a:rPr>
              <a:t>              for TM </a:t>
            </a:r>
            <a:r>
              <a:rPr lang="en-US" dirty="0">
                <a:solidFill>
                  <a:schemeClr val="accent1"/>
                </a:solidFill>
                <a:effectLst/>
              </a:rPr>
              <a:t>M</a:t>
            </a:r>
            <a:r>
              <a:rPr lang="en-US" dirty="0">
                <a:effectLst/>
              </a:rPr>
              <a:t> on input </a:t>
            </a:r>
            <a:r>
              <a:rPr lang="en-US" dirty="0">
                <a:solidFill>
                  <a:schemeClr val="accent1"/>
                </a:solidFill>
                <a:effectLst/>
              </a:rPr>
              <a:t>I</a:t>
            </a:r>
            <a:r>
              <a:rPr lang="en-US" dirty="0">
                <a:effectLst/>
              </a:rPr>
              <a:t>”</a:t>
            </a:r>
            <a:br>
              <a:rPr lang="en-US" dirty="0">
                <a:effectLst/>
              </a:rPr>
            </a:br>
            <a:endParaRPr lang="en-US" dirty="0">
              <a:effectLst/>
            </a:endParaRPr>
          </a:p>
          <a:p>
            <a:pPr>
              <a:defRPr/>
            </a:pPr>
            <a:endParaRPr lang="en-US" dirty="0">
              <a:effectLst/>
            </a:endParaRPr>
          </a:p>
          <a:p>
            <a:pPr>
              <a:defRPr/>
            </a:pPr>
            <a:endParaRPr lang="en-US" dirty="0">
              <a:effectLst/>
            </a:endParaRPr>
          </a:p>
          <a:p>
            <a:pPr>
              <a:defRPr/>
            </a:pPr>
            <a:endParaRPr lang="en-US" dirty="0">
              <a:effectLst/>
            </a:endParaRPr>
          </a:p>
          <a:p>
            <a:pPr>
              <a:defRPr/>
            </a:pPr>
            <a:endParaRPr lang="en-US" dirty="0">
              <a:effectLst/>
            </a:endParaRPr>
          </a:p>
        </p:txBody>
      </p:sp>
      <p:sp>
        <p:nvSpPr>
          <p:cNvPr id="1242116" name="Text Box 4"/>
          <p:cNvSpPr txBox="1">
            <a:spLocks noChangeArrowheads="1"/>
          </p:cNvSpPr>
          <p:nvPr/>
        </p:nvSpPr>
        <p:spPr bwMode="auto">
          <a:xfrm>
            <a:off x="1828800" y="2278063"/>
            <a:ext cx="838200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>
              <a:spcBef>
                <a:spcPct val="50000"/>
              </a:spcBef>
              <a:defRPr/>
            </a:pPr>
            <a:endParaRPr lang="en-US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9" name="Text Box 6"/>
          <p:cNvSpPr txBox="1">
            <a:spLocks noChangeArrowheads="1"/>
          </p:cNvSpPr>
          <p:nvPr/>
        </p:nvSpPr>
        <p:spPr bwMode="auto">
          <a:xfrm>
            <a:off x="1676400" y="3352800"/>
            <a:ext cx="5185074" cy="1077218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algn="l"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  <a:latin typeface="Symbol" pitchFamily="18" charset="2"/>
                <a:sym typeface="Symbol" pitchFamily="18" charset="2"/>
              </a:rPr>
              <a:t>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“time t” “a legal TM </a:t>
            </a:r>
            <a:b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</a:b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                  </a:t>
            </a:r>
            <a:r>
              <a:rPr lang="en-US" dirty="0">
                <a:solidFill>
                  <a:schemeClr val="accent1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step is taken”</a:t>
            </a:r>
          </a:p>
        </p:txBody>
      </p:sp>
      <p:pic>
        <p:nvPicPr>
          <p:cNvPr id="10" name="Picture 9" descr="&lt;strong&gt;Clipart&lt;/strong&gt; - Beautiful Black &lt;strong&gt;Woman&lt;/strong&gt;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0"/>
            <a:ext cx="965133" cy="9884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555116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42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421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2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242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24211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itle 1"/>
          <p:cNvSpPr>
            <a:spLocks noGrp="1"/>
          </p:cNvSpPr>
          <p:nvPr>
            <p:ph type="title"/>
          </p:nvPr>
        </p:nvSpPr>
        <p:spPr>
          <a:xfrm>
            <a:off x="685800" y="1981200"/>
            <a:ext cx="7772400" cy="1143000"/>
          </a:xfrm>
        </p:spPr>
        <p:txBody>
          <a:bodyPr/>
          <a:lstStyle/>
          <a:p>
            <a:r>
              <a:rPr lang="en-CA" altLang="en-US" smtClean="0"/>
              <a:t>Harder for 4111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Line 3"/>
          <p:cNvSpPr>
            <a:spLocks noChangeShapeType="1"/>
          </p:cNvSpPr>
          <p:nvPr/>
        </p:nvSpPr>
        <p:spPr bwMode="auto">
          <a:xfrm>
            <a:off x="8534400" y="1524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5" name="Line 4"/>
          <p:cNvSpPr>
            <a:spLocks noChangeShapeType="1"/>
          </p:cNvSpPr>
          <p:nvPr/>
        </p:nvSpPr>
        <p:spPr bwMode="auto">
          <a:xfrm>
            <a:off x="7010400" y="1524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6" name="Line 5"/>
          <p:cNvSpPr>
            <a:spLocks noChangeShapeType="1"/>
          </p:cNvSpPr>
          <p:nvPr/>
        </p:nvSpPr>
        <p:spPr bwMode="auto">
          <a:xfrm>
            <a:off x="8534400" y="9699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7" name="Line 6"/>
          <p:cNvSpPr>
            <a:spLocks noChangeShapeType="1"/>
          </p:cNvSpPr>
          <p:nvPr/>
        </p:nvSpPr>
        <p:spPr bwMode="auto">
          <a:xfrm>
            <a:off x="8534400" y="17240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8" name="Line 7"/>
          <p:cNvSpPr>
            <a:spLocks noChangeShapeType="1"/>
          </p:cNvSpPr>
          <p:nvPr/>
        </p:nvSpPr>
        <p:spPr bwMode="auto">
          <a:xfrm>
            <a:off x="8534400" y="26685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49159" name="Line 8"/>
          <p:cNvSpPr>
            <a:spLocks noChangeShapeType="1"/>
          </p:cNvSpPr>
          <p:nvPr/>
        </p:nvSpPr>
        <p:spPr bwMode="auto">
          <a:xfrm>
            <a:off x="7010400" y="34226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99434" name="Rectangle 10"/>
          <p:cNvSpPr>
            <a:spLocks noChangeArrowheads="1"/>
          </p:cNvSpPr>
          <p:nvPr/>
        </p:nvSpPr>
        <p:spPr bwMode="auto">
          <a:xfrm>
            <a:off x="457200" y="179388"/>
            <a:ext cx="7924800" cy="4545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polynomial time.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CA" altLang="en-US" sz="3600"/>
              <a:t>  </a:t>
            </a:r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Problem P is not computable in polynomial time.</a:t>
            </a:r>
            <a:br>
              <a:rPr lang="en-CA" altLang="en-US" sz="2800"/>
            </a:br>
            <a:r>
              <a:rPr lang="en-CA" altLang="en-US"/>
              <a:t> </a:t>
            </a: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 Problem P is computable in exponential time.</a:t>
            </a:r>
            <a:br>
              <a:rPr lang="en-CA" altLang="en-US" sz="2800"/>
            </a:br>
            <a:endParaRPr lang="en-CA" altLang="en-US" sz="2800"/>
          </a:p>
          <a:p>
            <a:pPr eaLnBrk="1" hangingPunct="1">
              <a:spcBef>
                <a:spcPct val="0"/>
              </a:spcBef>
            </a:pPr>
            <a:r>
              <a:rPr lang="en-CA" altLang="en-US" sz="2800"/>
              <a:t>The computational class “Exponential Time"</a:t>
            </a:r>
            <a:br>
              <a:rPr lang="en-CA" altLang="en-US" sz="2800"/>
            </a:br>
            <a:r>
              <a:rPr lang="en-CA" altLang="en-US" sz="2800"/>
              <a:t>    is   strictly bigger than the computational </a:t>
            </a:r>
            <a:br>
              <a:rPr lang="en-CA" altLang="en-US" sz="2800"/>
            </a:br>
            <a:r>
              <a:rPr lang="en-CA" altLang="en-US" sz="2800"/>
              <a:t>    class “Polynomial Time”.</a:t>
            </a:r>
          </a:p>
        </p:txBody>
      </p:sp>
      <p:sp>
        <p:nvSpPr>
          <p:cNvPr id="65545" name="Rectangle 19"/>
          <p:cNvSpPr>
            <a:spLocks noChangeArrowheads="1"/>
          </p:cNvSpPr>
          <p:nvPr/>
        </p:nvSpPr>
        <p:spPr bwMode="auto">
          <a:xfrm>
            <a:off x="952500" y="1066800"/>
            <a:ext cx="82057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 i="1">
                <a:solidFill>
                  <a:srgbClr val="FFC000"/>
                </a:solidFill>
              </a:rPr>
              <a:t>M, c,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,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 or Time(M,I)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≤ 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5" name="Rectangle 21"/>
          <p:cNvSpPr>
            <a:spLocks noChangeArrowheads="1"/>
          </p:cNvSpPr>
          <p:nvPr/>
        </p:nvSpPr>
        <p:spPr bwMode="auto">
          <a:xfrm>
            <a:off x="990600" y="1995488"/>
            <a:ext cx="83407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 </a:t>
            </a:r>
            <a:r>
              <a:rPr lang="en-US" altLang="en-US" sz="2800" i="1">
                <a:solidFill>
                  <a:srgbClr val="FFC000"/>
                </a:solidFill>
              </a:rPr>
              <a:t>M, c,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, 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  <a:sym typeface="Symbol" pitchFamily="18" charset="2"/>
              </a:rPr>
              <a:t></a:t>
            </a:r>
            <a:r>
              <a:rPr lang="en-US" altLang="en-US" sz="2800" i="1">
                <a:solidFill>
                  <a:srgbClr val="FFC000"/>
                </a:solidFill>
              </a:rPr>
              <a:t> I, M(I)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≠</a:t>
            </a:r>
            <a:r>
              <a:rPr lang="en-US" altLang="en-US" sz="2800" i="1">
                <a:solidFill>
                  <a:srgbClr val="FFC000"/>
                </a:solidFill>
              </a:rPr>
              <a:t>P(I) or (|I|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≥</a:t>
            </a:r>
            <a:r>
              <a:rPr lang="en-US" altLang="en-US" sz="2800" i="1">
                <a:solidFill>
                  <a:srgbClr val="FFC000"/>
                </a:solidFill>
              </a:rPr>
              <a:t>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 &amp; Time(M,I)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&gt; |I|</a:t>
            </a:r>
            <a:r>
              <a:rPr lang="en-US" altLang="en-US" sz="2800" i="1" baseline="30000">
                <a:solidFill>
                  <a:srgbClr val="FFC000"/>
                </a:solidFill>
                <a:cs typeface="Times New Roman" pitchFamily="18" charset="0"/>
              </a:rPr>
              <a:t>c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sp>
        <p:nvSpPr>
          <p:cNvPr id="999446" name="Rectangle 22"/>
          <p:cNvSpPr>
            <a:spLocks noChangeArrowheads="1"/>
          </p:cNvSpPr>
          <p:nvPr/>
        </p:nvSpPr>
        <p:spPr bwMode="auto">
          <a:xfrm>
            <a:off x="914400" y="2909888"/>
            <a:ext cx="827722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 i="1">
                <a:solidFill>
                  <a:srgbClr val="FFC000"/>
                </a:solidFill>
                <a:sym typeface="Symbol" pitchFamily="18" charset="2"/>
              </a:rPr>
              <a:t> </a:t>
            </a:r>
            <a:r>
              <a:rPr lang="en-US" altLang="en-US" sz="2800" i="1">
                <a:solidFill>
                  <a:srgbClr val="FFC000"/>
                </a:solidFill>
              </a:rPr>
              <a:t>M, c,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,</a:t>
            </a:r>
            <a:r>
              <a:rPr lang="en-US" altLang="en-US" sz="2800" i="1">
                <a:solidFill>
                  <a:srgbClr val="FFC000"/>
                </a:solidFill>
                <a:latin typeface="Symbol" pitchFamily="18" charset="2"/>
              </a:rPr>
              <a:t>"</a:t>
            </a:r>
            <a:r>
              <a:rPr lang="en-US" altLang="en-US" sz="2800" i="1">
                <a:solidFill>
                  <a:srgbClr val="FFC000"/>
                </a:solidFill>
              </a:rPr>
              <a:t>I, M(I)=P(I) &amp; (|I| &lt; n</a:t>
            </a:r>
            <a:r>
              <a:rPr lang="en-US" altLang="en-US" sz="2800" i="1" baseline="-25000">
                <a:solidFill>
                  <a:srgbClr val="FFC000"/>
                </a:solidFill>
              </a:rPr>
              <a:t>0</a:t>
            </a:r>
            <a:r>
              <a:rPr lang="en-US" altLang="en-US" sz="2800" i="1">
                <a:solidFill>
                  <a:srgbClr val="FFC000"/>
                </a:solidFill>
              </a:rPr>
              <a:t> or Time(M,I) 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≤ </a:t>
            </a:r>
            <a:r>
              <a:rPr lang="en-US" altLang="en-US" sz="2800" i="1">
                <a:solidFill>
                  <a:srgbClr val="FFC000"/>
                </a:solidFill>
              </a:rPr>
              <a:t>2</a:t>
            </a:r>
            <a:r>
              <a:rPr lang="en-US" altLang="en-US" sz="2800" i="1" baseline="30000">
                <a:solidFill>
                  <a:srgbClr val="FFC000"/>
                </a:solidFill>
              </a:rPr>
              <a:t>c|I|</a:t>
            </a:r>
            <a:r>
              <a:rPr lang="en-US" altLang="en-US" sz="2800" i="1">
                <a:solidFill>
                  <a:srgbClr val="FFC000"/>
                </a:solidFill>
                <a:cs typeface="Times New Roman" pitchFamily="18" charset="0"/>
              </a:rPr>
              <a:t>)</a:t>
            </a:r>
          </a:p>
        </p:txBody>
      </p:sp>
      <p:grpSp>
        <p:nvGrpSpPr>
          <p:cNvPr id="2" name="Group 29"/>
          <p:cNvGrpSpPr>
            <a:grpSpLocks/>
          </p:cNvGrpSpPr>
          <p:nvPr/>
        </p:nvGrpSpPr>
        <p:grpSpPr bwMode="auto">
          <a:xfrm>
            <a:off x="-103188" y="4827588"/>
            <a:ext cx="9439276" cy="1039812"/>
            <a:chOff x="476" y="3638"/>
            <a:chExt cx="5946" cy="655"/>
          </a:xfrm>
        </p:grpSpPr>
        <p:sp>
          <p:nvSpPr>
            <p:cNvPr id="49166" name="Rectangle 25"/>
            <p:cNvSpPr>
              <a:spLocks noChangeArrowheads="1"/>
            </p:cNvSpPr>
            <p:nvPr/>
          </p:nvSpPr>
          <p:spPr bwMode="auto">
            <a:xfrm>
              <a:off x="993" y="3638"/>
              <a:ext cx="542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FFC000"/>
                  </a:solidFill>
                  <a:sym typeface="Symbol" pitchFamily="18" charset="2"/>
                </a:rPr>
                <a:t>[ </a:t>
              </a:r>
              <a:r>
                <a:rPr lang="en-US" altLang="en-US" sz="2800" i="1">
                  <a:solidFill>
                    <a:srgbClr val="FFC000"/>
                  </a:solidFill>
                </a:rPr>
                <a:t>M, c, n</a:t>
              </a:r>
              <a:r>
                <a:rPr lang="en-US" altLang="en-US" sz="2800" i="1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 i="1">
                  <a:solidFill>
                    <a:srgbClr val="FFC000"/>
                  </a:solidFill>
                </a:rPr>
                <a:t>, </a:t>
              </a:r>
              <a:r>
                <a:rPr lang="en-US" altLang="en-US" sz="2800" i="1">
                  <a:solidFill>
                    <a:srgbClr val="FFC000"/>
                  </a:solidFill>
                  <a:latin typeface="Symbol" pitchFamily="18" charset="2"/>
                  <a:sym typeface="Symbol" pitchFamily="18" charset="2"/>
                </a:rPr>
                <a:t></a:t>
              </a:r>
              <a:r>
                <a:rPr lang="en-US" altLang="en-US" sz="2800" i="1">
                  <a:solidFill>
                    <a:srgbClr val="FFC000"/>
                  </a:solidFill>
                </a:rPr>
                <a:t> I, M(I)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≠</a:t>
              </a:r>
              <a:r>
                <a:rPr lang="en-US" altLang="en-US" sz="2800" i="1">
                  <a:solidFill>
                    <a:srgbClr val="FFC000"/>
                  </a:solidFill>
                </a:rPr>
                <a:t>P(I) or (|I| 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≥</a:t>
              </a:r>
              <a:r>
                <a:rPr lang="en-US" altLang="en-US" sz="2800" i="1">
                  <a:solidFill>
                    <a:srgbClr val="FFC000"/>
                  </a:solidFill>
                </a:rPr>
                <a:t> n</a:t>
              </a:r>
              <a:r>
                <a:rPr lang="en-US" altLang="en-US" sz="2800" i="1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 i="1">
                  <a:solidFill>
                    <a:srgbClr val="FFC000"/>
                  </a:solidFill>
                </a:rPr>
                <a:t> &amp; Time(M,I) 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&gt; |I|</a:t>
              </a:r>
              <a:r>
                <a:rPr lang="en-US" altLang="en-US" sz="2800" i="1" baseline="30000">
                  <a:solidFill>
                    <a:srgbClr val="FFC000"/>
                  </a:solidFill>
                  <a:cs typeface="Times New Roman" pitchFamily="18" charset="0"/>
                </a:rPr>
                <a:t>c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 i="1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49167" name="Rectangle 26"/>
            <p:cNvSpPr>
              <a:spLocks noChangeArrowheads="1"/>
            </p:cNvSpPr>
            <p:nvPr/>
          </p:nvSpPr>
          <p:spPr bwMode="auto">
            <a:xfrm>
              <a:off x="997" y="3931"/>
              <a:ext cx="5390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FFC000"/>
                  </a:solidFill>
                  <a:sym typeface="Symbol" pitchFamily="18" charset="2"/>
                </a:rPr>
                <a:t>[ </a:t>
              </a:r>
              <a:r>
                <a:rPr lang="en-US" altLang="en-US" sz="2800" i="1">
                  <a:solidFill>
                    <a:srgbClr val="FFC000"/>
                  </a:solidFill>
                </a:rPr>
                <a:t>M, c, n</a:t>
              </a:r>
              <a:r>
                <a:rPr lang="en-US" altLang="en-US" sz="2800" i="1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 i="1">
                  <a:solidFill>
                    <a:srgbClr val="FFC000"/>
                  </a:solidFill>
                </a:rPr>
                <a:t>,</a:t>
              </a:r>
              <a:r>
                <a:rPr lang="en-US" altLang="en-US" sz="2800" i="1">
                  <a:solidFill>
                    <a:srgbClr val="FFC000"/>
                  </a:solidFill>
                  <a:latin typeface="Symbol" pitchFamily="18" charset="2"/>
                </a:rPr>
                <a:t>"</a:t>
              </a:r>
              <a:r>
                <a:rPr lang="en-US" altLang="en-US" sz="2800" i="1">
                  <a:solidFill>
                    <a:srgbClr val="FFC000"/>
                  </a:solidFill>
                </a:rPr>
                <a:t>I, M(I)=P(I) &amp; (|I| &lt; n</a:t>
              </a:r>
              <a:r>
                <a:rPr lang="en-US" altLang="en-US" sz="2800" i="1" baseline="-25000">
                  <a:solidFill>
                    <a:srgbClr val="FFC000"/>
                  </a:solidFill>
                </a:rPr>
                <a:t>0</a:t>
              </a:r>
              <a:r>
                <a:rPr lang="en-US" altLang="en-US" sz="2800" i="1">
                  <a:solidFill>
                    <a:srgbClr val="FFC000"/>
                  </a:solidFill>
                </a:rPr>
                <a:t> or Time(M,I) 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≤ </a:t>
              </a:r>
              <a:r>
                <a:rPr lang="en-US" altLang="en-US" sz="2800" i="1">
                  <a:solidFill>
                    <a:srgbClr val="FFC000"/>
                  </a:solidFill>
                </a:rPr>
                <a:t>2</a:t>
              </a:r>
              <a:r>
                <a:rPr lang="en-US" altLang="en-US" sz="2800" i="1" baseline="30000">
                  <a:solidFill>
                    <a:srgbClr val="FFC000"/>
                  </a:solidFill>
                </a:rPr>
                <a:t>c|I|</a:t>
              </a:r>
              <a:r>
                <a:rPr lang="en-US" altLang="en-US" sz="2800" i="1">
                  <a:solidFill>
                    <a:srgbClr val="FFC000"/>
                  </a:solidFill>
                  <a:cs typeface="Times New Roman" pitchFamily="18" charset="0"/>
                </a:rPr>
                <a:t>)</a:t>
              </a:r>
              <a:r>
                <a:rPr lang="en-US" altLang="en-US" sz="2800" i="1">
                  <a:solidFill>
                    <a:srgbClr val="FFC000"/>
                  </a:solidFill>
                </a:rPr>
                <a:t>]</a:t>
              </a:r>
            </a:p>
          </p:txBody>
        </p:sp>
        <p:sp>
          <p:nvSpPr>
            <p:cNvPr id="49168" name="Rectangle 27"/>
            <p:cNvSpPr>
              <a:spLocks noChangeArrowheads="1"/>
            </p:cNvSpPr>
            <p:nvPr/>
          </p:nvSpPr>
          <p:spPr bwMode="auto">
            <a:xfrm>
              <a:off x="476" y="3657"/>
              <a:ext cx="519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FFC000"/>
                  </a:solidFill>
                  <a:sym typeface="Symbol" pitchFamily="18" charset="2"/>
                </a:rPr>
                <a:t> </a:t>
              </a:r>
              <a:r>
                <a:rPr lang="en-US" altLang="en-US" sz="2800" i="1">
                  <a:solidFill>
                    <a:srgbClr val="FFC000"/>
                  </a:solidFill>
                </a:rPr>
                <a:t>P, </a:t>
              </a:r>
              <a:endParaRPr lang="en-CA" altLang="en-US" sz="2800" i="1">
                <a:solidFill>
                  <a:srgbClr val="FFC000"/>
                </a:solidFill>
              </a:endParaRPr>
            </a:p>
          </p:txBody>
        </p:sp>
        <p:sp>
          <p:nvSpPr>
            <p:cNvPr id="49169" name="Rectangle 28"/>
            <p:cNvSpPr>
              <a:spLocks noChangeArrowheads="1"/>
            </p:cNvSpPr>
            <p:nvPr/>
          </p:nvSpPr>
          <p:spPr bwMode="auto">
            <a:xfrm>
              <a:off x="758" y="3966"/>
              <a:ext cx="346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800" i="1">
                  <a:solidFill>
                    <a:srgbClr val="FFC000"/>
                  </a:solidFill>
                  <a:sym typeface="Symbol" pitchFamily="18" charset="2"/>
                </a:rPr>
                <a:t>&amp;</a:t>
              </a:r>
              <a:r>
                <a:rPr lang="en-US" altLang="en-US" sz="2800" i="1">
                  <a:solidFill>
                    <a:srgbClr val="FFC000"/>
                  </a:solidFill>
                </a:rPr>
                <a:t> </a:t>
              </a:r>
              <a:endParaRPr lang="en-CA" altLang="en-US" sz="2800" i="1">
                <a:solidFill>
                  <a:srgbClr val="FFC000"/>
                </a:solidFill>
              </a:endParaRPr>
            </a:p>
          </p:txBody>
        </p:sp>
      </p:grpSp>
      <p:sp>
        <p:nvSpPr>
          <p:cNvPr id="49165" name="Rectangle 4"/>
          <p:cNvSpPr>
            <a:spLocks noChangeArrowheads="1"/>
          </p:cNvSpPr>
          <p:nvPr/>
        </p:nvSpPr>
        <p:spPr bwMode="auto">
          <a:xfrm>
            <a:off x="152400" y="-76200"/>
            <a:ext cx="8763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300">
                <a:solidFill>
                  <a:schemeClr val="tx2"/>
                </a:solidFill>
              </a:rPr>
              <a:t>Time Complexity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994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99943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9994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9943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9994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9943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545" grpId="0"/>
      <p:bldP spid="999445" grpId="0"/>
      <p:bldP spid="999446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Church’s Thesis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17" name="Text Box 14"/>
          <p:cNvSpPr txBox="1">
            <a:spLocks noChangeArrowheads="1"/>
          </p:cNvSpPr>
          <p:nvPr/>
        </p:nvSpPr>
        <p:spPr bwMode="auto">
          <a:xfrm>
            <a:off x="381000" y="4965700"/>
            <a:ext cx="7239000" cy="1384300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a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boy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can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do it,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a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girl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 can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do it better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.</a:t>
            </a:r>
          </a:p>
          <a:p>
            <a:pPr eaLnBrk="0" hangingPunct="0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If a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Java program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can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do it, </a:t>
            </a:r>
            <a:endParaRPr lang="en-US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  <a:p>
            <a:pPr eaLnBrk="0" hangingPunct="0">
              <a:spcBef>
                <a:spcPts val="0"/>
              </a:spcBef>
              <a:defRPr/>
            </a:pPr>
            <a:r>
              <a:rPr lang="en-US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  Turing </a:t>
            </a:r>
            <a:r>
              <a:rPr lang="en-US" dirty="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Machine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can simulate it.</a:t>
            </a:r>
            <a:endParaRPr lang="en-US" dirty="0"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51204" name="Text Box 5"/>
          <p:cNvSpPr txBox="1">
            <a:spLocks noChangeArrowheads="1"/>
          </p:cNvSpPr>
          <p:nvPr/>
        </p:nvSpPr>
        <p:spPr bwMode="auto">
          <a:xfrm>
            <a:off x="381000" y="528638"/>
            <a:ext cx="6269038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800"/>
              <a:t>A computational problem is computable</a:t>
            </a:r>
          </a:p>
          <a:p>
            <a:pPr algn="r">
              <a:spcBef>
                <a:spcPct val="0"/>
              </a:spcBef>
            </a:pPr>
            <a:r>
              <a:rPr lang="en-US" altLang="en-US" sz="2800"/>
              <a:t>by a </a:t>
            </a:r>
            <a:r>
              <a:rPr lang="en-US" altLang="en-US" sz="2800">
                <a:solidFill>
                  <a:schemeClr val="accent2"/>
                </a:solidFill>
              </a:rPr>
              <a:t>Java Program</a:t>
            </a:r>
          </a:p>
          <a:p>
            <a:pPr algn="r">
              <a:spcBef>
                <a:spcPct val="0"/>
              </a:spcBef>
            </a:pPr>
            <a:endParaRPr lang="en-US" altLang="en-US" sz="1800"/>
          </a:p>
          <a:p>
            <a:pPr algn="r">
              <a:spcBef>
                <a:spcPct val="0"/>
              </a:spcBef>
            </a:pPr>
            <a:r>
              <a:rPr lang="en-US" altLang="en-US" sz="2800"/>
              <a:t>by a </a:t>
            </a:r>
            <a:r>
              <a:rPr lang="en-US" altLang="en-US" sz="2800">
                <a:solidFill>
                  <a:schemeClr val="accent2"/>
                </a:solidFill>
              </a:rPr>
              <a:t>Turing Machine</a:t>
            </a:r>
            <a:endParaRPr lang="en-US" altLang="en-US" sz="1800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 flipH="1">
            <a:off x="1752600" y="1371600"/>
            <a:ext cx="303213" cy="471488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182" h="10000">
                <a:moveTo>
                  <a:pt x="0" y="10000"/>
                </a:moveTo>
                <a:cubicBezTo>
                  <a:pt x="1888" y="8474"/>
                  <a:pt x="4704" y="7415"/>
                  <a:pt x="5980" y="5748"/>
                </a:cubicBezTo>
                <a:cubicBezTo>
                  <a:pt x="7256" y="4081"/>
                  <a:pt x="8182" y="1797"/>
                  <a:pt x="7658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946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3875" y="2233613"/>
            <a:ext cx="8086725" cy="2732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9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638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Church’s Thesis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52227" name="Text Box 5"/>
          <p:cNvSpPr txBox="1">
            <a:spLocks noChangeArrowheads="1"/>
          </p:cNvSpPr>
          <p:nvPr/>
        </p:nvSpPr>
        <p:spPr bwMode="auto">
          <a:xfrm>
            <a:off x="381000" y="528638"/>
            <a:ext cx="6269038" cy="1647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cap="sq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20" rIns="274320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r>
              <a:rPr lang="en-US" altLang="en-US" sz="2800"/>
              <a:t>A computational problem is computable</a:t>
            </a:r>
          </a:p>
          <a:p>
            <a:pPr algn="r">
              <a:spcBef>
                <a:spcPct val="0"/>
              </a:spcBef>
            </a:pPr>
            <a:r>
              <a:rPr lang="en-US" altLang="en-US" sz="2800"/>
              <a:t>by a </a:t>
            </a:r>
            <a:r>
              <a:rPr lang="en-US" altLang="en-US" sz="2800">
                <a:solidFill>
                  <a:schemeClr val="accent2"/>
                </a:solidFill>
              </a:rPr>
              <a:t>Java Program</a:t>
            </a:r>
          </a:p>
          <a:p>
            <a:pPr algn="r">
              <a:spcBef>
                <a:spcPct val="0"/>
              </a:spcBef>
            </a:pPr>
            <a:endParaRPr lang="en-US" altLang="en-US" sz="1800"/>
          </a:p>
          <a:p>
            <a:pPr algn="r">
              <a:spcBef>
                <a:spcPct val="0"/>
              </a:spcBef>
            </a:pPr>
            <a:r>
              <a:rPr lang="en-US" altLang="en-US" sz="2800"/>
              <a:t>by a </a:t>
            </a:r>
            <a:r>
              <a:rPr lang="en-US" altLang="en-US" sz="2800">
                <a:solidFill>
                  <a:schemeClr val="accent2"/>
                </a:solidFill>
              </a:rPr>
              <a:t>Turing Machine</a:t>
            </a:r>
            <a:endParaRPr lang="en-US" altLang="en-US" sz="1800"/>
          </a:p>
        </p:txBody>
      </p:sp>
      <p:sp>
        <p:nvSpPr>
          <p:cNvPr id="14" name="Freeform 10"/>
          <p:cNvSpPr>
            <a:spLocks/>
          </p:cNvSpPr>
          <p:nvPr/>
        </p:nvSpPr>
        <p:spPr bwMode="auto">
          <a:xfrm flipH="1">
            <a:off x="1752600" y="1371600"/>
            <a:ext cx="303213" cy="471488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182" h="10000">
                <a:moveTo>
                  <a:pt x="0" y="10000"/>
                </a:moveTo>
                <a:cubicBezTo>
                  <a:pt x="1888" y="8474"/>
                  <a:pt x="4704" y="7415"/>
                  <a:pt x="5980" y="5748"/>
                </a:cubicBezTo>
                <a:cubicBezTo>
                  <a:pt x="7256" y="4081"/>
                  <a:pt x="8182" y="1797"/>
                  <a:pt x="7658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2229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447" r="1884" b="15787"/>
          <a:stretch>
            <a:fillRect/>
          </a:stretch>
        </p:blipFill>
        <p:spPr bwMode="auto">
          <a:xfrm>
            <a:off x="523875" y="2955925"/>
            <a:ext cx="7934325" cy="157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9200" y="5410200"/>
            <a:ext cx="7115175" cy="628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14"/>
          <p:cNvSpPr txBox="1">
            <a:spLocks noChangeArrowheads="1"/>
          </p:cNvSpPr>
          <p:nvPr/>
        </p:nvSpPr>
        <p:spPr bwMode="auto">
          <a:xfrm>
            <a:off x="2438400" y="4705350"/>
            <a:ext cx="4114800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Why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are these the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same?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650875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6386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anchor="ctr"/>
          <a:lstStyle/>
          <a:p>
            <a:pPr algn="ctr" eaLnBrk="0" hangingPunct="0">
              <a:defRPr/>
            </a:pPr>
            <a:r>
              <a:rPr lang="en-US" sz="3600" b="1">
                <a:solidFill>
                  <a:schemeClr val="tx2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Arial Rounded MT Bold" pitchFamily="34" charset="0"/>
              </a:rPr>
              <a:t>Church’s Thesis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/>
                </a:outerShdw>
              </a:effectLst>
              <a:latin typeface="Arial Rounded MT Bold" pitchFamily="34" charset="0"/>
            </a:endParaRPr>
          </a:p>
        </p:txBody>
      </p:sp>
      <p:sp>
        <p:nvSpPr>
          <p:cNvPr id="9" name="Text Box 14"/>
          <p:cNvSpPr txBox="1">
            <a:spLocks noChangeArrowheads="1"/>
          </p:cNvSpPr>
          <p:nvPr/>
        </p:nvSpPr>
        <p:spPr bwMode="auto">
          <a:xfrm>
            <a:off x="2438400" y="2590800"/>
            <a:ext cx="4114800" cy="523875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spcBef>
                <a:spcPts val="0"/>
              </a:spcBef>
              <a:defRPr/>
            </a:pP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Why </a:t>
            </a:r>
            <a:r>
              <a:rPr lang="en-US">
                <a:effectLst>
                  <a:outerShdw blurRad="38100" dist="38100" dir="2700000" algn="tl">
                    <a:srgbClr val="000000"/>
                  </a:outerShdw>
                </a:effectLst>
              </a:rPr>
              <a:t>are these the </a:t>
            </a:r>
            <a:r>
              <a:rPr lang="en-US" dirty="0">
                <a:effectLst>
                  <a:outerShdw blurRad="38100" dist="38100" dir="2700000" algn="tl">
                    <a:srgbClr val="000000"/>
                  </a:outerShdw>
                </a:effectLst>
              </a:rPr>
              <a:t>same?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9398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 dirty="0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244475" y="1460500"/>
            <a:ext cx="1889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33375" y="1701800"/>
            <a:ext cx="1647825" cy="2159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727075" y="1930400"/>
            <a:ext cx="2397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688975" y="127000"/>
            <a:ext cx="6402388" cy="8255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673100" y="990600"/>
            <a:ext cx="7175500" cy="3810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4" grpId="0" animBg="1"/>
      <p:bldP spid="15" grpId="0" animBg="1"/>
      <p:bldP spid="16" grpId="0" animBg="1"/>
      <p:bldP spid="17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530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075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093788" y="76200"/>
            <a:ext cx="2868612" cy="342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1524000" y="2146300"/>
            <a:ext cx="1447800" cy="2206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3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5305" name="Rectangle 13"/>
          <p:cNvSpPr>
            <a:spLocks noChangeArrowheads="1"/>
          </p:cNvSpPr>
          <p:nvPr/>
        </p:nvSpPr>
        <p:spPr bwMode="auto">
          <a:xfrm>
            <a:off x="727075" y="1930400"/>
            <a:ext cx="2397125" cy="2159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3022600" y="2159000"/>
            <a:ext cx="3225800" cy="2206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9" grpId="0" animBg="1"/>
      <p:bldP spid="3" grpId="0" animBg="1"/>
      <p:bldP spid="15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632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524000" y="2840038"/>
            <a:ext cx="2819400" cy="207962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9" name="Rectangle 8"/>
          <p:cNvSpPr>
            <a:spLocks noChangeArrowheads="1"/>
          </p:cNvSpPr>
          <p:nvPr/>
        </p:nvSpPr>
        <p:spPr bwMode="auto">
          <a:xfrm>
            <a:off x="3686175" y="1905000"/>
            <a:ext cx="885825" cy="2746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632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" name="Rectangle 10"/>
          <p:cNvSpPr>
            <a:spLocks noChangeArrowheads="1"/>
          </p:cNvSpPr>
          <p:nvPr/>
        </p:nvSpPr>
        <p:spPr bwMode="auto">
          <a:xfrm>
            <a:off x="1828800" y="381000"/>
            <a:ext cx="5211763" cy="6096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143000" y="2603500"/>
            <a:ext cx="28194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2133600" y="638175"/>
            <a:ext cx="4906963" cy="23812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905000" y="381000"/>
            <a:ext cx="4495800" cy="2333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9" grpId="0" animBg="1"/>
      <p:bldP spid="11" grpId="0" animBg="1"/>
      <p:bldP spid="14" grpId="0" animBg="1"/>
      <p:bldP spid="15" grpId="0" animBg="1"/>
      <p:bldP spid="16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9219" name="Line 3"/>
          <p:cNvSpPr>
            <a:spLocks noChangeShapeType="1"/>
          </p:cNvSpPr>
          <p:nvPr/>
        </p:nvSpPr>
        <p:spPr bwMode="auto">
          <a:xfrm>
            <a:off x="685800" y="2636838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0" name="Line 5"/>
          <p:cNvSpPr>
            <a:spLocks noChangeShapeType="1"/>
          </p:cNvSpPr>
          <p:nvPr/>
        </p:nvSpPr>
        <p:spPr bwMode="auto">
          <a:xfrm>
            <a:off x="685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1" name="Line 6"/>
          <p:cNvSpPr>
            <a:spLocks noChangeShapeType="1"/>
          </p:cNvSpPr>
          <p:nvPr/>
        </p:nvSpPr>
        <p:spPr bwMode="auto">
          <a:xfrm>
            <a:off x="3733800" y="26368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2" name="Line 8"/>
          <p:cNvSpPr>
            <a:spLocks noChangeShapeType="1"/>
          </p:cNvSpPr>
          <p:nvPr/>
        </p:nvSpPr>
        <p:spPr bwMode="auto">
          <a:xfrm>
            <a:off x="685800" y="147002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3" name="Line 9"/>
          <p:cNvSpPr>
            <a:spLocks noChangeShapeType="1"/>
          </p:cNvSpPr>
          <p:nvPr/>
        </p:nvSpPr>
        <p:spPr bwMode="auto">
          <a:xfrm>
            <a:off x="2971800" y="2492375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4" name="Line 10"/>
          <p:cNvSpPr>
            <a:spLocks noChangeShapeType="1"/>
          </p:cNvSpPr>
          <p:nvPr/>
        </p:nvSpPr>
        <p:spPr bwMode="auto">
          <a:xfrm>
            <a:off x="-76200" y="4144963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5" name="Line 11"/>
          <p:cNvSpPr>
            <a:spLocks noChangeShapeType="1"/>
          </p:cNvSpPr>
          <p:nvPr/>
        </p:nvSpPr>
        <p:spPr bwMode="auto">
          <a:xfrm>
            <a:off x="2971800" y="2605088"/>
            <a:ext cx="0" cy="9445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6" name="Line 15"/>
          <p:cNvSpPr>
            <a:spLocks noChangeShapeType="1"/>
          </p:cNvSpPr>
          <p:nvPr/>
        </p:nvSpPr>
        <p:spPr bwMode="auto">
          <a:xfrm>
            <a:off x="5486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7" name="Line 16"/>
          <p:cNvSpPr>
            <a:spLocks noChangeShapeType="1"/>
          </p:cNvSpPr>
          <p:nvPr/>
        </p:nvSpPr>
        <p:spPr bwMode="auto">
          <a:xfrm>
            <a:off x="5486400" y="6254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8" name="Line 17"/>
          <p:cNvSpPr>
            <a:spLocks noChangeShapeType="1"/>
          </p:cNvSpPr>
          <p:nvPr/>
        </p:nvSpPr>
        <p:spPr bwMode="auto">
          <a:xfrm>
            <a:off x="5486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29" name="Line 18"/>
          <p:cNvSpPr>
            <a:spLocks noChangeShapeType="1"/>
          </p:cNvSpPr>
          <p:nvPr/>
        </p:nvSpPr>
        <p:spPr bwMode="auto">
          <a:xfrm>
            <a:off x="8534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0" name="Line 19"/>
          <p:cNvSpPr>
            <a:spLocks noChangeShapeType="1"/>
          </p:cNvSpPr>
          <p:nvPr/>
        </p:nvSpPr>
        <p:spPr bwMode="auto">
          <a:xfrm>
            <a:off x="7010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1" name="Line 20"/>
          <p:cNvSpPr>
            <a:spLocks noChangeShapeType="1"/>
          </p:cNvSpPr>
          <p:nvPr/>
        </p:nvSpPr>
        <p:spPr bwMode="auto">
          <a:xfrm>
            <a:off x="4724400" y="252253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2" name="Line 21"/>
          <p:cNvSpPr>
            <a:spLocks noChangeShapeType="1"/>
          </p:cNvSpPr>
          <p:nvPr/>
        </p:nvSpPr>
        <p:spPr bwMode="auto">
          <a:xfrm>
            <a:off x="8534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3" name="Line 22"/>
          <p:cNvSpPr>
            <a:spLocks noChangeShapeType="1"/>
          </p:cNvSpPr>
          <p:nvPr/>
        </p:nvSpPr>
        <p:spPr bwMode="auto">
          <a:xfrm>
            <a:off x="4724400" y="2635250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4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5" name="Line 24"/>
          <p:cNvSpPr>
            <a:spLocks noChangeShapeType="1"/>
          </p:cNvSpPr>
          <p:nvPr/>
        </p:nvSpPr>
        <p:spPr bwMode="auto">
          <a:xfrm>
            <a:off x="4724400" y="357981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6" name="Line 25"/>
          <p:cNvSpPr>
            <a:spLocks noChangeShapeType="1"/>
          </p:cNvSpPr>
          <p:nvPr/>
        </p:nvSpPr>
        <p:spPr bwMode="auto">
          <a:xfrm>
            <a:off x="8534400" y="5119688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9237" name="Line 26"/>
          <p:cNvSpPr>
            <a:spLocks noChangeShapeType="1"/>
          </p:cNvSpPr>
          <p:nvPr/>
        </p:nvSpPr>
        <p:spPr bwMode="auto">
          <a:xfrm>
            <a:off x="7010400" y="587375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pic>
        <p:nvPicPr>
          <p:cNvPr id="9238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39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9322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9323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9324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9325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9326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9327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9328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9329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9330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1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2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9334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35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36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337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9339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40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41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42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9338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240" name="Group 29"/>
          <p:cNvGrpSpPr>
            <a:grpSpLocks/>
          </p:cNvGrpSpPr>
          <p:nvPr/>
        </p:nvGrpSpPr>
        <p:grpSpPr bwMode="auto">
          <a:xfrm>
            <a:off x="7086600" y="4953000"/>
            <a:ext cx="2116138" cy="1524000"/>
            <a:chOff x="3216" y="1680"/>
            <a:chExt cx="2544" cy="2020"/>
          </a:xfrm>
        </p:grpSpPr>
        <p:sp>
          <p:nvSpPr>
            <p:cNvPr id="9301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9302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9303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9304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9305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9306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9307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9308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9309" name="Freeform 38"/>
            <p:cNvSpPr>
              <a:spLocks/>
            </p:cNvSpPr>
            <p:nvPr/>
          </p:nvSpPr>
          <p:spPr bwMode="auto">
            <a:xfrm>
              <a:off x="4176" y="1920"/>
              <a:ext cx="490" cy="515"/>
            </a:xfrm>
            <a:custGeom>
              <a:avLst/>
              <a:gdLst>
                <a:gd name="T0" fmla="*/ 0 w 490"/>
                <a:gd name="T1" fmla="*/ 0 h 515"/>
                <a:gd name="T2" fmla="*/ 490 w 490"/>
                <a:gd name="T3" fmla="*/ 515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0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1" name="Freeform 40"/>
            <p:cNvSpPr>
              <a:spLocks/>
            </p:cNvSpPr>
            <p:nvPr/>
          </p:nvSpPr>
          <p:spPr bwMode="auto">
            <a:xfrm>
              <a:off x="4176" y="1961"/>
              <a:ext cx="432" cy="967"/>
            </a:xfrm>
            <a:custGeom>
              <a:avLst/>
              <a:gdLst>
                <a:gd name="T0" fmla="*/ 0 w 432"/>
                <a:gd name="T1" fmla="*/ 967 h 967"/>
                <a:gd name="T2" fmla="*/ 43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12" name="Line 42"/>
            <p:cNvSpPr>
              <a:spLocks noChangeShapeType="1"/>
            </p:cNvSpPr>
            <p:nvPr/>
          </p:nvSpPr>
          <p:spPr bwMode="auto">
            <a:xfrm>
              <a:off x="4176" y="3504"/>
              <a:ext cx="432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9313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4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15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316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9318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19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20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21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9317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241" name="Picture 2" descr="http://www.logoi.com/pastimages/img/marriage_4.jp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2707" t="3555" r="26637" b="34222"/>
          <a:stretch>
            <a:fillRect/>
          </a:stretch>
        </p:blipFill>
        <p:spPr bwMode="auto">
          <a:xfrm>
            <a:off x="5851525" y="5078413"/>
            <a:ext cx="1044575" cy="126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sp>
        <p:nvSpPr>
          <p:cNvPr id="111" name="Rectangle 4"/>
          <p:cNvSpPr txBox="1">
            <a:spLocks noChangeArrowheads="1"/>
          </p:cNvSpPr>
          <p:nvPr/>
        </p:nvSpPr>
        <p:spPr>
          <a:xfrm>
            <a:off x="5791200" y="6400800"/>
            <a:ext cx="2590800" cy="4572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His special woman.</a:t>
            </a:r>
            <a:endParaRPr lang="en-CA" sz="2400" kern="0" dirty="0">
              <a:latin typeface="+mn-lt"/>
            </a:endParaRPr>
          </a:p>
        </p:txBody>
      </p:sp>
      <p:sp>
        <p:nvSpPr>
          <p:cNvPr id="115" name="Text Box 27"/>
          <p:cNvSpPr txBox="1">
            <a:spLocks noChangeArrowheads="1"/>
          </p:cNvSpPr>
          <p:nvPr/>
        </p:nvSpPr>
        <p:spPr bwMode="auto">
          <a:xfrm>
            <a:off x="90488" y="1584325"/>
            <a:ext cx="58531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“There is a girl whom every boy loves”</a:t>
            </a:r>
          </a:p>
        </p:txBody>
      </p:sp>
      <p:sp>
        <p:nvSpPr>
          <p:cNvPr id="101" name="Text Box 27"/>
          <p:cNvSpPr txBox="1">
            <a:spLocks noChangeArrowheads="1"/>
          </p:cNvSpPr>
          <p:nvPr/>
        </p:nvSpPr>
        <p:spPr bwMode="auto">
          <a:xfrm>
            <a:off x="152400" y="5562600"/>
            <a:ext cx="45037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“For each boy, there is a girl.”</a:t>
            </a:r>
          </a:p>
        </p:txBody>
      </p:sp>
      <p:pic>
        <p:nvPicPr>
          <p:cNvPr id="9246" name="Picture 76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18" r="23747"/>
          <a:stretch>
            <a:fillRect/>
          </a:stretch>
        </p:blipFill>
        <p:spPr bwMode="auto">
          <a:xfrm>
            <a:off x="6005513" y="2971800"/>
            <a:ext cx="928687" cy="126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47" name="Group 162"/>
          <p:cNvGrpSpPr>
            <a:grpSpLocks/>
          </p:cNvGrpSpPr>
          <p:nvPr/>
        </p:nvGrpSpPr>
        <p:grpSpPr bwMode="auto">
          <a:xfrm>
            <a:off x="7086600" y="2819400"/>
            <a:ext cx="2116138" cy="1524000"/>
            <a:chOff x="3962400" y="914400"/>
            <a:chExt cx="2209800" cy="1828801"/>
          </a:xfrm>
        </p:grpSpPr>
        <p:sp>
          <p:nvSpPr>
            <p:cNvPr id="9275" name="Rectangle 30"/>
            <p:cNvSpPr>
              <a:spLocks noChangeArrowheads="1"/>
            </p:cNvSpPr>
            <p:nvPr/>
          </p:nvSpPr>
          <p:spPr bwMode="auto">
            <a:xfrm>
              <a:off x="5004758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9276" name="Rectangle 31"/>
            <p:cNvSpPr>
              <a:spLocks noChangeArrowheads="1"/>
            </p:cNvSpPr>
            <p:nvPr/>
          </p:nvSpPr>
          <p:spPr bwMode="auto">
            <a:xfrm>
              <a:off x="4170872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9277" name="Rectangle 32"/>
            <p:cNvSpPr>
              <a:spLocks noChangeArrowheads="1"/>
            </p:cNvSpPr>
            <p:nvPr/>
          </p:nvSpPr>
          <p:spPr bwMode="auto">
            <a:xfrm>
              <a:off x="5004758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9278" name="Rectangle 33"/>
            <p:cNvSpPr>
              <a:spLocks noChangeArrowheads="1"/>
            </p:cNvSpPr>
            <p:nvPr/>
          </p:nvSpPr>
          <p:spPr bwMode="auto">
            <a:xfrm>
              <a:off x="4170872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9279" name="Rectangle 34"/>
            <p:cNvSpPr>
              <a:spLocks noChangeArrowheads="1"/>
            </p:cNvSpPr>
            <p:nvPr/>
          </p:nvSpPr>
          <p:spPr bwMode="auto">
            <a:xfrm>
              <a:off x="5004758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9280" name="Rectangle 35"/>
            <p:cNvSpPr>
              <a:spLocks noChangeArrowheads="1"/>
            </p:cNvSpPr>
            <p:nvPr/>
          </p:nvSpPr>
          <p:spPr bwMode="auto">
            <a:xfrm>
              <a:off x="4170872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9281" name="Rectangle 36"/>
            <p:cNvSpPr>
              <a:spLocks noChangeArrowheads="1"/>
            </p:cNvSpPr>
            <p:nvPr/>
          </p:nvSpPr>
          <p:spPr bwMode="auto">
            <a:xfrm>
              <a:off x="5004758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9282" name="Rectangle 37"/>
            <p:cNvSpPr>
              <a:spLocks noChangeArrowheads="1"/>
            </p:cNvSpPr>
            <p:nvPr/>
          </p:nvSpPr>
          <p:spPr bwMode="auto">
            <a:xfrm>
              <a:off x="4170872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9283" name="Freeform 38"/>
            <p:cNvSpPr>
              <a:spLocks/>
            </p:cNvSpPr>
            <p:nvPr/>
          </p:nvSpPr>
          <p:spPr bwMode="auto">
            <a:xfrm>
              <a:off x="4796287" y="1131683"/>
              <a:ext cx="425630" cy="466254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4" name="Line 39"/>
            <p:cNvSpPr>
              <a:spLocks noChangeShapeType="1"/>
            </p:cNvSpPr>
            <p:nvPr/>
          </p:nvSpPr>
          <p:spPr bwMode="auto">
            <a:xfrm>
              <a:off x="4754592" y="1566250"/>
              <a:ext cx="333555" cy="47802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5" name="Freeform 40"/>
            <p:cNvSpPr>
              <a:spLocks/>
            </p:cNvSpPr>
            <p:nvPr/>
          </p:nvSpPr>
          <p:spPr bwMode="auto">
            <a:xfrm>
              <a:off x="4796287" y="1168803"/>
              <a:ext cx="375249" cy="875471"/>
            </a:xfrm>
            <a:custGeom>
              <a:avLst/>
              <a:gdLst>
                <a:gd name="T0" fmla="*/ 0 w 432"/>
                <a:gd name="T1" fmla="*/ 2147483647 h 967"/>
                <a:gd name="T2" fmla="*/ 2147483647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86" name="Line 42"/>
            <p:cNvSpPr>
              <a:spLocks noChangeShapeType="1"/>
            </p:cNvSpPr>
            <p:nvPr/>
          </p:nvSpPr>
          <p:spPr bwMode="auto">
            <a:xfrm>
              <a:off x="4796287" y="256575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9287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6104" y="2261556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88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9198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289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7503" y="1348967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290" name="Group 46"/>
            <p:cNvGrpSpPr>
              <a:grpSpLocks/>
            </p:cNvGrpSpPr>
            <p:nvPr/>
          </p:nvGrpSpPr>
          <p:grpSpPr bwMode="auto">
            <a:xfrm>
              <a:off x="3962400" y="957857"/>
              <a:ext cx="415206" cy="1738266"/>
              <a:chOff x="3330" y="1728"/>
              <a:chExt cx="478" cy="1920"/>
            </a:xfrm>
          </p:grpSpPr>
          <p:pic>
            <p:nvPicPr>
              <p:cNvPr id="9297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98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99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300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9291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9155" y="1826990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92" name="Line 42"/>
            <p:cNvSpPr>
              <a:spLocks noChangeShapeType="1"/>
            </p:cNvSpPr>
            <p:nvPr/>
          </p:nvSpPr>
          <p:spPr bwMode="auto">
            <a:xfrm flipV="1">
              <a:off x="4813659" y="2133902"/>
              <a:ext cx="290992" cy="4300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3" name="Line 42"/>
            <p:cNvSpPr>
              <a:spLocks noChangeShapeType="1"/>
            </p:cNvSpPr>
            <p:nvPr/>
          </p:nvSpPr>
          <p:spPr bwMode="auto">
            <a:xfrm flipV="1">
              <a:off x="4809316" y="1676702"/>
              <a:ext cx="371775" cy="8736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4" name="Line 42"/>
            <p:cNvSpPr>
              <a:spLocks noChangeShapeType="1"/>
            </p:cNvSpPr>
            <p:nvPr/>
          </p:nvSpPr>
          <p:spPr bwMode="auto">
            <a:xfrm>
              <a:off x="4782389" y="157349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5" name="Line 42"/>
            <p:cNvSpPr>
              <a:spLocks noChangeShapeType="1"/>
            </p:cNvSpPr>
            <p:nvPr/>
          </p:nvSpPr>
          <p:spPr bwMode="auto">
            <a:xfrm>
              <a:off x="4733745" y="2048800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296" name="Freeform 38"/>
            <p:cNvSpPr>
              <a:spLocks/>
            </p:cNvSpPr>
            <p:nvPr/>
          </p:nvSpPr>
          <p:spPr bwMode="auto">
            <a:xfrm>
              <a:off x="4796167" y="1111625"/>
              <a:ext cx="309233" cy="926170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4" name="Rectangle 4"/>
          <p:cNvSpPr txBox="1">
            <a:spLocks noChangeArrowheads="1"/>
          </p:cNvSpPr>
          <p:nvPr/>
        </p:nvSpPr>
        <p:spPr>
          <a:xfrm>
            <a:off x="5943600" y="4191000"/>
            <a:ext cx="3810000" cy="4572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Could be a separate girl.</a:t>
            </a:r>
            <a:endParaRPr lang="en-CA" sz="2400" kern="0" dirty="0">
              <a:latin typeface="+mn-lt"/>
            </a:endParaRPr>
          </a:p>
        </p:txBody>
      </p:sp>
      <p:cxnSp>
        <p:nvCxnSpPr>
          <p:cNvPr id="145" name="Straight Arrow Connector 144"/>
          <p:cNvCxnSpPr>
            <a:cxnSpLocks noChangeShapeType="1"/>
          </p:cNvCxnSpPr>
          <p:nvPr/>
        </p:nvCxnSpPr>
        <p:spPr bwMode="auto">
          <a:xfrm>
            <a:off x="5867400" y="1917700"/>
            <a:ext cx="171450" cy="220663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7" name="Straight Arrow Connector 146"/>
          <p:cNvCxnSpPr>
            <a:cxnSpLocks noChangeShapeType="1"/>
            <a:stCxn id="101" idx="3"/>
          </p:cNvCxnSpPr>
          <p:nvPr/>
        </p:nvCxnSpPr>
        <p:spPr bwMode="auto">
          <a:xfrm>
            <a:off x="4656138" y="5824538"/>
            <a:ext cx="1058862" cy="0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" name="Group 144"/>
          <p:cNvGrpSpPr>
            <a:grpSpLocks/>
          </p:cNvGrpSpPr>
          <p:nvPr/>
        </p:nvGrpSpPr>
        <p:grpSpPr bwMode="auto">
          <a:xfrm>
            <a:off x="533400" y="2895600"/>
            <a:ext cx="2667000" cy="2133600"/>
            <a:chOff x="0" y="2438400"/>
            <a:chExt cx="5556251" cy="3429000"/>
          </a:xfrm>
        </p:grpSpPr>
        <p:sp>
          <p:nvSpPr>
            <p:cNvPr id="9256" name="AutoShape 35"/>
            <p:cNvSpPr>
              <a:spLocks noChangeArrowheads="1"/>
            </p:cNvSpPr>
            <p:nvPr/>
          </p:nvSpPr>
          <p:spPr bwMode="auto">
            <a:xfrm>
              <a:off x="1066800" y="2438400"/>
              <a:ext cx="4489451" cy="857250"/>
            </a:xfrm>
            <a:prstGeom prst="wedgeRoundRectCallout">
              <a:avLst>
                <a:gd name="adj1" fmla="val -34037"/>
                <a:gd name="adj2" fmla="val 87852"/>
                <a:gd name="adj3" fmla="val 16667"/>
              </a:avLst>
            </a:prstGeom>
            <a:noFill/>
            <a:ln w="38100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/>
                <a:t>Not clear.</a:t>
              </a:r>
            </a:p>
          </p:txBody>
        </p:sp>
        <p:grpSp>
          <p:nvGrpSpPr>
            <p:cNvPr id="9257" name="Group 9"/>
            <p:cNvGrpSpPr>
              <a:grpSpLocks/>
            </p:cNvGrpSpPr>
            <p:nvPr/>
          </p:nvGrpSpPr>
          <p:grpSpPr bwMode="auto">
            <a:xfrm>
              <a:off x="0" y="3124200"/>
              <a:ext cx="2282825" cy="2743200"/>
              <a:chOff x="2065" y="1551"/>
              <a:chExt cx="1628" cy="1988"/>
            </a:xfrm>
          </p:grpSpPr>
          <p:sp>
            <p:nvSpPr>
              <p:cNvPr id="122" name="Freeform 10"/>
              <p:cNvSpPr>
                <a:spLocks/>
              </p:cNvSpPr>
              <p:nvPr/>
            </p:nvSpPr>
            <p:spPr bwMode="auto">
              <a:xfrm>
                <a:off x="2777" y="1977"/>
                <a:ext cx="330" cy="338"/>
              </a:xfrm>
              <a:custGeom>
                <a:avLst/>
                <a:gdLst>
                  <a:gd name="T0" fmla="*/ 255 w 331"/>
                  <a:gd name="T1" fmla="*/ 212 h 334"/>
                  <a:gd name="T2" fmla="*/ 284 w 331"/>
                  <a:gd name="T3" fmla="*/ 141 h 334"/>
                  <a:gd name="T4" fmla="*/ 279 w 331"/>
                  <a:gd name="T5" fmla="*/ 85 h 334"/>
                  <a:gd name="T6" fmla="*/ 270 w 331"/>
                  <a:gd name="T7" fmla="*/ 38 h 334"/>
                  <a:gd name="T8" fmla="*/ 227 w 331"/>
                  <a:gd name="T9" fmla="*/ 5 h 334"/>
                  <a:gd name="T10" fmla="*/ 166 w 331"/>
                  <a:gd name="T11" fmla="*/ 0 h 334"/>
                  <a:gd name="T12" fmla="*/ 118 w 331"/>
                  <a:gd name="T13" fmla="*/ 5 h 334"/>
                  <a:gd name="T14" fmla="*/ 47 w 331"/>
                  <a:gd name="T15" fmla="*/ 47 h 334"/>
                  <a:gd name="T16" fmla="*/ 14 w 331"/>
                  <a:gd name="T17" fmla="*/ 113 h 334"/>
                  <a:gd name="T18" fmla="*/ 0 w 331"/>
                  <a:gd name="T19" fmla="*/ 193 h 334"/>
                  <a:gd name="T20" fmla="*/ 14 w 331"/>
                  <a:gd name="T21" fmla="*/ 282 h 334"/>
                  <a:gd name="T22" fmla="*/ 43 w 331"/>
                  <a:gd name="T23" fmla="*/ 315 h 334"/>
                  <a:gd name="T24" fmla="*/ 95 w 331"/>
                  <a:gd name="T25" fmla="*/ 334 h 334"/>
                  <a:gd name="T26" fmla="*/ 147 w 331"/>
                  <a:gd name="T27" fmla="*/ 329 h 334"/>
                  <a:gd name="T28" fmla="*/ 203 w 331"/>
                  <a:gd name="T29" fmla="*/ 306 h 334"/>
                  <a:gd name="T30" fmla="*/ 241 w 331"/>
                  <a:gd name="T31" fmla="*/ 273 h 334"/>
                  <a:gd name="T32" fmla="*/ 303 w 331"/>
                  <a:gd name="T33" fmla="*/ 325 h 334"/>
                  <a:gd name="T34" fmla="*/ 331 w 331"/>
                  <a:gd name="T35" fmla="*/ 325 h 334"/>
                  <a:gd name="T36" fmla="*/ 331 w 331"/>
                  <a:gd name="T37" fmla="*/ 296 h 334"/>
                  <a:gd name="T38" fmla="*/ 317 w 331"/>
                  <a:gd name="T39" fmla="*/ 273 h 334"/>
                  <a:gd name="T40" fmla="*/ 255 w 331"/>
                  <a:gd name="T41" fmla="*/ 212 h 3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31"/>
                  <a:gd name="T64" fmla="*/ 0 h 334"/>
                  <a:gd name="T65" fmla="*/ 331 w 331"/>
                  <a:gd name="T66" fmla="*/ 334 h 3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31" h="334">
                    <a:moveTo>
                      <a:pt x="255" y="212"/>
                    </a:moveTo>
                    <a:lnTo>
                      <a:pt x="284" y="141"/>
                    </a:lnTo>
                    <a:lnTo>
                      <a:pt x="279" y="85"/>
                    </a:lnTo>
                    <a:lnTo>
                      <a:pt x="270" y="38"/>
                    </a:lnTo>
                    <a:lnTo>
                      <a:pt x="227" y="5"/>
                    </a:lnTo>
                    <a:lnTo>
                      <a:pt x="166" y="0"/>
                    </a:lnTo>
                    <a:lnTo>
                      <a:pt x="118" y="5"/>
                    </a:lnTo>
                    <a:lnTo>
                      <a:pt x="47" y="47"/>
                    </a:lnTo>
                    <a:lnTo>
                      <a:pt x="14" y="113"/>
                    </a:lnTo>
                    <a:lnTo>
                      <a:pt x="0" y="193"/>
                    </a:lnTo>
                    <a:lnTo>
                      <a:pt x="14" y="282"/>
                    </a:lnTo>
                    <a:lnTo>
                      <a:pt x="43" y="315"/>
                    </a:lnTo>
                    <a:lnTo>
                      <a:pt x="95" y="334"/>
                    </a:lnTo>
                    <a:lnTo>
                      <a:pt x="147" y="329"/>
                    </a:lnTo>
                    <a:lnTo>
                      <a:pt x="203" y="306"/>
                    </a:lnTo>
                    <a:lnTo>
                      <a:pt x="241" y="273"/>
                    </a:lnTo>
                    <a:lnTo>
                      <a:pt x="303" y="325"/>
                    </a:lnTo>
                    <a:lnTo>
                      <a:pt x="331" y="325"/>
                    </a:lnTo>
                    <a:lnTo>
                      <a:pt x="331" y="296"/>
                    </a:lnTo>
                    <a:lnTo>
                      <a:pt x="317" y="273"/>
                    </a:lnTo>
                    <a:lnTo>
                      <a:pt x="255" y="21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3" name="Freeform 11"/>
              <p:cNvSpPr>
                <a:spLocks/>
              </p:cNvSpPr>
              <p:nvPr/>
            </p:nvSpPr>
            <p:spPr bwMode="auto">
              <a:xfrm>
                <a:off x="2810" y="1930"/>
                <a:ext cx="304" cy="129"/>
              </a:xfrm>
              <a:custGeom>
                <a:avLst/>
                <a:gdLst>
                  <a:gd name="T0" fmla="*/ 234 w 303"/>
                  <a:gd name="T1" fmla="*/ 127 h 127"/>
                  <a:gd name="T2" fmla="*/ 303 w 303"/>
                  <a:gd name="T3" fmla="*/ 117 h 127"/>
                  <a:gd name="T4" fmla="*/ 303 w 303"/>
                  <a:gd name="T5" fmla="*/ 90 h 127"/>
                  <a:gd name="T6" fmla="*/ 223 w 303"/>
                  <a:gd name="T7" fmla="*/ 110 h 127"/>
                  <a:gd name="T8" fmla="*/ 213 w 303"/>
                  <a:gd name="T9" fmla="*/ 100 h 127"/>
                  <a:gd name="T10" fmla="*/ 265 w 303"/>
                  <a:gd name="T11" fmla="*/ 61 h 127"/>
                  <a:gd name="T12" fmla="*/ 246 w 303"/>
                  <a:gd name="T13" fmla="*/ 51 h 127"/>
                  <a:gd name="T14" fmla="*/ 199 w 303"/>
                  <a:gd name="T15" fmla="*/ 81 h 127"/>
                  <a:gd name="T16" fmla="*/ 180 w 303"/>
                  <a:gd name="T17" fmla="*/ 71 h 127"/>
                  <a:gd name="T18" fmla="*/ 253 w 303"/>
                  <a:gd name="T19" fmla="*/ 24 h 127"/>
                  <a:gd name="T20" fmla="*/ 239 w 303"/>
                  <a:gd name="T21" fmla="*/ 0 h 127"/>
                  <a:gd name="T22" fmla="*/ 147 w 303"/>
                  <a:gd name="T23" fmla="*/ 71 h 127"/>
                  <a:gd name="T24" fmla="*/ 85 w 303"/>
                  <a:gd name="T25" fmla="*/ 90 h 127"/>
                  <a:gd name="T26" fmla="*/ 69 w 303"/>
                  <a:gd name="T27" fmla="*/ 66 h 127"/>
                  <a:gd name="T28" fmla="*/ 50 w 303"/>
                  <a:gd name="T29" fmla="*/ 17 h 127"/>
                  <a:gd name="T30" fmla="*/ 28 w 303"/>
                  <a:gd name="T31" fmla="*/ 37 h 127"/>
                  <a:gd name="T32" fmla="*/ 52 w 303"/>
                  <a:gd name="T33" fmla="*/ 85 h 127"/>
                  <a:gd name="T34" fmla="*/ 38 w 303"/>
                  <a:gd name="T35" fmla="*/ 95 h 127"/>
                  <a:gd name="T36" fmla="*/ 14 w 303"/>
                  <a:gd name="T37" fmla="*/ 51 h 127"/>
                  <a:gd name="T38" fmla="*/ 0 w 303"/>
                  <a:gd name="T39" fmla="*/ 76 h 127"/>
                  <a:gd name="T40" fmla="*/ 17 w 303"/>
                  <a:gd name="T41" fmla="*/ 120 h 127"/>
                  <a:gd name="T42" fmla="*/ 133 w 303"/>
                  <a:gd name="T43" fmla="*/ 105 h 127"/>
                  <a:gd name="T44" fmla="*/ 234 w 303"/>
                  <a:gd name="T45" fmla="*/ 127 h 127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03"/>
                  <a:gd name="T70" fmla="*/ 0 h 127"/>
                  <a:gd name="T71" fmla="*/ 303 w 303"/>
                  <a:gd name="T72" fmla="*/ 127 h 127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03" h="127">
                    <a:moveTo>
                      <a:pt x="234" y="127"/>
                    </a:moveTo>
                    <a:lnTo>
                      <a:pt x="303" y="117"/>
                    </a:lnTo>
                    <a:lnTo>
                      <a:pt x="303" y="90"/>
                    </a:lnTo>
                    <a:lnTo>
                      <a:pt x="223" y="110"/>
                    </a:lnTo>
                    <a:lnTo>
                      <a:pt x="213" y="100"/>
                    </a:lnTo>
                    <a:lnTo>
                      <a:pt x="265" y="61"/>
                    </a:lnTo>
                    <a:lnTo>
                      <a:pt x="246" y="51"/>
                    </a:lnTo>
                    <a:lnTo>
                      <a:pt x="199" y="81"/>
                    </a:lnTo>
                    <a:lnTo>
                      <a:pt x="180" y="71"/>
                    </a:lnTo>
                    <a:lnTo>
                      <a:pt x="253" y="24"/>
                    </a:lnTo>
                    <a:lnTo>
                      <a:pt x="239" y="0"/>
                    </a:lnTo>
                    <a:lnTo>
                      <a:pt x="147" y="71"/>
                    </a:lnTo>
                    <a:lnTo>
                      <a:pt x="85" y="90"/>
                    </a:lnTo>
                    <a:lnTo>
                      <a:pt x="69" y="66"/>
                    </a:lnTo>
                    <a:lnTo>
                      <a:pt x="50" y="17"/>
                    </a:lnTo>
                    <a:lnTo>
                      <a:pt x="28" y="37"/>
                    </a:lnTo>
                    <a:lnTo>
                      <a:pt x="52" y="85"/>
                    </a:lnTo>
                    <a:lnTo>
                      <a:pt x="38" y="95"/>
                    </a:lnTo>
                    <a:lnTo>
                      <a:pt x="14" y="51"/>
                    </a:lnTo>
                    <a:lnTo>
                      <a:pt x="0" y="76"/>
                    </a:lnTo>
                    <a:lnTo>
                      <a:pt x="17" y="120"/>
                    </a:lnTo>
                    <a:lnTo>
                      <a:pt x="133" y="105"/>
                    </a:lnTo>
                    <a:lnTo>
                      <a:pt x="234" y="127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4" name="Freeform 12"/>
              <p:cNvSpPr>
                <a:spLocks/>
              </p:cNvSpPr>
              <p:nvPr/>
            </p:nvSpPr>
            <p:spPr bwMode="auto">
              <a:xfrm>
                <a:off x="2891" y="1840"/>
                <a:ext cx="514" cy="634"/>
              </a:xfrm>
              <a:custGeom>
                <a:avLst/>
                <a:gdLst>
                  <a:gd name="T0" fmla="*/ 14 w 518"/>
                  <a:gd name="T1" fmla="*/ 623 h 632"/>
                  <a:gd name="T2" fmla="*/ 0 w 518"/>
                  <a:gd name="T3" fmla="*/ 595 h 632"/>
                  <a:gd name="T4" fmla="*/ 9 w 518"/>
                  <a:gd name="T5" fmla="*/ 567 h 632"/>
                  <a:gd name="T6" fmla="*/ 42 w 518"/>
                  <a:gd name="T7" fmla="*/ 539 h 632"/>
                  <a:gd name="T8" fmla="*/ 126 w 518"/>
                  <a:gd name="T9" fmla="*/ 525 h 632"/>
                  <a:gd name="T10" fmla="*/ 233 w 518"/>
                  <a:gd name="T11" fmla="*/ 534 h 632"/>
                  <a:gd name="T12" fmla="*/ 369 w 518"/>
                  <a:gd name="T13" fmla="*/ 516 h 632"/>
                  <a:gd name="T14" fmla="*/ 453 w 518"/>
                  <a:gd name="T15" fmla="*/ 474 h 632"/>
                  <a:gd name="T16" fmla="*/ 471 w 518"/>
                  <a:gd name="T17" fmla="*/ 451 h 632"/>
                  <a:gd name="T18" fmla="*/ 457 w 518"/>
                  <a:gd name="T19" fmla="*/ 390 h 632"/>
                  <a:gd name="T20" fmla="*/ 420 w 518"/>
                  <a:gd name="T21" fmla="*/ 256 h 632"/>
                  <a:gd name="T22" fmla="*/ 364 w 518"/>
                  <a:gd name="T23" fmla="*/ 177 h 632"/>
                  <a:gd name="T24" fmla="*/ 327 w 518"/>
                  <a:gd name="T25" fmla="*/ 153 h 632"/>
                  <a:gd name="T26" fmla="*/ 322 w 518"/>
                  <a:gd name="T27" fmla="*/ 130 h 632"/>
                  <a:gd name="T28" fmla="*/ 341 w 518"/>
                  <a:gd name="T29" fmla="*/ 121 h 632"/>
                  <a:gd name="T30" fmla="*/ 355 w 518"/>
                  <a:gd name="T31" fmla="*/ 98 h 632"/>
                  <a:gd name="T32" fmla="*/ 327 w 518"/>
                  <a:gd name="T33" fmla="*/ 65 h 632"/>
                  <a:gd name="T34" fmla="*/ 294 w 518"/>
                  <a:gd name="T35" fmla="*/ 70 h 632"/>
                  <a:gd name="T36" fmla="*/ 275 w 518"/>
                  <a:gd name="T37" fmla="*/ 46 h 632"/>
                  <a:gd name="T38" fmla="*/ 299 w 518"/>
                  <a:gd name="T39" fmla="*/ 14 h 632"/>
                  <a:gd name="T40" fmla="*/ 341 w 518"/>
                  <a:gd name="T41" fmla="*/ 0 h 632"/>
                  <a:gd name="T42" fmla="*/ 392 w 518"/>
                  <a:gd name="T43" fmla="*/ 14 h 632"/>
                  <a:gd name="T44" fmla="*/ 411 w 518"/>
                  <a:gd name="T45" fmla="*/ 60 h 632"/>
                  <a:gd name="T46" fmla="*/ 406 w 518"/>
                  <a:gd name="T47" fmla="*/ 121 h 632"/>
                  <a:gd name="T48" fmla="*/ 373 w 518"/>
                  <a:gd name="T49" fmla="*/ 144 h 632"/>
                  <a:gd name="T50" fmla="*/ 411 w 518"/>
                  <a:gd name="T51" fmla="*/ 181 h 632"/>
                  <a:gd name="T52" fmla="*/ 457 w 518"/>
                  <a:gd name="T53" fmla="*/ 237 h 632"/>
                  <a:gd name="T54" fmla="*/ 485 w 518"/>
                  <a:gd name="T55" fmla="*/ 339 h 632"/>
                  <a:gd name="T56" fmla="*/ 518 w 518"/>
                  <a:gd name="T57" fmla="*/ 455 h 632"/>
                  <a:gd name="T58" fmla="*/ 518 w 518"/>
                  <a:gd name="T59" fmla="*/ 502 h 632"/>
                  <a:gd name="T60" fmla="*/ 504 w 518"/>
                  <a:gd name="T61" fmla="*/ 511 h 632"/>
                  <a:gd name="T62" fmla="*/ 420 w 518"/>
                  <a:gd name="T63" fmla="*/ 548 h 632"/>
                  <a:gd name="T64" fmla="*/ 322 w 518"/>
                  <a:gd name="T65" fmla="*/ 576 h 632"/>
                  <a:gd name="T66" fmla="*/ 154 w 518"/>
                  <a:gd name="T67" fmla="*/ 599 h 632"/>
                  <a:gd name="T68" fmla="*/ 56 w 518"/>
                  <a:gd name="T69" fmla="*/ 632 h 632"/>
                  <a:gd name="T70" fmla="*/ 14 w 518"/>
                  <a:gd name="T71" fmla="*/ 623 h 63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518"/>
                  <a:gd name="T109" fmla="*/ 0 h 632"/>
                  <a:gd name="T110" fmla="*/ 518 w 518"/>
                  <a:gd name="T111" fmla="*/ 632 h 63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518" h="632">
                    <a:moveTo>
                      <a:pt x="14" y="623"/>
                    </a:moveTo>
                    <a:lnTo>
                      <a:pt x="0" y="595"/>
                    </a:lnTo>
                    <a:lnTo>
                      <a:pt x="9" y="567"/>
                    </a:lnTo>
                    <a:lnTo>
                      <a:pt x="42" y="539"/>
                    </a:lnTo>
                    <a:lnTo>
                      <a:pt x="126" y="525"/>
                    </a:lnTo>
                    <a:lnTo>
                      <a:pt x="233" y="534"/>
                    </a:lnTo>
                    <a:lnTo>
                      <a:pt x="369" y="516"/>
                    </a:lnTo>
                    <a:lnTo>
                      <a:pt x="453" y="474"/>
                    </a:lnTo>
                    <a:lnTo>
                      <a:pt x="471" y="451"/>
                    </a:lnTo>
                    <a:lnTo>
                      <a:pt x="457" y="390"/>
                    </a:lnTo>
                    <a:lnTo>
                      <a:pt x="420" y="256"/>
                    </a:lnTo>
                    <a:lnTo>
                      <a:pt x="364" y="177"/>
                    </a:lnTo>
                    <a:lnTo>
                      <a:pt x="327" y="153"/>
                    </a:lnTo>
                    <a:lnTo>
                      <a:pt x="322" y="130"/>
                    </a:lnTo>
                    <a:lnTo>
                      <a:pt x="341" y="121"/>
                    </a:lnTo>
                    <a:lnTo>
                      <a:pt x="355" y="98"/>
                    </a:lnTo>
                    <a:lnTo>
                      <a:pt x="327" y="65"/>
                    </a:lnTo>
                    <a:lnTo>
                      <a:pt x="294" y="70"/>
                    </a:lnTo>
                    <a:lnTo>
                      <a:pt x="275" y="46"/>
                    </a:lnTo>
                    <a:lnTo>
                      <a:pt x="299" y="14"/>
                    </a:lnTo>
                    <a:lnTo>
                      <a:pt x="341" y="0"/>
                    </a:lnTo>
                    <a:lnTo>
                      <a:pt x="392" y="14"/>
                    </a:lnTo>
                    <a:lnTo>
                      <a:pt x="411" y="60"/>
                    </a:lnTo>
                    <a:lnTo>
                      <a:pt x="406" y="121"/>
                    </a:lnTo>
                    <a:lnTo>
                      <a:pt x="373" y="144"/>
                    </a:lnTo>
                    <a:lnTo>
                      <a:pt x="411" y="181"/>
                    </a:lnTo>
                    <a:lnTo>
                      <a:pt x="457" y="237"/>
                    </a:lnTo>
                    <a:lnTo>
                      <a:pt x="485" y="339"/>
                    </a:lnTo>
                    <a:lnTo>
                      <a:pt x="518" y="455"/>
                    </a:lnTo>
                    <a:lnTo>
                      <a:pt x="518" y="502"/>
                    </a:lnTo>
                    <a:lnTo>
                      <a:pt x="504" y="511"/>
                    </a:lnTo>
                    <a:lnTo>
                      <a:pt x="420" y="548"/>
                    </a:lnTo>
                    <a:lnTo>
                      <a:pt x="322" y="576"/>
                    </a:lnTo>
                    <a:lnTo>
                      <a:pt x="154" y="599"/>
                    </a:lnTo>
                    <a:lnTo>
                      <a:pt x="56" y="632"/>
                    </a:lnTo>
                    <a:lnTo>
                      <a:pt x="14" y="623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5" name="Freeform 13"/>
              <p:cNvSpPr>
                <a:spLocks/>
              </p:cNvSpPr>
              <p:nvPr/>
            </p:nvSpPr>
            <p:spPr bwMode="auto">
              <a:xfrm>
                <a:off x="3188" y="2047"/>
                <a:ext cx="45" cy="85"/>
              </a:xfrm>
              <a:custGeom>
                <a:avLst/>
                <a:gdLst>
                  <a:gd name="T0" fmla="*/ 10 w 47"/>
                  <a:gd name="T1" fmla="*/ 32 h 86"/>
                  <a:gd name="T2" fmla="*/ 28 w 47"/>
                  <a:gd name="T3" fmla="*/ 75 h 86"/>
                  <a:gd name="T4" fmla="*/ 35 w 47"/>
                  <a:gd name="T5" fmla="*/ 86 h 86"/>
                  <a:gd name="T6" fmla="*/ 43 w 47"/>
                  <a:gd name="T7" fmla="*/ 85 h 86"/>
                  <a:gd name="T8" fmla="*/ 47 w 47"/>
                  <a:gd name="T9" fmla="*/ 73 h 86"/>
                  <a:gd name="T10" fmla="*/ 1 w 47"/>
                  <a:gd name="T11" fmla="*/ 0 h 86"/>
                  <a:gd name="T12" fmla="*/ 0 w 47"/>
                  <a:gd name="T13" fmla="*/ 15 h 86"/>
                  <a:gd name="T14" fmla="*/ 10 w 47"/>
                  <a:gd name="T15" fmla="*/ 32 h 8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7"/>
                  <a:gd name="T25" fmla="*/ 0 h 86"/>
                  <a:gd name="T26" fmla="*/ 47 w 47"/>
                  <a:gd name="T27" fmla="*/ 86 h 8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7" h="86">
                    <a:moveTo>
                      <a:pt x="10" y="32"/>
                    </a:moveTo>
                    <a:lnTo>
                      <a:pt x="28" y="75"/>
                    </a:lnTo>
                    <a:lnTo>
                      <a:pt x="35" y="86"/>
                    </a:lnTo>
                    <a:lnTo>
                      <a:pt x="43" y="85"/>
                    </a:lnTo>
                    <a:lnTo>
                      <a:pt x="47" y="73"/>
                    </a:lnTo>
                    <a:lnTo>
                      <a:pt x="1" y="0"/>
                    </a:lnTo>
                    <a:lnTo>
                      <a:pt x="0" y="15"/>
                    </a:lnTo>
                    <a:lnTo>
                      <a:pt x="10" y="3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6" name="Freeform 14"/>
              <p:cNvSpPr>
                <a:spLocks/>
              </p:cNvSpPr>
              <p:nvPr/>
            </p:nvSpPr>
            <p:spPr bwMode="auto">
              <a:xfrm>
                <a:off x="3141" y="1561"/>
                <a:ext cx="552" cy="453"/>
              </a:xfrm>
              <a:custGeom>
                <a:avLst/>
                <a:gdLst>
                  <a:gd name="T0" fmla="*/ 93 w 551"/>
                  <a:gd name="T1" fmla="*/ 345 h 452"/>
                  <a:gd name="T2" fmla="*/ 0 w 551"/>
                  <a:gd name="T3" fmla="*/ 373 h 452"/>
                  <a:gd name="T4" fmla="*/ 9 w 551"/>
                  <a:gd name="T5" fmla="*/ 410 h 452"/>
                  <a:gd name="T6" fmla="*/ 140 w 551"/>
                  <a:gd name="T7" fmla="*/ 345 h 452"/>
                  <a:gd name="T8" fmla="*/ 9 w 551"/>
                  <a:gd name="T9" fmla="*/ 429 h 452"/>
                  <a:gd name="T10" fmla="*/ 23 w 551"/>
                  <a:gd name="T11" fmla="*/ 452 h 452"/>
                  <a:gd name="T12" fmla="*/ 121 w 551"/>
                  <a:gd name="T13" fmla="*/ 382 h 452"/>
                  <a:gd name="T14" fmla="*/ 196 w 551"/>
                  <a:gd name="T15" fmla="*/ 345 h 452"/>
                  <a:gd name="T16" fmla="*/ 313 w 551"/>
                  <a:gd name="T17" fmla="*/ 312 h 452"/>
                  <a:gd name="T18" fmla="*/ 434 w 551"/>
                  <a:gd name="T19" fmla="*/ 312 h 452"/>
                  <a:gd name="T20" fmla="*/ 546 w 551"/>
                  <a:gd name="T21" fmla="*/ 308 h 452"/>
                  <a:gd name="T22" fmla="*/ 551 w 551"/>
                  <a:gd name="T23" fmla="*/ 275 h 452"/>
                  <a:gd name="T24" fmla="*/ 430 w 551"/>
                  <a:gd name="T25" fmla="*/ 284 h 452"/>
                  <a:gd name="T26" fmla="*/ 313 w 551"/>
                  <a:gd name="T27" fmla="*/ 294 h 452"/>
                  <a:gd name="T28" fmla="*/ 196 w 551"/>
                  <a:gd name="T29" fmla="*/ 322 h 452"/>
                  <a:gd name="T30" fmla="*/ 177 w 551"/>
                  <a:gd name="T31" fmla="*/ 326 h 452"/>
                  <a:gd name="T32" fmla="*/ 313 w 551"/>
                  <a:gd name="T33" fmla="*/ 261 h 452"/>
                  <a:gd name="T34" fmla="*/ 448 w 551"/>
                  <a:gd name="T35" fmla="*/ 172 h 452"/>
                  <a:gd name="T36" fmla="*/ 453 w 551"/>
                  <a:gd name="T37" fmla="*/ 140 h 452"/>
                  <a:gd name="T38" fmla="*/ 350 w 551"/>
                  <a:gd name="T39" fmla="*/ 210 h 452"/>
                  <a:gd name="T40" fmla="*/ 224 w 551"/>
                  <a:gd name="T41" fmla="*/ 284 h 452"/>
                  <a:gd name="T42" fmla="*/ 168 w 551"/>
                  <a:gd name="T43" fmla="*/ 303 h 452"/>
                  <a:gd name="T44" fmla="*/ 271 w 551"/>
                  <a:gd name="T45" fmla="*/ 224 h 452"/>
                  <a:gd name="T46" fmla="*/ 332 w 551"/>
                  <a:gd name="T47" fmla="*/ 135 h 452"/>
                  <a:gd name="T48" fmla="*/ 360 w 551"/>
                  <a:gd name="T49" fmla="*/ 47 h 452"/>
                  <a:gd name="T50" fmla="*/ 332 w 551"/>
                  <a:gd name="T51" fmla="*/ 0 h 452"/>
                  <a:gd name="T52" fmla="*/ 318 w 551"/>
                  <a:gd name="T53" fmla="*/ 103 h 452"/>
                  <a:gd name="T54" fmla="*/ 266 w 551"/>
                  <a:gd name="T55" fmla="*/ 196 h 452"/>
                  <a:gd name="T56" fmla="*/ 191 w 551"/>
                  <a:gd name="T57" fmla="*/ 256 h 452"/>
                  <a:gd name="T58" fmla="*/ 93 w 551"/>
                  <a:gd name="T59" fmla="*/ 345 h 4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51"/>
                  <a:gd name="T91" fmla="*/ 0 h 452"/>
                  <a:gd name="T92" fmla="*/ 551 w 551"/>
                  <a:gd name="T93" fmla="*/ 452 h 4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51" h="452">
                    <a:moveTo>
                      <a:pt x="93" y="345"/>
                    </a:moveTo>
                    <a:lnTo>
                      <a:pt x="0" y="373"/>
                    </a:lnTo>
                    <a:lnTo>
                      <a:pt x="9" y="410"/>
                    </a:lnTo>
                    <a:lnTo>
                      <a:pt x="140" y="345"/>
                    </a:lnTo>
                    <a:lnTo>
                      <a:pt x="9" y="429"/>
                    </a:lnTo>
                    <a:lnTo>
                      <a:pt x="23" y="452"/>
                    </a:lnTo>
                    <a:lnTo>
                      <a:pt x="121" y="382"/>
                    </a:lnTo>
                    <a:lnTo>
                      <a:pt x="196" y="345"/>
                    </a:lnTo>
                    <a:lnTo>
                      <a:pt x="313" y="312"/>
                    </a:lnTo>
                    <a:lnTo>
                      <a:pt x="434" y="312"/>
                    </a:lnTo>
                    <a:lnTo>
                      <a:pt x="546" y="308"/>
                    </a:lnTo>
                    <a:lnTo>
                      <a:pt x="551" y="275"/>
                    </a:lnTo>
                    <a:lnTo>
                      <a:pt x="430" y="284"/>
                    </a:lnTo>
                    <a:lnTo>
                      <a:pt x="313" y="294"/>
                    </a:lnTo>
                    <a:lnTo>
                      <a:pt x="196" y="322"/>
                    </a:lnTo>
                    <a:lnTo>
                      <a:pt x="177" y="326"/>
                    </a:lnTo>
                    <a:lnTo>
                      <a:pt x="313" y="261"/>
                    </a:lnTo>
                    <a:lnTo>
                      <a:pt x="448" y="172"/>
                    </a:lnTo>
                    <a:lnTo>
                      <a:pt x="453" y="140"/>
                    </a:lnTo>
                    <a:lnTo>
                      <a:pt x="350" y="210"/>
                    </a:lnTo>
                    <a:lnTo>
                      <a:pt x="224" y="284"/>
                    </a:lnTo>
                    <a:lnTo>
                      <a:pt x="168" y="303"/>
                    </a:lnTo>
                    <a:lnTo>
                      <a:pt x="271" y="224"/>
                    </a:lnTo>
                    <a:lnTo>
                      <a:pt x="332" y="135"/>
                    </a:lnTo>
                    <a:lnTo>
                      <a:pt x="360" y="47"/>
                    </a:lnTo>
                    <a:lnTo>
                      <a:pt x="332" y="0"/>
                    </a:lnTo>
                    <a:lnTo>
                      <a:pt x="318" y="103"/>
                    </a:lnTo>
                    <a:lnTo>
                      <a:pt x="266" y="196"/>
                    </a:lnTo>
                    <a:lnTo>
                      <a:pt x="191" y="256"/>
                    </a:lnTo>
                    <a:lnTo>
                      <a:pt x="93" y="345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7" name="Freeform 15"/>
              <p:cNvSpPr>
                <a:spLocks/>
              </p:cNvSpPr>
              <p:nvPr/>
            </p:nvSpPr>
            <p:spPr bwMode="auto">
              <a:xfrm>
                <a:off x="3136" y="2056"/>
                <a:ext cx="31" cy="92"/>
              </a:xfrm>
              <a:custGeom>
                <a:avLst/>
                <a:gdLst>
                  <a:gd name="T0" fmla="*/ 16 w 31"/>
                  <a:gd name="T1" fmla="*/ 32 h 92"/>
                  <a:gd name="T2" fmla="*/ 6 w 31"/>
                  <a:gd name="T3" fmla="*/ 77 h 92"/>
                  <a:gd name="T4" fmla="*/ 0 w 31"/>
                  <a:gd name="T5" fmla="*/ 87 h 92"/>
                  <a:gd name="T6" fmla="*/ 9 w 31"/>
                  <a:gd name="T7" fmla="*/ 92 h 92"/>
                  <a:gd name="T8" fmla="*/ 22 w 31"/>
                  <a:gd name="T9" fmla="*/ 85 h 92"/>
                  <a:gd name="T10" fmla="*/ 31 w 31"/>
                  <a:gd name="T11" fmla="*/ 0 h 92"/>
                  <a:gd name="T12" fmla="*/ 19 w 31"/>
                  <a:gd name="T13" fmla="*/ 12 h 92"/>
                  <a:gd name="T14" fmla="*/ 16 w 31"/>
                  <a:gd name="T15" fmla="*/ 3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1"/>
                  <a:gd name="T25" fmla="*/ 0 h 92"/>
                  <a:gd name="T26" fmla="*/ 31 w 31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1" h="92">
                    <a:moveTo>
                      <a:pt x="16" y="32"/>
                    </a:moveTo>
                    <a:lnTo>
                      <a:pt x="6" y="77"/>
                    </a:lnTo>
                    <a:lnTo>
                      <a:pt x="0" y="87"/>
                    </a:lnTo>
                    <a:lnTo>
                      <a:pt x="9" y="92"/>
                    </a:lnTo>
                    <a:lnTo>
                      <a:pt x="22" y="85"/>
                    </a:lnTo>
                    <a:lnTo>
                      <a:pt x="31" y="0"/>
                    </a:lnTo>
                    <a:lnTo>
                      <a:pt x="19" y="12"/>
                    </a:lnTo>
                    <a:lnTo>
                      <a:pt x="16" y="3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8" name="Freeform 16"/>
              <p:cNvSpPr>
                <a:spLocks/>
              </p:cNvSpPr>
              <p:nvPr/>
            </p:nvSpPr>
            <p:spPr bwMode="auto">
              <a:xfrm>
                <a:off x="3098" y="1812"/>
                <a:ext cx="26" cy="92"/>
              </a:xfrm>
              <a:custGeom>
                <a:avLst/>
                <a:gdLst>
                  <a:gd name="T0" fmla="*/ 17 w 27"/>
                  <a:gd name="T1" fmla="*/ 62 h 92"/>
                  <a:gd name="T2" fmla="*/ 7 w 27"/>
                  <a:gd name="T3" fmla="*/ 17 h 92"/>
                  <a:gd name="T4" fmla="*/ 0 w 27"/>
                  <a:gd name="T5" fmla="*/ 5 h 92"/>
                  <a:gd name="T6" fmla="*/ 14 w 27"/>
                  <a:gd name="T7" fmla="*/ 0 h 92"/>
                  <a:gd name="T8" fmla="*/ 27 w 27"/>
                  <a:gd name="T9" fmla="*/ 7 h 92"/>
                  <a:gd name="T10" fmla="*/ 24 w 27"/>
                  <a:gd name="T11" fmla="*/ 92 h 92"/>
                  <a:gd name="T12" fmla="*/ 14 w 27"/>
                  <a:gd name="T13" fmla="*/ 80 h 92"/>
                  <a:gd name="T14" fmla="*/ 17 w 27"/>
                  <a:gd name="T15" fmla="*/ 62 h 92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7"/>
                  <a:gd name="T25" fmla="*/ 0 h 92"/>
                  <a:gd name="T26" fmla="*/ 27 w 27"/>
                  <a:gd name="T27" fmla="*/ 92 h 92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7" h="92">
                    <a:moveTo>
                      <a:pt x="17" y="62"/>
                    </a:moveTo>
                    <a:lnTo>
                      <a:pt x="7" y="17"/>
                    </a:lnTo>
                    <a:lnTo>
                      <a:pt x="0" y="5"/>
                    </a:lnTo>
                    <a:lnTo>
                      <a:pt x="14" y="0"/>
                    </a:lnTo>
                    <a:lnTo>
                      <a:pt x="27" y="7"/>
                    </a:lnTo>
                    <a:lnTo>
                      <a:pt x="24" y="92"/>
                    </a:lnTo>
                    <a:lnTo>
                      <a:pt x="14" y="80"/>
                    </a:lnTo>
                    <a:lnTo>
                      <a:pt x="17" y="6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29" name="Freeform 17"/>
              <p:cNvSpPr>
                <a:spLocks/>
              </p:cNvSpPr>
              <p:nvPr/>
            </p:nvSpPr>
            <p:spPr bwMode="auto">
              <a:xfrm>
                <a:off x="3037" y="1831"/>
                <a:ext cx="66" cy="81"/>
              </a:xfrm>
              <a:custGeom>
                <a:avLst/>
                <a:gdLst>
                  <a:gd name="T0" fmla="*/ 40 w 66"/>
                  <a:gd name="T1" fmla="*/ 50 h 73"/>
                  <a:gd name="T2" fmla="*/ 8 w 66"/>
                  <a:gd name="T3" fmla="*/ 15 h 73"/>
                  <a:gd name="T4" fmla="*/ 0 w 66"/>
                  <a:gd name="T5" fmla="*/ 8 h 73"/>
                  <a:gd name="T6" fmla="*/ 3 w 66"/>
                  <a:gd name="T7" fmla="*/ 0 h 73"/>
                  <a:gd name="T8" fmla="*/ 18 w 66"/>
                  <a:gd name="T9" fmla="*/ 3 h 73"/>
                  <a:gd name="T10" fmla="*/ 66 w 66"/>
                  <a:gd name="T11" fmla="*/ 73 h 73"/>
                  <a:gd name="T12" fmla="*/ 53 w 66"/>
                  <a:gd name="T13" fmla="*/ 68 h 73"/>
                  <a:gd name="T14" fmla="*/ 40 w 66"/>
                  <a:gd name="T15" fmla="*/ 50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6"/>
                  <a:gd name="T25" fmla="*/ 0 h 73"/>
                  <a:gd name="T26" fmla="*/ 66 w 66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6" h="73">
                    <a:moveTo>
                      <a:pt x="40" y="50"/>
                    </a:moveTo>
                    <a:lnTo>
                      <a:pt x="8" y="15"/>
                    </a:lnTo>
                    <a:lnTo>
                      <a:pt x="0" y="8"/>
                    </a:lnTo>
                    <a:lnTo>
                      <a:pt x="3" y="0"/>
                    </a:lnTo>
                    <a:lnTo>
                      <a:pt x="18" y="3"/>
                    </a:lnTo>
                    <a:lnTo>
                      <a:pt x="66" y="73"/>
                    </a:lnTo>
                    <a:lnTo>
                      <a:pt x="53" y="68"/>
                    </a:lnTo>
                    <a:lnTo>
                      <a:pt x="40" y="50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0" name="Freeform 18"/>
              <p:cNvSpPr>
                <a:spLocks/>
              </p:cNvSpPr>
              <p:nvPr/>
            </p:nvSpPr>
            <p:spPr bwMode="auto">
              <a:xfrm>
                <a:off x="2440" y="1819"/>
                <a:ext cx="420" cy="669"/>
              </a:xfrm>
              <a:custGeom>
                <a:avLst/>
                <a:gdLst>
                  <a:gd name="T0" fmla="*/ 64 w 421"/>
                  <a:gd name="T1" fmla="*/ 299 h 670"/>
                  <a:gd name="T2" fmla="*/ 191 w 421"/>
                  <a:gd name="T3" fmla="*/ 378 h 670"/>
                  <a:gd name="T4" fmla="*/ 308 w 421"/>
                  <a:gd name="T5" fmla="*/ 468 h 670"/>
                  <a:gd name="T6" fmla="*/ 393 w 421"/>
                  <a:gd name="T7" fmla="*/ 563 h 670"/>
                  <a:gd name="T8" fmla="*/ 421 w 421"/>
                  <a:gd name="T9" fmla="*/ 607 h 670"/>
                  <a:gd name="T10" fmla="*/ 414 w 421"/>
                  <a:gd name="T11" fmla="*/ 649 h 670"/>
                  <a:gd name="T12" fmla="*/ 386 w 421"/>
                  <a:gd name="T13" fmla="*/ 670 h 670"/>
                  <a:gd name="T14" fmla="*/ 332 w 421"/>
                  <a:gd name="T15" fmla="*/ 670 h 670"/>
                  <a:gd name="T16" fmla="*/ 294 w 421"/>
                  <a:gd name="T17" fmla="*/ 591 h 670"/>
                  <a:gd name="T18" fmla="*/ 233 w 421"/>
                  <a:gd name="T19" fmla="*/ 503 h 670"/>
                  <a:gd name="T20" fmla="*/ 148 w 421"/>
                  <a:gd name="T21" fmla="*/ 427 h 670"/>
                  <a:gd name="T22" fmla="*/ 61 w 421"/>
                  <a:gd name="T23" fmla="*/ 348 h 670"/>
                  <a:gd name="T24" fmla="*/ 5 w 421"/>
                  <a:gd name="T25" fmla="*/ 313 h 670"/>
                  <a:gd name="T26" fmla="*/ 0 w 421"/>
                  <a:gd name="T27" fmla="*/ 287 h 670"/>
                  <a:gd name="T28" fmla="*/ 28 w 421"/>
                  <a:gd name="T29" fmla="*/ 230 h 670"/>
                  <a:gd name="T30" fmla="*/ 96 w 421"/>
                  <a:gd name="T31" fmla="*/ 155 h 670"/>
                  <a:gd name="T32" fmla="*/ 202 w 421"/>
                  <a:gd name="T33" fmla="*/ 104 h 670"/>
                  <a:gd name="T34" fmla="*/ 289 w 421"/>
                  <a:gd name="T35" fmla="*/ 83 h 670"/>
                  <a:gd name="T36" fmla="*/ 289 w 421"/>
                  <a:gd name="T37" fmla="*/ 37 h 670"/>
                  <a:gd name="T38" fmla="*/ 346 w 421"/>
                  <a:gd name="T39" fmla="*/ 0 h 670"/>
                  <a:gd name="T40" fmla="*/ 395 w 421"/>
                  <a:gd name="T41" fmla="*/ 0 h 670"/>
                  <a:gd name="T42" fmla="*/ 402 w 421"/>
                  <a:gd name="T43" fmla="*/ 21 h 670"/>
                  <a:gd name="T44" fmla="*/ 381 w 421"/>
                  <a:gd name="T45" fmla="*/ 42 h 670"/>
                  <a:gd name="T46" fmla="*/ 346 w 421"/>
                  <a:gd name="T47" fmla="*/ 42 h 670"/>
                  <a:gd name="T48" fmla="*/ 332 w 421"/>
                  <a:gd name="T49" fmla="*/ 72 h 670"/>
                  <a:gd name="T50" fmla="*/ 329 w 421"/>
                  <a:gd name="T51" fmla="*/ 121 h 670"/>
                  <a:gd name="T52" fmla="*/ 303 w 421"/>
                  <a:gd name="T53" fmla="*/ 121 h 670"/>
                  <a:gd name="T54" fmla="*/ 273 w 421"/>
                  <a:gd name="T55" fmla="*/ 118 h 670"/>
                  <a:gd name="T56" fmla="*/ 202 w 421"/>
                  <a:gd name="T57" fmla="*/ 141 h 670"/>
                  <a:gd name="T58" fmla="*/ 132 w 421"/>
                  <a:gd name="T59" fmla="*/ 183 h 670"/>
                  <a:gd name="T60" fmla="*/ 82 w 421"/>
                  <a:gd name="T61" fmla="*/ 239 h 670"/>
                  <a:gd name="T62" fmla="*/ 64 w 421"/>
                  <a:gd name="T63" fmla="*/ 299 h 67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421"/>
                  <a:gd name="T97" fmla="*/ 0 h 670"/>
                  <a:gd name="T98" fmla="*/ 421 w 421"/>
                  <a:gd name="T99" fmla="*/ 670 h 67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421" h="670">
                    <a:moveTo>
                      <a:pt x="64" y="299"/>
                    </a:moveTo>
                    <a:lnTo>
                      <a:pt x="191" y="378"/>
                    </a:lnTo>
                    <a:lnTo>
                      <a:pt x="308" y="468"/>
                    </a:lnTo>
                    <a:lnTo>
                      <a:pt x="393" y="563"/>
                    </a:lnTo>
                    <a:lnTo>
                      <a:pt x="421" y="607"/>
                    </a:lnTo>
                    <a:lnTo>
                      <a:pt x="414" y="649"/>
                    </a:lnTo>
                    <a:lnTo>
                      <a:pt x="386" y="670"/>
                    </a:lnTo>
                    <a:lnTo>
                      <a:pt x="332" y="670"/>
                    </a:lnTo>
                    <a:lnTo>
                      <a:pt x="294" y="591"/>
                    </a:lnTo>
                    <a:lnTo>
                      <a:pt x="233" y="503"/>
                    </a:lnTo>
                    <a:lnTo>
                      <a:pt x="148" y="427"/>
                    </a:lnTo>
                    <a:lnTo>
                      <a:pt x="61" y="348"/>
                    </a:lnTo>
                    <a:lnTo>
                      <a:pt x="5" y="313"/>
                    </a:lnTo>
                    <a:lnTo>
                      <a:pt x="0" y="287"/>
                    </a:lnTo>
                    <a:lnTo>
                      <a:pt x="28" y="230"/>
                    </a:lnTo>
                    <a:lnTo>
                      <a:pt x="96" y="155"/>
                    </a:lnTo>
                    <a:lnTo>
                      <a:pt x="202" y="104"/>
                    </a:lnTo>
                    <a:lnTo>
                      <a:pt x="289" y="83"/>
                    </a:lnTo>
                    <a:lnTo>
                      <a:pt x="289" y="37"/>
                    </a:lnTo>
                    <a:lnTo>
                      <a:pt x="346" y="0"/>
                    </a:lnTo>
                    <a:lnTo>
                      <a:pt x="395" y="0"/>
                    </a:lnTo>
                    <a:lnTo>
                      <a:pt x="402" y="21"/>
                    </a:lnTo>
                    <a:lnTo>
                      <a:pt x="381" y="42"/>
                    </a:lnTo>
                    <a:lnTo>
                      <a:pt x="346" y="42"/>
                    </a:lnTo>
                    <a:lnTo>
                      <a:pt x="332" y="72"/>
                    </a:lnTo>
                    <a:lnTo>
                      <a:pt x="329" y="121"/>
                    </a:lnTo>
                    <a:lnTo>
                      <a:pt x="303" y="121"/>
                    </a:lnTo>
                    <a:lnTo>
                      <a:pt x="273" y="118"/>
                    </a:lnTo>
                    <a:lnTo>
                      <a:pt x="202" y="141"/>
                    </a:lnTo>
                    <a:lnTo>
                      <a:pt x="132" y="183"/>
                    </a:lnTo>
                    <a:lnTo>
                      <a:pt x="82" y="239"/>
                    </a:lnTo>
                    <a:lnTo>
                      <a:pt x="64" y="29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1" name="Freeform 19"/>
              <p:cNvSpPr>
                <a:spLocks/>
              </p:cNvSpPr>
              <p:nvPr/>
            </p:nvSpPr>
            <p:spPr bwMode="auto">
              <a:xfrm>
                <a:off x="2499" y="1551"/>
                <a:ext cx="347" cy="396"/>
              </a:xfrm>
              <a:custGeom>
                <a:avLst/>
                <a:gdLst>
                  <a:gd name="T0" fmla="*/ 292 w 346"/>
                  <a:gd name="T1" fmla="*/ 288 h 396"/>
                  <a:gd name="T2" fmla="*/ 346 w 346"/>
                  <a:gd name="T3" fmla="*/ 340 h 396"/>
                  <a:gd name="T4" fmla="*/ 334 w 346"/>
                  <a:gd name="T5" fmla="*/ 359 h 396"/>
                  <a:gd name="T6" fmla="*/ 278 w 346"/>
                  <a:gd name="T7" fmla="*/ 312 h 396"/>
                  <a:gd name="T8" fmla="*/ 271 w 346"/>
                  <a:gd name="T9" fmla="*/ 316 h 396"/>
                  <a:gd name="T10" fmla="*/ 318 w 346"/>
                  <a:gd name="T11" fmla="*/ 375 h 396"/>
                  <a:gd name="T12" fmla="*/ 304 w 346"/>
                  <a:gd name="T13" fmla="*/ 396 h 396"/>
                  <a:gd name="T14" fmla="*/ 254 w 346"/>
                  <a:gd name="T15" fmla="*/ 333 h 396"/>
                  <a:gd name="T16" fmla="*/ 214 w 346"/>
                  <a:gd name="T17" fmla="*/ 309 h 396"/>
                  <a:gd name="T18" fmla="*/ 108 w 346"/>
                  <a:gd name="T19" fmla="*/ 260 h 396"/>
                  <a:gd name="T20" fmla="*/ 52 w 346"/>
                  <a:gd name="T21" fmla="*/ 246 h 396"/>
                  <a:gd name="T22" fmla="*/ 49 w 346"/>
                  <a:gd name="T23" fmla="*/ 218 h 396"/>
                  <a:gd name="T24" fmla="*/ 141 w 346"/>
                  <a:gd name="T25" fmla="*/ 241 h 396"/>
                  <a:gd name="T26" fmla="*/ 221 w 346"/>
                  <a:gd name="T27" fmla="*/ 281 h 396"/>
                  <a:gd name="T28" fmla="*/ 247 w 346"/>
                  <a:gd name="T29" fmla="*/ 302 h 396"/>
                  <a:gd name="T30" fmla="*/ 179 w 346"/>
                  <a:gd name="T31" fmla="*/ 232 h 396"/>
                  <a:gd name="T32" fmla="*/ 64 w 346"/>
                  <a:gd name="T33" fmla="*/ 162 h 396"/>
                  <a:gd name="T34" fmla="*/ 0 w 346"/>
                  <a:gd name="T35" fmla="*/ 129 h 396"/>
                  <a:gd name="T36" fmla="*/ 7 w 346"/>
                  <a:gd name="T37" fmla="*/ 108 h 396"/>
                  <a:gd name="T38" fmla="*/ 56 w 346"/>
                  <a:gd name="T39" fmla="*/ 129 h 396"/>
                  <a:gd name="T40" fmla="*/ 148 w 346"/>
                  <a:gd name="T41" fmla="*/ 183 h 396"/>
                  <a:gd name="T42" fmla="*/ 219 w 346"/>
                  <a:gd name="T43" fmla="*/ 232 h 396"/>
                  <a:gd name="T44" fmla="*/ 268 w 346"/>
                  <a:gd name="T45" fmla="*/ 284 h 396"/>
                  <a:gd name="T46" fmla="*/ 193 w 346"/>
                  <a:gd name="T47" fmla="*/ 176 h 396"/>
                  <a:gd name="T48" fmla="*/ 141 w 346"/>
                  <a:gd name="T49" fmla="*/ 84 h 396"/>
                  <a:gd name="T50" fmla="*/ 122 w 346"/>
                  <a:gd name="T51" fmla="*/ 0 h 396"/>
                  <a:gd name="T52" fmla="*/ 148 w 346"/>
                  <a:gd name="T53" fmla="*/ 0 h 396"/>
                  <a:gd name="T54" fmla="*/ 165 w 346"/>
                  <a:gd name="T55" fmla="*/ 73 h 396"/>
                  <a:gd name="T56" fmla="*/ 226 w 346"/>
                  <a:gd name="T57" fmla="*/ 178 h 396"/>
                  <a:gd name="T58" fmla="*/ 268 w 346"/>
                  <a:gd name="T59" fmla="*/ 246 h 396"/>
                  <a:gd name="T60" fmla="*/ 292 w 346"/>
                  <a:gd name="T61" fmla="*/ 288 h 39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346"/>
                  <a:gd name="T94" fmla="*/ 0 h 396"/>
                  <a:gd name="T95" fmla="*/ 346 w 346"/>
                  <a:gd name="T96" fmla="*/ 396 h 396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346" h="396">
                    <a:moveTo>
                      <a:pt x="292" y="288"/>
                    </a:moveTo>
                    <a:lnTo>
                      <a:pt x="346" y="340"/>
                    </a:lnTo>
                    <a:lnTo>
                      <a:pt x="334" y="359"/>
                    </a:lnTo>
                    <a:lnTo>
                      <a:pt x="278" y="312"/>
                    </a:lnTo>
                    <a:lnTo>
                      <a:pt x="271" y="316"/>
                    </a:lnTo>
                    <a:lnTo>
                      <a:pt x="318" y="375"/>
                    </a:lnTo>
                    <a:lnTo>
                      <a:pt x="304" y="396"/>
                    </a:lnTo>
                    <a:lnTo>
                      <a:pt x="254" y="333"/>
                    </a:lnTo>
                    <a:lnTo>
                      <a:pt x="214" y="309"/>
                    </a:lnTo>
                    <a:lnTo>
                      <a:pt x="108" y="260"/>
                    </a:lnTo>
                    <a:lnTo>
                      <a:pt x="52" y="246"/>
                    </a:lnTo>
                    <a:lnTo>
                      <a:pt x="49" y="218"/>
                    </a:lnTo>
                    <a:lnTo>
                      <a:pt x="141" y="241"/>
                    </a:lnTo>
                    <a:lnTo>
                      <a:pt x="221" y="281"/>
                    </a:lnTo>
                    <a:lnTo>
                      <a:pt x="247" y="302"/>
                    </a:lnTo>
                    <a:lnTo>
                      <a:pt x="179" y="232"/>
                    </a:lnTo>
                    <a:lnTo>
                      <a:pt x="64" y="162"/>
                    </a:lnTo>
                    <a:lnTo>
                      <a:pt x="0" y="129"/>
                    </a:lnTo>
                    <a:lnTo>
                      <a:pt x="7" y="108"/>
                    </a:lnTo>
                    <a:lnTo>
                      <a:pt x="56" y="129"/>
                    </a:lnTo>
                    <a:lnTo>
                      <a:pt x="148" y="183"/>
                    </a:lnTo>
                    <a:lnTo>
                      <a:pt x="219" y="232"/>
                    </a:lnTo>
                    <a:lnTo>
                      <a:pt x="268" y="284"/>
                    </a:lnTo>
                    <a:lnTo>
                      <a:pt x="193" y="176"/>
                    </a:lnTo>
                    <a:lnTo>
                      <a:pt x="141" y="84"/>
                    </a:lnTo>
                    <a:lnTo>
                      <a:pt x="122" y="0"/>
                    </a:lnTo>
                    <a:lnTo>
                      <a:pt x="148" y="0"/>
                    </a:lnTo>
                    <a:lnTo>
                      <a:pt x="165" y="73"/>
                    </a:lnTo>
                    <a:lnTo>
                      <a:pt x="226" y="178"/>
                    </a:lnTo>
                    <a:lnTo>
                      <a:pt x="268" y="246"/>
                    </a:lnTo>
                    <a:lnTo>
                      <a:pt x="292" y="28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2" name="Freeform 20"/>
              <p:cNvSpPr>
                <a:spLocks/>
              </p:cNvSpPr>
              <p:nvPr/>
            </p:nvSpPr>
            <p:spPr bwMode="auto">
              <a:xfrm>
                <a:off x="2879" y="1821"/>
                <a:ext cx="68" cy="76"/>
              </a:xfrm>
              <a:custGeom>
                <a:avLst/>
                <a:gdLst>
                  <a:gd name="T0" fmla="*/ 21 w 67"/>
                  <a:gd name="T1" fmla="*/ 52 h 75"/>
                  <a:gd name="T2" fmla="*/ 49 w 67"/>
                  <a:gd name="T3" fmla="*/ 16 h 75"/>
                  <a:gd name="T4" fmla="*/ 54 w 67"/>
                  <a:gd name="T5" fmla="*/ 0 h 75"/>
                  <a:gd name="T6" fmla="*/ 64 w 67"/>
                  <a:gd name="T7" fmla="*/ 5 h 75"/>
                  <a:gd name="T8" fmla="*/ 67 w 67"/>
                  <a:gd name="T9" fmla="*/ 18 h 75"/>
                  <a:gd name="T10" fmla="*/ 0 w 67"/>
                  <a:gd name="T11" fmla="*/ 75 h 75"/>
                  <a:gd name="T12" fmla="*/ 5 w 67"/>
                  <a:gd name="T13" fmla="*/ 59 h 75"/>
                  <a:gd name="T14" fmla="*/ 21 w 67"/>
                  <a:gd name="T15" fmla="*/ 52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67"/>
                  <a:gd name="T25" fmla="*/ 0 h 75"/>
                  <a:gd name="T26" fmla="*/ 67 w 67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67" h="75">
                    <a:moveTo>
                      <a:pt x="21" y="52"/>
                    </a:moveTo>
                    <a:lnTo>
                      <a:pt x="49" y="16"/>
                    </a:lnTo>
                    <a:lnTo>
                      <a:pt x="54" y="0"/>
                    </a:lnTo>
                    <a:lnTo>
                      <a:pt x="64" y="5"/>
                    </a:lnTo>
                    <a:lnTo>
                      <a:pt x="67" y="18"/>
                    </a:lnTo>
                    <a:lnTo>
                      <a:pt x="0" y="75"/>
                    </a:lnTo>
                    <a:lnTo>
                      <a:pt x="5" y="59"/>
                    </a:lnTo>
                    <a:lnTo>
                      <a:pt x="21" y="52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3" name="Freeform 21"/>
              <p:cNvSpPr>
                <a:spLocks/>
              </p:cNvSpPr>
              <p:nvPr/>
            </p:nvSpPr>
            <p:spPr bwMode="auto">
              <a:xfrm>
                <a:off x="2857" y="1782"/>
                <a:ext cx="40" cy="89"/>
              </a:xfrm>
              <a:custGeom>
                <a:avLst/>
                <a:gdLst>
                  <a:gd name="T0" fmla="*/ 15 w 41"/>
                  <a:gd name="T1" fmla="*/ 59 h 89"/>
                  <a:gd name="T2" fmla="*/ 21 w 41"/>
                  <a:gd name="T3" fmla="*/ 17 h 89"/>
                  <a:gd name="T4" fmla="*/ 18 w 41"/>
                  <a:gd name="T5" fmla="*/ 2 h 89"/>
                  <a:gd name="T6" fmla="*/ 32 w 41"/>
                  <a:gd name="T7" fmla="*/ 0 h 89"/>
                  <a:gd name="T8" fmla="*/ 41 w 41"/>
                  <a:gd name="T9" fmla="*/ 12 h 89"/>
                  <a:gd name="T10" fmla="*/ 6 w 41"/>
                  <a:gd name="T11" fmla="*/ 89 h 89"/>
                  <a:gd name="T12" fmla="*/ 0 w 41"/>
                  <a:gd name="T13" fmla="*/ 74 h 89"/>
                  <a:gd name="T14" fmla="*/ 15 w 41"/>
                  <a:gd name="T15" fmla="*/ 59 h 8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1"/>
                  <a:gd name="T25" fmla="*/ 0 h 89"/>
                  <a:gd name="T26" fmla="*/ 41 w 41"/>
                  <a:gd name="T27" fmla="*/ 89 h 8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1" h="89">
                    <a:moveTo>
                      <a:pt x="15" y="59"/>
                    </a:moveTo>
                    <a:lnTo>
                      <a:pt x="21" y="17"/>
                    </a:lnTo>
                    <a:lnTo>
                      <a:pt x="18" y="2"/>
                    </a:lnTo>
                    <a:lnTo>
                      <a:pt x="32" y="0"/>
                    </a:lnTo>
                    <a:lnTo>
                      <a:pt x="41" y="12"/>
                    </a:lnTo>
                    <a:lnTo>
                      <a:pt x="6" y="89"/>
                    </a:lnTo>
                    <a:lnTo>
                      <a:pt x="0" y="74"/>
                    </a:lnTo>
                    <a:lnTo>
                      <a:pt x="15" y="5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4" name="Freeform 22"/>
              <p:cNvSpPr>
                <a:spLocks/>
              </p:cNvSpPr>
              <p:nvPr/>
            </p:nvSpPr>
            <p:spPr bwMode="auto">
              <a:xfrm>
                <a:off x="2666" y="1962"/>
                <a:ext cx="80" cy="67"/>
              </a:xfrm>
              <a:custGeom>
                <a:avLst/>
                <a:gdLst>
                  <a:gd name="T0" fmla="*/ 49 w 80"/>
                  <a:gd name="T1" fmla="*/ 18 h 66"/>
                  <a:gd name="T2" fmla="*/ 8 w 80"/>
                  <a:gd name="T3" fmla="*/ 48 h 66"/>
                  <a:gd name="T4" fmla="*/ 0 w 80"/>
                  <a:gd name="T5" fmla="*/ 55 h 66"/>
                  <a:gd name="T6" fmla="*/ 3 w 80"/>
                  <a:gd name="T7" fmla="*/ 63 h 66"/>
                  <a:gd name="T8" fmla="*/ 15 w 80"/>
                  <a:gd name="T9" fmla="*/ 66 h 66"/>
                  <a:gd name="T10" fmla="*/ 80 w 80"/>
                  <a:gd name="T11" fmla="*/ 0 h 66"/>
                  <a:gd name="T12" fmla="*/ 65 w 80"/>
                  <a:gd name="T13" fmla="*/ 5 h 66"/>
                  <a:gd name="T14" fmla="*/ 49 w 80"/>
                  <a:gd name="T15" fmla="*/ 18 h 6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0"/>
                  <a:gd name="T25" fmla="*/ 0 h 66"/>
                  <a:gd name="T26" fmla="*/ 80 w 80"/>
                  <a:gd name="T27" fmla="*/ 66 h 6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0" h="66">
                    <a:moveTo>
                      <a:pt x="49" y="18"/>
                    </a:moveTo>
                    <a:lnTo>
                      <a:pt x="8" y="48"/>
                    </a:lnTo>
                    <a:lnTo>
                      <a:pt x="0" y="55"/>
                    </a:lnTo>
                    <a:lnTo>
                      <a:pt x="3" y="63"/>
                    </a:lnTo>
                    <a:lnTo>
                      <a:pt x="15" y="66"/>
                    </a:lnTo>
                    <a:lnTo>
                      <a:pt x="80" y="0"/>
                    </a:lnTo>
                    <a:lnTo>
                      <a:pt x="65" y="5"/>
                    </a:lnTo>
                    <a:lnTo>
                      <a:pt x="49" y="18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5" name="Freeform 23"/>
              <p:cNvSpPr>
                <a:spLocks/>
              </p:cNvSpPr>
              <p:nvPr/>
            </p:nvSpPr>
            <p:spPr bwMode="auto">
              <a:xfrm>
                <a:off x="2688" y="1990"/>
                <a:ext cx="85" cy="74"/>
              </a:xfrm>
              <a:custGeom>
                <a:avLst/>
                <a:gdLst>
                  <a:gd name="T0" fmla="*/ 52 w 81"/>
                  <a:gd name="T1" fmla="*/ 24 h 75"/>
                  <a:gd name="T2" fmla="*/ 7 w 81"/>
                  <a:gd name="T3" fmla="*/ 63 h 75"/>
                  <a:gd name="T4" fmla="*/ 0 w 81"/>
                  <a:gd name="T5" fmla="*/ 70 h 75"/>
                  <a:gd name="T6" fmla="*/ 7 w 81"/>
                  <a:gd name="T7" fmla="*/ 75 h 75"/>
                  <a:gd name="T8" fmla="*/ 22 w 81"/>
                  <a:gd name="T9" fmla="*/ 75 h 75"/>
                  <a:gd name="T10" fmla="*/ 81 w 81"/>
                  <a:gd name="T11" fmla="*/ 0 h 75"/>
                  <a:gd name="T12" fmla="*/ 66 w 81"/>
                  <a:gd name="T13" fmla="*/ 7 h 75"/>
                  <a:gd name="T14" fmla="*/ 52 w 81"/>
                  <a:gd name="T15" fmla="*/ 24 h 7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1"/>
                  <a:gd name="T25" fmla="*/ 0 h 75"/>
                  <a:gd name="T26" fmla="*/ 81 w 81"/>
                  <a:gd name="T27" fmla="*/ 75 h 7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1" h="75">
                    <a:moveTo>
                      <a:pt x="52" y="24"/>
                    </a:moveTo>
                    <a:lnTo>
                      <a:pt x="7" y="63"/>
                    </a:lnTo>
                    <a:lnTo>
                      <a:pt x="0" y="70"/>
                    </a:lnTo>
                    <a:lnTo>
                      <a:pt x="7" y="75"/>
                    </a:lnTo>
                    <a:lnTo>
                      <a:pt x="22" y="75"/>
                    </a:lnTo>
                    <a:lnTo>
                      <a:pt x="81" y="0"/>
                    </a:lnTo>
                    <a:lnTo>
                      <a:pt x="66" y="7"/>
                    </a:lnTo>
                    <a:lnTo>
                      <a:pt x="52" y="24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6" name="Freeform 24"/>
              <p:cNvSpPr>
                <a:spLocks/>
              </p:cNvSpPr>
              <p:nvPr/>
            </p:nvSpPr>
            <p:spPr bwMode="auto">
              <a:xfrm>
                <a:off x="2626" y="2367"/>
                <a:ext cx="325" cy="573"/>
              </a:xfrm>
              <a:custGeom>
                <a:avLst/>
                <a:gdLst>
                  <a:gd name="T0" fmla="*/ 24 w 325"/>
                  <a:gd name="T1" fmla="*/ 219 h 574"/>
                  <a:gd name="T2" fmla="*/ 57 w 325"/>
                  <a:gd name="T3" fmla="*/ 131 h 574"/>
                  <a:gd name="T4" fmla="*/ 118 w 325"/>
                  <a:gd name="T5" fmla="*/ 61 h 574"/>
                  <a:gd name="T6" fmla="*/ 179 w 325"/>
                  <a:gd name="T7" fmla="*/ 14 h 574"/>
                  <a:gd name="T8" fmla="*/ 231 w 325"/>
                  <a:gd name="T9" fmla="*/ 0 h 574"/>
                  <a:gd name="T10" fmla="*/ 283 w 325"/>
                  <a:gd name="T11" fmla="*/ 0 h 574"/>
                  <a:gd name="T12" fmla="*/ 311 w 325"/>
                  <a:gd name="T13" fmla="*/ 23 h 574"/>
                  <a:gd name="T14" fmla="*/ 325 w 325"/>
                  <a:gd name="T15" fmla="*/ 61 h 574"/>
                  <a:gd name="T16" fmla="*/ 320 w 325"/>
                  <a:gd name="T17" fmla="*/ 126 h 574"/>
                  <a:gd name="T18" fmla="*/ 278 w 325"/>
                  <a:gd name="T19" fmla="*/ 187 h 574"/>
                  <a:gd name="T20" fmla="*/ 250 w 325"/>
                  <a:gd name="T21" fmla="*/ 219 h 574"/>
                  <a:gd name="T22" fmla="*/ 221 w 325"/>
                  <a:gd name="T23" fmla="*/ 266 h 574"/>
                  <a:gd name="T24" fmla="*/ 217 w 325"/>
                  <a:gd name="T25" fmla="*/ 322 h 574"/>
                  <a:gd name="T26" fmla="*/ 236 w 325"/>
                  <a:gd name="T27" fmla="*/ 387 h 574"/>
                  <a:gd name="T28" fmla="*/ 245 w 325"/>
                  <a:gd name="T29" fmla="*/ 481 h 574"/>
                  <a:gd name="T30" fmla="*/ 226 w 325"/>
                  <a:gd name="T31" fmla="*/ 541 h 574"/>
                  <a:gd name="T32" fmla="*/ 174 w 325"/>
                  <a:gd name="T33" fmla="*/ 574 h 574"/>
                  <a:gd name="T34" fmla="*/ 113 w 325"/>
                  <a:gd name="T35" fmla="*/ 574 h 574"/>
                  <a:gd name="T36" fmla="*/ 57 w 325"/>
                  <a:gd name="T37" fmla="*/ 555 h 574"/>
                  <a:gd name="T38" fmla="*/ 24 w 325"/>
                  <a:gd name="T39" fmla="*/ 499 h 574"/>
                  <a:gd name="T40" fmla="*/ 0 w 325"/>
                  <a:gd name="T41" fmla="*/ 415 h 574"/>
                  <a:gd name="T42" fmla="*/ 0 w 325"/>
                  <a:gd name="T43" fmla="*/ 313 h 574"/>
                  <a:gd name="T44" fmla="*/ 9 w 325"/>
                  <a:gd name="T45" fmla="*/ 252 h 574"/>
                  <a:gd name="T46" fmla="*/ 33 w 325"/>
                  <a:gd name="T47" fmla="*/ 187 h 574"/>
                  <a:gd name="T48" fmla="*/ 52 w 325"/>
                  <a:gd name="T49" fmla="*/ 140 h 574"/>
                  <a:gd name="T50" fmla="*/ 24 w 325"/>
                  <a:gd name="T51" fmla="*/ 219 h 574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325"/>
                  <a:gd name="T79" fmla="*/ 0 h 574"/>
                  <a:gd name="T80" fmla="*/ 325 w 325"/>
                  <a:gd name="T81" fmla="*/ 574 h 574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325" h="574">
                    <a:moveTo>
                      <a:pt x="24" y="219"/>
                    </a:moveTo>
                    <a:lnTo>
                      <a:pt x="57" y="131"/>
                    </a:lnTo>
                    <a:lnTo>
                      <a:pt x="118" y="61"/>
                    </a:lnTo>
                    <a:lnTo>
                      <a:pt x="179" y="14"/>
                    </a:lnTo>
                    <a:lnTo>
                      <a:pt x="231" y="0"/>
                    </a:lnTo>
                    <a:lnTo>
                      <a:pt x="283" y="0"/>
                    </a:lnTo>
                    <a:lnTo>
                      <a:pt x="311" y="23"/>
                    </a:lnTo>
                    <a:lnTo>
                      <a:pt x="325" y="61"/>
                    </a:lnTo>
                    <a:lnTo>
                      <a:pt x="320" y="126"/>
                    </a:lnTo>
                    <a:lnTo>
                      <a:pt x="278" y="187"/>
                    </a:lnTo>
                    <a:lnTo>
                      <a:pt x="250" y="219"/>
                    </a:lnTo>
                    <a:lnTo>
                      <a:pt x="221" y="266"/>
                    </a:lnTo>
                    <a:lnTo>
                      <a:pt x="217" y="322"/>
                    </a:lnTo>
                    <a:lnTo>
                      <a:pt x="236" y="387"/>
                    </a:lnTo>
                    <a:lnTo>
                      <a:pt x="245" y="481"/>
                    </a:lnTo>
                    <a:lnTo>
                      <a:pt x="226" y="541"/>
                    </a:lnTo>
                    <a:lnTo>
                      <a:pt x="174" y="574"/>
                    </a:lnTo>
                    <a:lnTo>
                      <a:pt x="113" y="574"/>
                    </a:lnTo>
                    <a:lnTo>
                      <a:pt x="57" y="555"/>
                    </a:lnTo>
                    <a:lnTo>
                      <a:pt x="24" y="499"/>
                    </a:lnTo>
                    <a:lnTo>
                      <a:pt x="0" y="415"/>
                    </a:lnTo>
                    <a:lnTo>
                      <a:pt x="0" y="313"/>
                    </a:lnTo>
                    <a:lnTo>
                      <a:pt x="9" y="252"/>
                    </a:lnTo>
                    <a:lnTo>
                      <a:pt x="33" y="187"/>
                    </a:lnTo>
                    <a:lnTo>
                      <a:pt x="52" y="140"/>
                    </a:lnTo>
                    <a:lnTo>
                      <a:pt x="24" y="21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7" name="Freeform 25"/>
              <p:cNvSpPr>
                <a:spLocks/>
              </p:cNvSpPr>
              <p:nvPr/>
            </p:nvSpPr>
            <p:spPr bwMode="auto">
              <a:xfrm>
                <a:off x="2607" y="2860"/>
                <a:ext cx="366" cy="679"/>
              </a:xfrm>
              <a:custGeom>
                <a:avLst/>
                <a:gdLst>
                  <a:gd name="T0" fmla="*/ 156 w 366"/>
                  <a:gd name="T1" fmla="*/ 9 h 678"/>
                  <a:gd name="T2" fmla="*/ 184 w 366"/>
                  <a:gd name="T3" fmla="*/ 0 h 678"/>
                  <a:gd name="T4" fmla="*/ 234 w 366"/>
                  <a:gd name="T5" fmla="*/ 23 h 678"/>
                  <a:gd name="T6" fmla="*/ 307 w 366"/>
                  <a:gd name="T7" fmla="*/ 128 h 678"/>
                  <a:gd name="T8" fmla="*/ 361 w 366"/>
                  <a:gd name="T9" fmla="*/ 218 h 678"/>
                  <a:gd name="T10" fmla="*/ 366 w 366"/>
                  <a:gd name="T11" fmla="*/ 267 h 678"/>
                  <a:gd name="T12" fmla="*/ 335 w 366"/>
                  <a:gd name="T13" fmla="*/ 327 h 678"/>
                  <a:gd name="T14" fmla="*/ 269 w 366"/>
                  <a:gd name="T15" fmla="*/ 381 h 678"/>
                  <a:gd name="T16" fmla="*/ 165 w 366"/>
                  <a:gd name="T17" fmla="*/ 439 h 678"/>
                  <a:gd name="T18" fmla="*/ 92 w 366"/>
                  <a:gd name="T19" fmla="*/ 485 h 678"/>
                  <a:gd name="T20" fmla="*/ 73 w 366"/>
                  <a:gd name="T21" fmla="*/ 515 h 678"/>
                  <a:gd name="T22" fmla="*/ 97 w 366"/>
                  <a:gd name="T23" fmla="*/ 527 h 678"/>
                  <a:gd name="T24" fmla="*/ 172 w 366"/>
                  <a:gd name="T25" fmla="*/ 571 h 678"/>
                  <a:gd name="T26" fmla="*/ 217 w 366"/>
                  <a:gd name="T27" fmla="*/ 641 h 678"/>
                  <a:gd name="T28" fmla="*/ 208 w 366"/>
                  <a:gd name="T29" fmla="*/ 657 h 678"/>
                  <a:gd name="T30" fmla="*/ 172 w 366"/>
                  <a:gd name="T31" fmla="*/ 678 h 678"/>
                  <a:gd name="T32" fmla="*/ 130 w 366"/>
                  <a:gd name="T33" fmla="*/ 678 h 678"/>
                  <a:gd name="T34" fmla="*/ 125 w 366"/>
                  <a:gd name="T35" fmla="*/ 618 h 678"/>
                  <a:gd name="T36" fmla="*/ 94 w 366"/>
                  <a:gd name="T37" fmla="*/ 583 h 678"/>
                  <a:gd name="T38" fmla="*/ 40 w 366"/>
                  <a:gd name="T39" fmla="*/ 546 h 678"/>
                  <a:gd name="T40" fmla="*/ 0 w 366"/>
                  <a:gd name="T41" fmla="*/ 539 h 678"/>
                  <a:gd name="T42" fmla="*/ 2 w 366"/>
                  <a:gd name="T43" fmla="*/ 506 h 678"/>
                  <a:gd name="T44" fmla="*/ 38 w 366"/>
                  <a:gd name="T45" fmla="*/ 478 h 678"/>
                  <a:gd name="T46" fmla="*/ 128 w 366"/>
                  <a:gd name="T47" fmla="*/ 423 h 678"/>
                  <a:gd name="T48" fmla="*/ 231 w 366"/>
                  <a:gd name="T49" fmla="*/ 367 h 678"/>
                  <a:gd name="T50" fmla="*/ 293 w 366"/>
                  <a:gd name="T51" fmla="*/ 302 h 678"/>
                  <a:gd name="T52" fmla="*/ 312 w 366"/>
                  <a:gd name="T53" fmla="*/ 267 h 678"/>
                  <a:gd name="T54" fmla="*/ 312 w 366"/>
                  <a:gd name="T55" fmla="*/ 235 h 678"/>
                  <a:gd name="T56" fmla="*/ 286 w 366"/>
                  <a:gd name="T57" fmla="*/ 174 h 678"/>
                  <a:gd name="T58" fmla="*/ 191 w 366"/>
                  <a:gd name="T59" fmla="*/ 93 h 678"/>
                  <a:gd name="T60" fmla="*/ 132 w 366"/>
                  <a:gd name="T61" fmla="*/ 53 h 678"/>
                  <a:gd name="T62" fmla="*/ 156 w 366"/>
                  <a:gd name="T63" fmla="*/ 9 h 67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366"/>
                  <a:gd name="T97" fmla="*/ 0 h 678"/>
                  <a:gd name="T98" fmla="*/ 366 w 366"/>
                  <a:gd name="T99" fmla="*/ 678 h 67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366" h="678">
                    <a:moveTo>
                      <a:pt x="156" y="9"/>
                    </a:moveTo>
                    <a:lnTo>
                      <a:pt x="184" y="0"/>
                    </a:lnTo>
                    <a:lnTo>
                      <a:pt x="234" y="23"/>
                    </a:lnTo>
                    <a:lnTo>
                      <a:pt x="307" y="128"/>
                    </a:lnTo>
                    <a:lnTo>
                      <a:pt x="361" y="218"/>
                    </a:lnTo>
                    <a:lnTo>
                      <a:pt x="366" y="267"/>
                    </a:lnTo>
                    <a:lnTo>
                      <a:pt x="335" y="327"/>
                    </a:lnTo>
                    <a:lnTo>
                      <a:pt x="269" y="381"/>
                    </a:lnTo>
                    <a:lnTo>
                      <a:pt x="165" y="439"/>
                    </a:lnTo>
                    <a:lnTo>
                      <a:pt x="92" y="485"/>
                    </a:lnTo>
                    <a:lnTo>
                      <a:pt x="73" y="515"/>
                    </a:lnTo>
                    <a:lnTo>
                      <a:pt x="97" y="527"/>
                    </a:lnTo>
                    <a:lnTo>
                      <a:pt x="172" y="571"/>
                    </a:lnTo>
                    <a:lnTo>
                      <a:pt x="217" y="641"/>
                    </a:lnTo>
                    <a:lnTo>
                      <a:pt x="208" y="657"/>
                    </a:lnTo>
                    <a:lnTo>
                      <a:pt x="172" y="678"/>
                    </a:lnTo>
                    <a:lnTo>
                      <a:pt x="130" y="678"/>
                    </a:lnTo>
                    <a:lnTo>
                      <a:pt x="125" y="618"/>
                    </a:lnTo>
                    <a:lnTo>
                      <a:pt x="94" y="583"/>
                    </a:lnTo>
                    <a:lnTo>
                      <a:pt x="40" y="546"/>
                    </a:lnTo>
                    <a:lnTo>
                      <a:pt x="0" y="539"/>
                    </a:lnTo>
                    <a:lnTo>
                      <a:pt x="2" y="506"/>
                    </a:lnTo>
                    <a:lnTo>
                      <a:pt x="38" y="478"/>
                    </a:lnTo>
                    <a:lnTo>
                      <a:pt x="128" y="423"/>
                    </a:lnTo>
                    <a:lnTo>
                      <a:pt x="231" y="367"/>
                    </a:lnTo>
                    <a:lnTo>
                      <a:pt x="293" y="302"/>
                    </a:lnTo>
                    <a:lnTo>
                      <a:pt x="312" y="267"/>
                    </a:lnTo>
                    <a:lnTo>
                      <a:pt x="312" y="235"/>
                    </a:lnTo>
                    <a:lnTo>
                      <a:pt x="286" y="174"/>
                    </a:lnTo>
                    <a:lnTo>
                      <a:pt x="191" y="93"/>
                    </a:lnTo>
                    <a:lnTo>
                      <a:pt x="132" y="53"/>
                    </a:lnTo>
                    <a:lnTo>
                      <a:pt x="156" y="9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  <p:sp>
            <p:nvSpPr>
              <p:cNvPr id="138" name="Freeform 26"/>
              <p:cNvSpPr>
                <a:spLocks/>
              </p:cNvSpPr>
              <p:nvPr/>
            </p:nvSpPr>
            <p:spPr bwMode="auto">
              <a:xfrm>
                <a:off x="2065" y="2761"/>
                <a:ext cx="693" cy="362"/>
              </a:xfrm>
              <a:custGeom>
                <a:avLst/>
                <a:gdLst>
                  <a:gd name="T0" fmla="*/ 508 w 694"/>
                  <a:gd name="T1" fmla="*/ 23 h 361"/>
                  <a:gd name="T2" fmla="*/ 601 w 694"/>
                  <a:gd name="T3" fmla="*/ 0 h 361"/>
                  <a:gd name="T4" fmla="*/ 694 w 694"/>
                  <a:gd name="T5" fmla="*/ 28 h 361"/>
                  <a:gd name="T6" fmla="*/ 694 w 694"/>
                  <a:gd name="T7" fmla="*/ 70 h 361"/>
                  <a:gd name="T8" fmla="*/ 657 w 694"/>
                  <a:gd name="T9" fmla="*/ 98 h 361"/>
                  <a:gd name="T10" fmla="*/ 582 w 694"/>
                  <a:gd name="T11" fmla="*/ 98 h 361"/>
                  <a:gd name="T12" fmla="*/ 461 w 694"/>
                  <a:gd name="T13" fmla="*/ 94 h 361"/>
                  <a:gd name="T14" fmla="*/ 391 w 694"/>
                  <a:gd name="T15" fmla="*/ 94 h 361"/>
                  <a:gd name="T16" fmla="*/ 377 w 694"/>
                  <a:gd name="T17" fmla="*/ 113 h 361"/>
                  <a:gd name="T18" fmla="*/ 363 w 694"/>
                  <a:gd name="T19" fmla="*/ 216 h 361"/>
                  <a:gd name="T20" fmla="*/ 303 w 694"/>
                  <a:gd name="T21" fmla="*/ 309 h 361"/>
                  <a:gd name="T22" fmla="*/ 200 w 694"/>
                  <a:gd name="T23" fmla="*/ 347 h 361"/>
                  <a:gd name="T24" fmla="*/ 172 w 694"/>
                  <a:gd name="T25" fmla="*/ 361 h 361"/>
                  <a:gd name="T26" fmla="*/ 135 w 694"/>
                  <a:gd name="T27" fmla="*/ 352 h 361"/>
                  <a:gd name="T28" fmla="*/ 84 w 694"/>
                  <a:gd name="T29" fmla="*/ 272 h 361"/>
                  <a:gd name="T30" fmla="*/ 5 w 694"/>
                  <a:gd name="T31" fmla="*/ 225 h 361"/>
                  <a:gd name="T32" fmla="*/ 0 w 694"/>
                  <a:gd name="T33" fmla="*/ 206 h 361"/>
                  <a:gd name="T34" fmla="*/ 56 w 694"/>
                  <a:gd name="T35" fmla="*/ 155 h 361"/>
                  <a:gd name="T36" fmla="*/ 98 w 694"/>
                  <a:gd name="T37" fmla="*/ 183 h 361"/>
                  <a:gd name="T38" fmla="*/ 140 w 694"/>
                  <a:gd name="T39" fmla="*/ 272 h 361"/>
                  <a:gd name="T40" fmla="*/ 158 w 694"/>
                  <a:gd name="T41" fmla="*/ 328 h 361"/>
                  <a:gd name="T42" fmla="*/ 247 w 694"/>
                  <a:gd name="T43" fmla="*/ 291 h 361"/>
                  <a:gd name="T44" fmla="*/ 303 w 694"/>
                  <a:gd name="T45" fmla="*/ 230 h 361"/>
                  <a:gd name="T46" fmla="*/ 326 w 694"/>
                  <a:gd name="T47" fmla="*/ 155 h 361"/>
                  <a:gd name="T48" fmla="*/ 349 w 694"/>
                  <a:gd name="T49" fmla="*/ 42 h 361"/>
                  <a:gd name="T50" fmla="*/ 396 w 694"/>
                  <a:gd name="T51" fmla="*/ 33 h 361"/>
                  <a:gd name="T52" fmla="*/ 508 w 694"/>
                  <a:gd name="T53" fmla="*/ 23 h 36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4"/>
                  <a:gd name="T82" fmla="*/ 0 h 361"/>
                  <a:gd name="T83" fmla="*/ 694 w 694"/>
                  <a:gd name="T84" fmla="*/ 361 h 36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4" h="361">
                    <a:moveTo>
                      <a:pt x="508" y="23"/>
                    </a:moveTo>
                    <a:lnTo>
                      <a:pt x="601" y="0"/>
                    </a:lnTo>
                    <a:lnTo>
                      <a:pt x="694" y="28"/>
                    </a:lnTo>
                    <a:lnTo>
                      <a:pt x="694" y="70"/>
                    </a:lnTo>
                    <a:lnTo>
                      <a:pt x="657" y="98"/>
                    </a:lnTo>
                    <a:lnTo>
                      <a:pt x="582" y="98"/>
                    </a:lnTo>
                    <a:lnTo>
                      <a:pt x="461" y="94"/>
                    </a:lnTo>
                    <a:lnTo>
                      <a:pt x="391" y="94"/>
                    </a:lnTo>
                    <a:lnTo>
                      <a:pt x="377" y="113"/>
                    </a:lnTo>
                    <a:lnTo>
                      <a:pt x="363" y="216"/>
                    </a:lnTo>
                    <a:lnTo>
                      <a:pt x="303" y="309"/>
                    </a:lnTo>
                    <a:lnTo>
                      <a:pt x="200" y="347"/>
                    </a:lnTo>
                    <a:lnTo>
                      <a:pt x="172" y="361"/>
                    </a:lnTo>
                    <a:lnTo>
                      <a:pt x="135" y="352"/>
                    </a:lnTo>
                    <a:lnTo>
                      <a:pt x="84" y="272"/>
                    </a:lnTo>
                    <a:lnTo>
                      <a:pt x="5" y="225"/>
                    </a:lnTo>
                    <a:lnTo>
                      <a:pt x="0" y="206"/>
                    </a:lnTo>
                    <a:lnTo>
                      <a:pt x="56" y="155"/>
                    </a:lnTo>
                    <a:lnTo>
                      <a:pt x="98" y="183"/>
                    </a:lnTo>
                    <a:lnTo>
                      <a:pt x="140" y="272"/>
                    </a:lnTo>
                    <a:lnTo>
                      <a:pt x="158" y="328"/>
                    </a:lnTo>
                    <a:lnTo>
                      <a:pt x="247" y="291"/>
                    </a:lnTo>
                    <a:lnTo>
                      <a:pt x="303" y="230"/>
                    </a:lnTo>
                    <a:lnTo>
                      <a:pt x="326" y="155"/>
                    </a:lnTo>
                    <a:lnTo>
                      <a:pt x="349" y="42"/>
                    </a:lnTo>
                    <a:lnTo>
                      <a:pt x="396" y="33"/>
                    </a:lnTo>
                    <a:lnTo>
                      <a:pt x="508" y="23"/>
                    </a:lnTo>
                    <a:close/>
                  </a:path>
                </a:pathLst>
              </a:custGeom>
              <a:solidFill>
                <a:schemeClr val="hlink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pPr algn="l">
                  <a:defRPr/>
                </a:pPr>
                <a:endParaRPr lang="en-CA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endParaRPr>
              </a:p>
            </p:txBody>
          </p:sp>
        </p:grpSp>
      </p:grpSp>
      <p:sp>
        <p:nvSpPr>
          <p:cNvPr id="139" name="Text Box 27"/>
          <p:cNvSpPr txBox="1">
            <a:spLocks noChangeArrowheads="1"/>
          </p:cNvSpPr>
          <p:nvPr/>
        </p:nvSpPr>
        <p:spPr bwMode="auto">
          <a:xfrm>
            <a:off x="90488" y="2043113"/>
            <a:ext cx="622141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“There is a inverse (eg </a:t>
            </a:r>
            <a:r>
              <a:rPr lang="en-US" altLang="en-US" sz="2800" baseline="30000"/>
              <a:t>1</a:t>
            </a:r>
            <a:r>
              <a:rPr lang="en-US" altLang="en-US" sz="2800"/>
              <a:t>/</a:t>
            </a:r>
            <a:r>
              <a:rPr lang="en-US" altLang="en-US" sz="2800" baseline="-25000"/>
              <a:t>3</a:t>
            </a:r>
            <a:r>
              <a:rPr lang="en-US" altLang="en-US" sz="2800"/>
              <a:t>) for all reals.” </a:t>
            </a:r>
          </a:p>
        </p:txBody>
      </p:sp>
      <p:cxnSp>
        <p:nvCxnSpPr>
          <p:cNvPr id="140" name="Straight Arrow Connector 139"/>
          <p:cNvCxnSpPr>
            <a:cxnSpLocks noChangeShapeType="1"/>
          </p:cNvCxnSpPr>
          <p:nvPr/>
        </p:nvCxnSpPr>
        <p:spPr bwMode="auto">
          <a:xfrm>
            <a:off x="3924300" y="2570163"/>
            <a:ext cx="2514600" cy="2776537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prstDash val="sysDash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1" name="Text Box 27"/>
          <p:cNvSpPr txBox="1">
            <a:spLocks noChangeArrowheads="1"/>
          </p:cNvSpPr>
          <p:nvPr/>
        </p:nvSpPr>
        <p:spPr bwMode="auto">
          <a:xfrm>
            <a:off x="152400" y="6019800"/>
            <a:ext cx="48180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800"/>
              <a:t>“For each person, there is God.”</a:t>
            </a:r>
          </a:p>
        </p:txBody>
      </p:sp>
      <p:cxnSp>
        <p:nvCxnSpPr>
          <p:cNvPr id="142" name="Straight Arrow Connector 141"/>
          <p:cNvCxnSpPr>
            <a:cxnSpLocks noChangeShapeType="1"/>
            <a:stCxn id="141" idx="3"/>
          </p:cNvCxnSpPr>
          <p:nvPr/>
        </p:nvCxnSpPr>
        <p:spPr bwMode="auto">
          <a:xfrm flipV="1">
            <a:off x="4970463" y="2635250"/>
            <a:ext cx="1149350" cy="3646488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prstDash val="sysDash"/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9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1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1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5" grpId="0"/>
      <p:bldP spid="101" grpId="0"/>
      <p:bldP spid="139" grpId="0"/>
      <p:bldP spid="14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73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524000" y="3076575"/>
            <a:ext cx="2286000" cy="20796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7351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1" name="Oval 10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133600" y="638175"/>
            <a:ext cx="2255838" cy="27305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797300" y="3060700"/>
            <a:ext cx="3913188" cy="2238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7355" name="Rectangle 18"/>
          <p:cNvSpPr>
            <a:spLocks noChangeArrowheads="1"/>
          </p:cNvSpPr>
          <p:nvPr/>
        </p:nvSpPr>
        <p:spPr bwMode="auto">
          <a:xfrm>
            <a:off x="1524000" y="2840038"/>
            <a:ext cx="2819400" cy="207962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11" grpId="0" animBg="1"/>
      <p:bldP spid="17" grpId="0" animBg="1"/>
      <p:bldP spid="18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83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130300" y="2603500"/>
            <a:ext cx="26797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5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54200" y="3276600"/>
            <a:ext cx="42418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905000" y="381000"/>
            <a:ext cx="2070100" cy="2571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8379" name="Oval 17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5" grpId="0" animBg="1"/>
      <p:bldP spid="16" grpId="0" animBg="1"/>
      <p:bldP spid="17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5939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810000" y="411163"/>
            <a:ext cx="2590800" cy="2063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0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921000" y="3505200"/>
            <a:ext cx="21209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59402" name="Oval 16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</p:bld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042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704850" y="1028700"/>
            <a:ext cx="226695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4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854200" y="3730625"/>
            <a:ext cx="41656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381000" y="1714500"/>
            <a:ext cx="160020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0427" name="Oval 18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6" grpId="0" animBg="1"/>
      <p:bldP spid="18" grpId="0" animBg="1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14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6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2914650" y="1028700"/>
            <a:ext cx="4629150" cy="207963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1448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2921000" y="3938588"/>
            <a:ext cx="20828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854200" y="4183063"/>
            <a:ext cx="6908800" cy="2286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20" name="Group 19"/>
          <p:cNvGrpSpPr>
            <a:grpSpLocks/>
          </p:cNvGrpSpPr>
          <p:nvPr/>
        </p:nvGrpSpPr>
        <p:grpSpPr bwMode="auto">
          <a:xfrm>
            <a:off x="4389438" y="863600"/>
            <a:ext cx="741362" cy="431800"/>
            <a:chOff x="4388806" y="864183"/>
            <a:chExt cx="742690" cy="430695"/>
          </a:xfrm>
        </p:grpSpPr>
        <p:sp>
          <p:nvSpPr>
            <p:cNvPr id="61453" name="Oval 20"/>
            <p:cNvSpPr>
              <a:spLocks noChangeArrowheads="1"/>
            </p:cNvSpPr>
            <p:nvPr/>
          </p:nvSpPr>
          <p:spPr bwMode="auto">
            <a:xfrm>
              <a:off x="4717616" y="951978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cxnSp>
          <p:nvCxnSpPr>
            <p:cNvPr id="61454" name="Straight Connector 21"/>
            <p:cNvCxnSpPr>
              <a:cxnSpLocks noChangeShapeType="1"/>
              <a:endCxn id="61453" idx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61452" name="Oval 22"/>
          <p:cNvSpPr>
            <a:spLocks noChangeArrowheads="1"/>
          </p:cNvSpPr>
          <p:nvPr/>
        </p:nvSpPr>
        <p:spPr bwMode="auto">
          <a:xfrm>
            <a:off x="3975100" y="596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9" grpId="0" animBg="1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246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71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5130800" y="1028700"/>
            <a:ext cx="2413000" cy="2667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2473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175000" y="4419600"/>
            <a:ext cx="1603375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62475" name="Group 19"/>
          <p:cNvGrpSpPr>
            <a:grpSpLocks/>
          </p:cNvGrpSpPr>
          <p:nvPr/>
        </p:nvGrpSpPr>
        <p:grpSpPr bwMode="auto">
          <a:xfrm>
            <a:off x="4389438" y="863600"/>
            <a:ext cx="741362" cy="431800"/>
            <a:chOff x="4388806" y="864183"/>
            <a:chExt cx="742690" cy="430695"/>
          </a:xfrm>
        </p:grpSpPr>
        <p:sp>
          <p:nvSpPr>
            <p:cNvPr id="62476" name="Oval 20"/>
            <p:cNvSpPr>
              <a:spLocks noChangeArrowheads="1"/>
            </p:cNvSpPr>
            <p:nvPr/>
          </p:nvSpPr>
          <p:spPr bwMode="auto">
            <a:xfrm>
              <a:off x="4717616" y="951978"/>
              <a:ext cx="413880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cxnSp>
          <p:nvCxnSpPr>
            <p:cNvPr id="62477" name="Straight Connector 21"/>
            <p:cNvCxnSpPr>
              <a:cxnSpLocks noChangeShapeType="1"/>
              <a:endCxn id="62476" idx="1"/>
            </p:cNvCxnSpPr>
            <p:nvPr/>
          </p:nvCxnSpPr>
          <p:spPr bwMode="auto">
            <a:xfrm>
              <a:off x="4388806" y="864183"/>
              <a:ext cx="389421" cy="138012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349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3495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3496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24000" y="4657725"/>
            <a:ext cx="48006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447800" y="2819400"/>
            <a:ext cx="1778000" cy="265113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4419600" y="635000"/>
            <a:ext cx="1066800" cy="2794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5194300" y="584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6" grpId="0" animBg="1"/>
      <p:bldP spid="18" grpId="0" animBg="1"/>
      <p:bldP spid="19" grpId="0" animBg="1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451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Oval 2"/>
          <p:cNvSpPr>
            <a:spLocks noChangeArrowheads="1"/>
          </p:cNvSpPr>
          <p:nvPr/>
        </p:nvSpPr>
        <p:spPr bwMode="auto">
          <a:xfrm>
            <a:off x="36576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4519" name="Oval 10"/>
          <p:cNvSpPr>
            <a:spLocks noChangeArrowheads="1"/>
          </p:cNvSpPr>
          <p:nvPr/>
        </p:nvSpPr>
        <p:spPr bwMode="auto">
          <a:xfrm>
            <a:off x="3975100" y="5715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162300" y="4383088"/>
            <a:ext cx="1752600" cy="265112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64521" name="Oval 14"/>
          <p:cNvSpPr>
            <a:spLocks noChangeArrowheads="1"/>
          </p:cNvSpPr>
          <p:nvPr/>
        </p:nvSpPr>
        <p:spPr bwMode="auto">
          <a:xfrm>
            <a:off x="3505200" y="342900"/>
            <a:ext cx="414338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24000" y="4873625"/>
            <a:ext cx="35052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2946400" y="3468688"/>
            <a:ext cx="2082800" cy="265112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5486400" y="635000"/>
            <a:ext cx="1447800" cy="2794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7" grpId="0" animBg="1"/>
      <p:bldP spid="16" grpId="0" animBg="1"/>
      <p:bldP spid="18" grpId="0" animBg="1"/>
    </p:bld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55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509713" y="5791200"/>
            <a:ext cx="1538287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2133600" y="635000"/>
            <a:ext cx="4800600" cy="2794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524000" y="2819400"/>
            <a:ext cx="6096000" cy="24447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19" grpId="0" animBg="1"/>
    </p:bld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656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1052513" y="6016625"/>
            <a:ext cx="1539875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822450" y="365125"/>
            <a:ext cx="5111750" cy="5492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1117600" y="2349500"/>
            <a:ext cx="3225800" cy="6985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Rectangle 2"/>
          <p:cNvSpPr>
            <a:spLocks noGrp="1" noChangeArrowheads="1"/>
          </p:cNvSpPr>
          <p:nvPr>
            <p:ph type="title"/>
          </p:nvPr>
        </p:nvSpPr>
        <p:spPr>
          <a:xfrm>
            <a:off x="685800" y="-1524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 dirty="0" smtClean="0"/>
              <a:t>Understand Quantifiers!!!</a:t>
            </a:r>
            <a:endParaRPr lang="en-CA" altLang="en-US" dirty="0" smtClean="0"/>
          </a:p>
        </p:txBody>
      </p:sp>
      <p:sp>
        <p:nvSpPr>
          <p:cNvPr id="10243" name="Line 15"/>
          <p:cNvSpPr>
            <a:spLocks noChangeShapeType="1"/>
          </p:cNvSpPr>
          <p:nvPr/>
        </p:nvSpPr>
        <p:spPr bwMode="auto">
          <a:xfrm>
            <a:off x="5486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245" name="Line 18"/>
          <p:cNvSpPr>
            <a:spLocks noChangeShapeType="1"/>
          </p:cNvSpPr>
          <p:nvPr/>
        </p:nvSpPr>
        <p:spPr bwMode="auto">
          <a:xfrm>
            <a:off x="8534400" y="2667000"/>
            <a:ext cx="0" cy="7540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246" name="Line 19"/>
          <p:cNvSpPr>
            <a:spLocks noChangeShapeType="1"/>
          </p:cNvSpPr>
          <p:nvPr/>
        </p:nvSpPr>
        <p:spPr bwMode="auto">
          <a:xfrm>
            <a:off x="7010400" y="2667000"/>
            <a:ext cx="152400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247" name="Line 21"/>
          <p:cNvSpPr>
            <a:spLocks noChangeShapeType="1"/>
          </p:cNvSpPr>
          <p:nvPr/>
        </p:nvSpPr>
        <p:spPr bwMode="auto">
          <a:xfrm>
            <a:off x="8534400" y="3421063"/>
            <a:ext cx="0" cy="754062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sp>
        <p:nvSpPr>
          <p:cNvPr id="10248" name="Line 23"/>
          <p:cNvSpPr>
            <a:spLocks noChangeShapeType="1"/>
          </p:cNvSpPr>
          <p:nvPr/>
        </p:nvSpPr>
        <p:spPr bwMode="auto">
          <a:xfrm>
            <a:off x="8534400" y="4175125"/>
            <a:ext cx="0" cy="944563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28575" cap="sq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anchor="ctr" anchorCtr="1"/>
          <a:lstStyle/>
          <a:p>
            <a:endParaRPr lang="en-US"/>
          </a:p>
        </p:txBody>
      </p:sp>
      <p:pic>
        <p:nvPicPr>
          <p:cNvPr id="10251" name="Picture 2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3600" y="787400"/>
            <a:ext cx="839788" cy="1258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2" name="Group 29"/>
          <p:cNvGrpSpPr>
            <a:grpSpLocks/>
          </p:cNvGrpSpPr>
          <p:nvPr/>
        </p:nvGrpSpPr>
        <p:grpSpPr bwMode="auto">
          <a:xfrm>
            <a:off x="7086600" y="762000"/>
            <a:ext cx="2116138" cy="1524000"/>
            <a:chOff x="3216" y="1680"/>
            <a:chExt cx="2544" cy="2020"/>
          </a:xfrm>
        </p:grpSpPr>
        <p:sp>
          <p:nvSpPr>
            <p:cNvPr id="10314" name="Rectangle 30"/>
            <p:cNvSpPr>
              <a:spLocks noChangeArrowheads="1"/>
            </p:cNvSpPr>
            <p:nvPr/>
          </p:nvSpPr>
          <p:spPr bwMode="auto">
            <a:xfrm>
              <a:off x="441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315" name="Rectangle 31"/>
            <p:cNvSpPr>
              <a:spLocks noChangeArrowheads="1"/>
            </p:cNvSpPr>
            <p:nvPr/>
          </p:nvSpPr>
          <p:spPr bwMode="auto">
            <a:xfrm>
              <a:off x="3456" y="322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316" name="Rectangle 32"/>
            <p:cNvSpPr>
              <a:spLocks noChangeArrowheads="1"/>
            </p:cNvSpPr>
            <p:nvPr/>
          </p:nvSpPr>
          <p:spPr bwMode="auto">
            <a:xfrm>
              <a:off x="441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317" name="Rectangle 33"/>
            <p:cNvSpPr>
              <a:spLocks noChangeArrowheads="1"/>
            </p:cNvSpPr>
            <p:nvPr/>
          </p:nvSpPr>
          <p:spPr bwMode="auto">
            <a:xfrm>
              <a:off x="3456" y="2630"/>
              <a:ext cx="960" cy="5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318" name="Rectangle 34"/>
            <p:cNvSpPr>
              <a:spLocks noChangeArrowheads="1"/>
            </p:cNvSpPr>
            <p:nvPr/>
          </p:nvSpPr>
          <p:spPr bwMode="auto">
            <a:xfrm>
              <a:off x="441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319" name="Rectangle 35"/>
            <p:cNvSpPr>
              <a:spLocks noChangeArrowheads="1"/>
            </p:cNvSpPr>
            <p:nvPr/>
          </p:nvSpPr>
          <p:spPr bwMode="auto">
            <a:xfrm>
              <a:off x="3456" y="2155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320" name="Rectangle 36"/>
            <p:cNvSpPr>
              <a:spLocks noChangeArrowheads="1"/>
            </p:cNvSpPr>
            <p:nvPr/>
          </p:nvSpPr>
          <p:spPr bwMode="auto">
            <a:xfrm>
              <a:off x="441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321" name="Rectangle 37"/>
            <p:cNvSpPr>
              <a:spLocks noChangeArrowheads="1"/>
            </p:cNvSpPr>
            <p:nvPr/>
          </p:nvSpPr>
          <p:spPr bwMode="auto">
            <a:xfrm>
              <a:off x="3456" y="1680"/>
              <a:ext cx="960" cy="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322" name="Freeform 38"/>
            <p:cNvSpPr>
              <a:spLocks/>
            </p:cNvSpPr>
            <p:nvPr/>
          </p:nvSpPr>
          <p:spPr bwMode="auto">
            <a:xfrm>
              <a:off x="4176" y="1920"/>
              <a:ext cx="356" cy="1023"/>
            </a:xfrm>
            <a:custGeom>
              <a:avLst/>
              <a:gdLst>
                <a:gd name="T0" fmla="*/ 0 w 490"/>
                <a:gd name="T1" fmla="*/ 0 h 515"/>
                <a:gd name="T2" fmla="*/ 1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3" name="Line 39"/>
            <p:cNvSpPr>
              <a:spLocks noChangeShapeType="1"/>
            </p:cNvSpPr>
            <p:nvPr/>
          </p:nvSpPr>
          <p:spPr bwMode="auto">
            <a:xfrm>
              <a:off x="4128" y="2400"/>
              <a:ext cx="384" cy="528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4" name="Freeform 40"/>
            <p:cNvSpPr>
              <a:spLocks/>
            </p:cNvSpPr>
            <p:nvPr/>
          </p:nvSpPr>
          <p:spPr bwMode="auto">
            <a:xfrm flipV="1">
              <a:off x="4171" y="2898"/>
              <a:ext cx="351" cy="50"/>
            </a:xfrm>
            <a:custGeom>
              <a:avLst/>
              <a:gdLst>
                <a:gd name="T0" fmla="*/ 0 w 432"/>
                <a:gd name="T1" fmla="*/ 0 h 967"/>
                <a:gd name="T2" fmla="*/ 2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25" name="Line 41"/>
            <p:cNvSpPr>
              <a:spLocks noChangeShapeType="1"/>
            </p:cNvSpPr>
            <p:nvPr/>
          </p:nvSpPr>
          <p:spPr bwMode="auto">
            <a:xfrm flipV="1">
              <a:off x="4176" y="2928"/>
              <a:ext cx="336" cy="57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326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04" y="3168"/>
              <a:ext cx="456" cy="5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7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50" y="1728"/>
              <a:ext cx="384" cy="38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28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02" y="2160"/>
              <a:ext cx="302" cy="47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29" name="Group 46"/>
            <p:cNvGrpSpPr>
              <a:grpSpLocks/>
            </p:cNvGrpSpPr>
            <p:nvPr/>
          </p:nvGrpSpPr>
          <p:grpSpPr bwMode="auto">
            <a:xfrm>
              <a:off x="3216" y="1728"/>
              <a:ext cx="478" cy="1920"/>
              <a:chOff x="3330" y="1728"/>
              <a:chExt cx="478" cy="1920"/>
            </a:xfrm>
          </p:grpSpPr>
          <p:pic>
            <p:nvPicPr>
              <p:cNvPr id="10331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2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3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34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330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6" y="2688"/>
              <a:ext cx="320" cy="48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8" name="Rectangle 3"/>
          <p:cNvSpPr txBox="1">
            <a:spLocks noChangeArrowheads="1"/>
          </p:cNvSpPr>
          <p:nvPr/>
        </p:nvSpPr>
        <p:spPr bwMode="auto">
          <a:xfrm>
            <a:off x="5486400" y="2057400"/>
            <a:ext cx="19812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marL="342900" indent="-342900" algn="ctr">
              <a:lnSpc>
                <a:spcPct val="90000"/>
              </a:lnSpc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One girl</a:t>
            </a:r>
            <a:endParaRPr lang="en-CA" sz="2400" kern="0" dirty="0">
              <a:latin typeface="+mn-lt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5486400" y="4953000"/>
            <a:ext cx="3716338" cy="1905000"/>
            <a:chOff x="5486400" y="4953000"/>
            <a:chExt cx="3716338" cy="1905000"/>
          </a:xfrm>
        </p:grpSpPr>
        <p:sp>
          <p:nvSpPr>
            <p:cNvPr id="10244" name="Line 16"/>
            <p:cNvSpPr>
              <a:spLocks noChangeShapeType="1"/>
            </p:cNvSpPr>
            <p:nvPr/>
          </p:nvSpPr>
          <p:spPr bwMode="auto">
            <a:xfrm>
              <a:off x="5486400" y="6254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0249" name="Line 25"/>
            <p:cNvSpPr>
              <a:spLocks noChangeShapeType="1"/>
            </p:cNvSpPr>
            <p:nvPr/>
          </p:nvSpPr>
          <p:spPr bwMode="auto">
            <a:xfrm>
              <a:off x="8534400" y="5119688"/>
              <a:ext cx="0" cy="754062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sp>
          <p:nvSpPr>
            <p:cNvPr id="10250" name="Line 26"/>
            <p:cNvSpPr>
              <a:spLocks noChangeShapeType="1"/>
            </p:cNvSpPr>
            <p:nvPr/>
          </p:nvSpPr>
          <p:spPr bwMode="auto">
            <a:xfrm>
              <a:off x="7010400" y="5873750"/>
              <a:ext cx="1524000" cy="0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28575" cap="sq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 anchorCtr="1"/>
            <a:lstStyle/>
            <a:p>
              <a:endParaRPr lang="en-US"/>
            </a:p>
          </p:txBody>
        </p:sp>
        <p:grpSp>
          <p:nvGrpSpPr>
            <p:cNvPr id="10253" name="Group 29"/>
            <p:cNvGrpSpPr>
              <a:grpSpLocks/>
            </p:cNvGrpSpPr>
            <p:nvPr/>
          </p:nvGrpSpPr>
          <p:grpSpPr bwMode="auto">
            <a:xfrm>
              <a:off x="7086600" y="4953000"/>
              <a:ext cx="2116138" cy="1524000"/>
              <a:chOff x="3216" y="1680"/>
              <a:chExt cx="2544" cy="2020"/>
            </a:xfrm>
          </p:grpSpPr>
          <p:sp>
            <p:nvSpPr>
              <p:cNvPr id="10293" name="Rectangle 30"/>
              <p:cNvSpPr>
                <a:spLocks noChangeArrowheads="1"/>
              </p:cNvSpPr>
              <p:nvPr/>
            </p:nvSpPr>
            <p:spPr bwMode="auto">
              <a:xfrm>
                <a:off x="441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Ann</a:t>
                </a:r>
                <a:endParaRPr lang="en-CA" altLang="en-US" sz="1600"/>
              </a:p>
            </p:txBody>
          </p:sp>
          <p:sp>
            <p:nvSpPr>
              <p:cNvPr id="10294" name="Rectangle 31"/>
              <p:cNvSpPr>
                <a:spLocks noChangeArrowheads="1"/>
              </p:cNvSpPr>
              <p:nvPr/>
            </p:nvSpPr>
            <p:spPr bwMode="auto">
              <a:xfrm>
                <a:off x="3456" y="322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Fred</a:t>
                </a:r>
                <a:endParaRPr lang="en-CA" altLang="en-US" sz="1600"/>
              </a:p>
            </p:txBody>
          </p:sp>
          <p:sp>
            <p:nvSpPr>
              <p:cNvPr id="10295" name="Rectangle 32"/>
              <p:cNvSpPr>
                <a:spLocks noChangeArrowheads="1"/>
              </p:cNvSpPr>
              <p:nvPr/>
            </p:nvSpPr>
            <p:spPr bwMode="auto">
              <a:xfrm>
                <a:off x="441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Marilin Monro</a:t>
                </a:r>
                <a:endParaRPr lang="en-CA" altLang="en-US" sz="1600"/>
              </a:p>
            </p:txBody>
          </p:sp>
          <p:sp>
            <p:nvSpPr>
              <p:cNvPr id="10296" name="Rectangle 33"/>
              <p:cNvSpPr>
                <a:spLocks noChangeArrowheads="1"/>
              </p:cNvSpPr>
              <p:nvPr/>
            </p:nvSpPr>
            <p:spPr bwMode="auto">
              <a:xfrm>
                <a:off x="3456" y="2630"/>
                <a:ext cx="960" cy="59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John</a:t>
                </a:r>
                <a:endParaRPr lang="en-CA" altLang="en-US" sz="1600"/>
              </a:p>
            </p:txBody>
          </p:sp>
          <p:sp>
            <p:nvSpPr>
              <p:cNvPr id="10297" name="Rectangle 34"/>
              <p:cNvSpPr>
                <a:spLocks noChangeArrowheads="1"/>
              </p:cNvSpPr>
              <p:nvPr/>
            </p:nvSpPr>
            <p:spPr bwMode="auto">
              <a:xfrm>
                <a:off x="441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Beth</a:t>
                </a:r>
                <a:endParaRPr lang="en-CA" altLang="en-US" sz="1600"/>
              </a:p>
            </p:txBody>
          </p:sp>
          <p:sp>
            <p:nvSpPr>
              <p:cNvPr id="10298" name="Rectangle 35"/>
              <p:cNvSpPr>
                <a:spLocks noChangeArrowheads="1"/>
              </p:cNvSpPr>
              <p:nvPr/>
            </p:nvSpPr>
            <p:spPr bwMode="auto">
              <a:xfrm>
                <a:off x="3456" y="2155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Bob</a:t>
                </a:r>
                <a:endParaRPr lang="en-CA" altLang="en-US" sz="1600"/>
              </a:p>
            </p:txBody>
          </p:sp>
          <p:sp>
            <p:nvSpPr>
              <p:cNvPr id="10299" name="Rectangle 36"/>
              <p:cNvSpPr>
                <a:spLocks noChangeArrowheads="1"/>
              </p:cNvSpPr>
              <p:nvPr/>
            </p:nvSpPr>
            <p:spPr bwMode="auto">
              <a:xfrm>
                <a:off x="441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Mary</a:t>
                </a:r>
                <a:endParaRPr lang="en-CA" altLang="en-US" sz="1600"/>
              </a:p>
            </p:txBody>
          </p:sp>
          <p:sp>
            <p:nvSpPr>
              <p:cNvPr id="10300" name="Rectangle 37"/>
              <p:cNvSpPr>
                <a:spLocks noChangeArrowheads="1"/>
              </p:cNvSpPr>
              <p:nvPr/>
            </p:nvSpPr>
            <p:spPr bwMode="auto">
              <a:xfrm>
                <a:off x="3456" y="1680"/>
                <a:ext cx="960" cy="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 anchorCtr="1"/>
              <a:lstStyle>
                <a:lvl1pPr algn="l" eaLnBrk="0" hangingPunct="0"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buFontTx/>
                  <a:buNone/>
                </a:pPr>
                <a:r>
                  <a:rPr lang="en-US" altLang="en-US" sz="1600"/>
                  <a:t>Sam</a:t>
                </a:r>
                <a:endParaRPr lang="en-CA" altLang="en-US" sz="1600"/>
              </a:p>
            </p:txBody>
          </p:sp>
          <p:sp>
            <p:nvSpPr>
              <p:cNvPr id="10301" name="Freeform 38"/>
              <p:cNvSpPr>
                <a:spLocks/>
              </p:cNvSpPr>
              <p:nvPr/>
            </p:nvSpPr>
            <p:spPr bwMode="auto">
              <a:xfrm>
                <a:off x="4176" y="1920"/>
                <a:ext cx="490" cy="515"/>
              </a:xfrm>
              <a:custGeom>
                <a:avLst/>
                <a:gdLst>
                  <a:gd name="T0" fmla="*/ 0 w 490"/>
                  <a:gd name="T1" fmla="*/ 0 h 515"/>
                  <a:gd name="T2" fmla="*/ 490 w 490"/>
                  <a:gd name="T3" fmla="*/ 515 h 515"/>
                  <a:gd name="T4" fmla="*/ 0 60000 65536"/>
                  <a:gd name="T5" fmla="*/ 0 60000 65536"/>
                  <a:gd name="T6" fmla="*/ 0 w 490"/>
                  <a:gd name="T7" fmla="*/ 0 h 515"/>
                  <a:gd name="T8" fmla="*/ 490 w 490"/>
                  <a:gd name="T9" fmla="*/ 515 h 51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90" h="515">
                    <a:moveTo>
                      <a:pt x="0" y="0"/>
                    </a:moveTo>
                    <a:lnTo>
                      <a:pt x="490" y="515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2" name="Line 39"/>
              <p:cNvSpPr>
                <a:spLocks noChangeShapeType="1"/>
              </p:cNvSpPr>
              <p:nvPr/>
            </p:nvSpPr>
            <p:spPr bwMode="auto">
              <a:xfrm>
                <a:off x="4128" y="2400"/>
                <a:ext cx="384" cy="528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3" name="Freeform 40"/>
              <p:cNvSpPr>
                <a:spLocks/>
              </p:cNvSpPr>
              <p:nvPr/>
            </p:nvSpPr>
            <p:spPr bwMode="auto">
              <a:xfrm>
                <a:off x="4176" y="1961"/>
                <a:ext cx="432" cy="967"/>
              </a:xfrm>
              <a:custGeom>
                <a:avLst/>
                <a:gdLst>
                  <a:gd name="T0" fmla="*/ 0 w 432"/>
                  <a:gd name="T1" fmla="*/ 967 h 967"/>
                  <a:gd name="T2" fmla="*/ 432 w 432"/>
                  <a:gd name="T3" fmla="*/ 0 h 967"/>
                  <a:gd name="T4" fmla="*/ 0 60000 65536"/>
                  <a:gd name="T5" fmla="*/ 0 60000 65536"/>
                  <a:gd name="T6" fmla="*/ 0 w 432"/>
                  <a:gd name="T7" fmla="*/ 0 h 967"/>
                  <a:gd name="T8" fmla="*/ 432 w 432"/>
                  <a:gd name="T9" fmla="*/ 967 h 967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32" h="967">
                    <a:moveTo>
                      <a:pt x="0" y="967"/>
                    </a:moveTo>
                    <a:lnTo>
                      <a:pt x="432" y="0"/>
                    </a:lnTo>
                  </a:path>
                </a:pathLst>
              </a:cu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04" name="Line 42"/>
              <p:cNvSpPr>
                <a:spLocks noChangeShapeType="1"/>
              </p:cNvSpPr>
              <p:nvPr/>
            </p:nvSpPr>
            <p:spPr bwMode="auto">
              <a:xfrm>
                <a:off x="4176" y="3504"/>
                <a:ext cx="432" cy="0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10305" name="Picture 43" descr="j03967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304" y="3168"/>
                <a:ext cx="456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06" name="Picture 44" descr="j0233040"/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50" y="1728"/>
                <a:ext cx="384" cy="38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307" name="Picture 45" descr="j0334222"/>
              <p:cNvPicPr>
                <a:picLocks noChangeAspect="1" noChangeArrowheads="1"/>
              </p:cNvPicPr>
              <p:nvPr/>
            </p:nvPicPr>
            <p:blipFill>
              <a:blip r:embed="rId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02" y="2160"/>
                <a:ext cx="302" cy="47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0308" name="Group 46"/>
              <p:cNvGrpSpPr>
                <a:grpSpLocks/>
              </p:cNvGrpSpPr>
              <p:nvPr/>
            </p:nvGrpSpPr>
            <p:grpSpPr bwMode="auto">
              <a:xfrm>
                <a:off x="3216" y="1728"/>
                <a:ext cx="478" cy="1920"/>
                <a:chOff x="3330" y="1728"/>
                <a:chExt cx="478" cy="1920"/>
              </a:xfrm>
            </p:grpSpPr>
            <p:pic>
              <p:nvPicPr>
                <p:cNvPr id="10310" name="Picture 47" descr="j0232906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522" y="1728"/>
                  <a:ext cx="232" cy="44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11" name="Picture 48" descr="j0232139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330" y="2256"/>
                  <a:ext cx="475" cy="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12" name="Picture 49" descr="j0397518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2688"/>
                  <a:ext cx="382" cy="38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0313" name="Picture 50" descr="j0334220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3426" y="3120"/>
                  <a:ext cx="333" cy="52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pic>
            <p:nvPicPr>
              <p:cNvPr id="10309" name="Picture 51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296" y="2688"/>
                <a:ext cx="320" cy="4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54" name="Picture 2" descr="http://www.logoi.com/pastimages/img/marriage_4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22707" t="3555" r="26637" b="34222"/>
            <a:stretch>
              <a:fillRect/>
            </a:stretch>
          </p:blipFill>
          <p:spPr bwMode="auto">
            <a:xfrm>
              <a:off x="5851525" y="5078413"/>
              <a:ext cx="1044575" cy="1260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4"/>
            <p:cNvSpPr txBox="1">
              <a:spLocks noChangeArrowheads="1"/>
            </p:cNvSpPr>
            <p:nvPr/>
          </p:nvSpPr>
          <p:spPr>
            <a:xfrm>
              <a:off x="5791200" y="6400800"/>
              <a:ext cx="2590800" cy="457200"/>
            </a:xfrm>
            <a:prstGeom prst="rect">
              <a:avLst/>
            </a:prstGeom>
          </p:spPr>
          <p:txBody>
            <a:bodyPr/>
            <a:lstStyle/>
            <a:p>
              <a:pPr marL="342900" indent="-342900" algn="l">
                <a:spcBef>
                  <a:spcPct val="20000"/>
                </a:spcBef>
                <a:defRPr/>
              </a:pPr>
              <a:r>
                <a:rPr lang="en-US" sz="2400" kern="0" dirty="0">
                  <a:latin typeface="+mn-lt"/>
                </a:rPr>
                <a:t>His special woman.</a:t>
              </a:r>
              <a:endParaRPr lang="en-CA" sz="2400" kern="0" dirty="0">
                <a:latin typeface="+mn-lt"/>
              </a:endParaRPr>
            </a:p>
          </p:txBody>
        </p:sp>
      </p:grpSp>
      <p:pic>
        <p:nvPicPr>
          <p:cNvPr id="10257" name="Picture 76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418" r="23747"/>
          <a:stretch>
            <a:fillRect/>
          </a:stretch>
        </p:blipFill>
        <p:spPr bwMode="auto">
          <a:xfrm>
            <a:off x="6005513" y="2971800"/>
            <a:ext cx="928687" cy="126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58" name="Group 162"/>
          <p:cNvGrpSpPr>
            <a:grpSpLocks/>
          </p:cNvGrpSpPr>
          <p:nvPr/>
        </p:nvGrpSpPr>
        <p:grpSpPr bwMode="auto">
          <a:xfrm>
            <a:off x="7086600" y="2819400"/>
            <a:ext cx="2116138" cy="1524000"/>
            <a:chOff x="3962400" y="914400"/>
            <a:chExt cx="2209800" cy="1828801"/>
          </a:xfrm>
        </p:grpSpPr>
        <p:sp>
          <p:nvSpPr>
            <p:cNvPr id="10267" name="Rectangle 30"/>
            <p:cNvSpPr>
              <a:spLocks noChangeArrowheads="1"/>
            </p:cNvSpPr>
            <p:nvPr/>
          </p:nvSpPr>
          <p:spPr bwMode="auto">
            <a:xfrm>
              <a:off x="5004758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Ann</a:t>
              </a:r>
              <a:endParaRPr lang="en-CA" altLang="en-US" sz="1600"/>
            </a:p>
          </p:txBody>
        </p:sp>
        <p:sp>
          <p:nvSpPr>
            <p:cNvPr id="10268" name="Rectangle 31"/>
            <p:cNvSpPr>
              <a:spLocks noChangeArrowheads="1"/>
            </p:cNvSpPr>
            <p:nvPr/>
          </p:nvSpPr>
          <p:spPr bwMode="auto">
            <a:xfrm>
              <a:off x="4170872" y="2313161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Fred</a:t>
              </a:r>
              <a:endParaRPr lang="en-CA" altLang="en-US" sz="1600"/>
            </a:p>
          </p:txBody>
        </p:sp>
        <p:sp>
          <p:nvSpPr>
            <p:cNvPr id="10269" name="Rectangle 32"/>
            <p:cNvSpPr>
              <a:spLocks noChangeArrowheads="1"/>
            </p:cNvSpPr>
            <p:nvPr/>
          </p:nvSpPr>
          <p:spPr bwMode="auto">
            <a:xfrm>
              <a:off x="5004758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Marilin Monro</a:t>
              </a:r>
              <a:endParaRPr lang="en-CA" altLang="en-US" sz="1600"/>
            </a:p>
          </p:txBody>
        </p:sp>
        <p:sp>
          <p:nvSpPr>
            <p:cNvPr id="10270" name="Rectangle 33"/>
            <p:cNvSpPr>
              <a:spLocks noChangeArrowheads="1"/>
            </p:cNvSpPr>
            <p:nvPr/>
          </p:nvSpPr>
          <p:spPr bwMode="auto">
            <a:xfrm>
              <a:off x="4170872" y="1774480"/>
              <a:ext cx="833887" cy="53868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John</a:t>
              </a:r>
              <a:endParaRPr lang="en-CA" altLang="en-US" sz="1600"/>
            </a:p>
          </p:txBody>
        </p:sp>
        <p:sp>
          <p:nvSpPr>
            <p:cNvPr id="10271" name="Rectangle 34"/>
            <p:cNvSpPr>
              <a:spLocks noChangeArrowheads="1"/>
            </p:cNvSpPr>
            <p:nvPr/>
          </p:nvSpPr>
          <p:spPr bwMode="auto">
            <a:xfrm>
              <a:off x="5004758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Beth</a:t>
              </a:r>
              <a:endParaRPr lang="en-CA" altLang="en-US" sz="1600"/>
            </a:p>
          </p:txBody>
        </p:sp>
        <p:sp>
          <p:nvSpPr>
            <p:cNvPr id="10272" name="Rectangle 35"/>
            <p:cNvSpPr>
              <a:spLocks noChangeArrowheads="1"/>
            </p:cNvSpPr>
            <p:nvPr/>
          </p:nvSpPr>
          <p:spPr bwMode="auto">
            <a:xfrm>
              <a:off x="4170872" y="134444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Bob</a:t>
              </a:r>
              <a:endParaRPr lang="en-CA" altLang="en-US" sz="1600"/>
            </a:p>
          </p:txBody>
        </p:sp>
        <p:sp>
          <p:nvSpPr>
            <p:cNvPr id="10273" name="Rectangle 36"/>
            <p:cNvSpPr>
              <a:spLocks noChangeArrowheads="1"/>
            </p:cNvSpPr>
            <p:nvPr/>
          </p:nvSpPr>
          <p:spPr bwMode="auto">
            <a:xfrm>
              <a:off x="5004758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Mary</a:t>
              </a:r>
              <a:endParaRPr lang="en-CA" altLang="en-US" sz="1600"/>
            </a:p>
          </p:txBody>
        </p:sp>
        <p:sp>
          <p:nvSpPr>
            <p:cNvPr id="10274" name="Rectangle 37"/>
            <p:cNvSpPr>
              <a:spLocks noChangeArrowheads="1"/>
            </p:cNvSpPr>
            <p:nvPr/>
          </p:nvSpPr>
          <p:spPr bwMode="auto">
            <a:xfrm>
              <a:off x="4170872" y="914400"/>
              <a:ext cx="833887" cy="43004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 anchorCtr="1"/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600"/>
                <a:t>Sam</a:t>
              </a:r>
              <a:endParaRPr lang="en-CA" altLang="en-US" sz="1600"/>
            </a:p>
          </p:txBody>
        </p:sp>
        <p:sp>
          <p:nvSpPr>
            <p:cNvPr id="10275" name="Freeform 38"/>
            <p:cNvSpPr>
              <a:spLocks/>
            </p:cNvSpPr>
            <p:nvPr/>
          </p:nvSpPr>
          <p:spPr bwMode="auto">
            <a:xfrm>
              <a:off x="4796287" y="1131683"/>
              <a:ext cx="425630" cy="466254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6" name="Line 39"/>
            <p:cNvSpPr>
              <a:spLocks noChangeShapeType="1"/>
            </p:cNvSpPr>
            <p:nvPr/>
          </p:nvSpPr>
          <p:spPr bwMode="auto">
            <a:xfrm>
              <a:off x="4754592" y="1566250"/>
              <a:ext cx="333555" cy="478023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7" name="Freeform 40"/>
            <p:cNvSpPr>
              <a:spLocks/>
            </p:cNvSpPr>
            <p:nvPr/>
          </p:nvSpPr>
          <p:spPr bwMode="auto">
            <a:xfrm>
              <a:off x="4796287" y="1168803"/>
              <a:ext cx="375249" cy="875471"/>
            </a:xfrm>
            <a:custGeom>
              <a:avLst/>
              <a:gdLst>
                <a:gd name="T0" fmla="*/ 0 w 432"/>
                <a:gd name="T1" fmla="*/ 2147483647 h 967"/>
                <a:gd name="T2" fmla="*/ 2147483647 w 432"/>
                <a:gd name="T3" fmla="*/ 0 h 967"/>
                <a:gd name="T4" fmla="*/ 0 60000 65536"/>
                <a:gd name="T5" fmla="*/ 0 60000 65536"/>
                <a:gd name="T6" fmla="*/ 0 w 432"/>
                <a:gd name="T7" fmla="*/ 0 h 967"/>
                <a:gd name="T8" fmla="*/ 432 w 432"/>
                <a:gd name="T9" fmla="*/ 967 h 967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32" h="967">
                  <a:moveTo>
                    <a:pt x="0" y="967"/>
                  </a:moveTo>
                  <a:lnTo>
                    <a:pt x="432" y="0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78" name="Line 42"/>
            <p:cNvSpPr>
              <a:spLocks noChangeShapeType="1"/>
            </p:cNvSpPr>
            <p:nvPr/>
          </p:nvSpPr>
          <p:spPr bwMode="auto">
            <a:xfrm>
              <a:off x="4796287" y="256575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pic>
          <p:nvPicPr>
            <p:cNvPr id="10279" name="Picture 43" descr="j039672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76104" y="2261556"/>
              <a:ext cx="396096" cy="4780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80" name="Picture 44" descr="j023304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29198" y="957857"/>
              <a:ext cx="333555" cy="3458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81" name="Picture 45" descr="j033422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87503" y="1348967"/>
              <a:ext cx="262327" cy="4264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82" name="Group 46"/>
            <p:cNvGrpSpPr>
              <a:grpSpLocks/>
            </p:cNvGrpSpPr>
            <p:nvPr/>
          </p:nvGrpSpPr>
          <p:grpSpPr bwMode="auto">
            <a:xfrm>
              <a:off x="3962400" y="957857"/>
              <a:ext cx="415206" cy="1738266"/>
              <a:chOff x="3330" y="1728"/>
              <a:chExt cx="478" cy="1920"/>
            </a:xfrm>
          </p:grpSpPr>
          <p:pic>
            <p:nvPicPr>
              <p:cNvPr id="10289" name="Picture 47" descr="j023290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522" y="1728"/>
                <a:ext cx="232" cy="44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90" name="Picture 48" descr="j0232139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30" y="2256"/>
                <a:ext cx="475" cy="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91" name="Picture 49" descr="j039751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2688"/>
                <a:ext cx="382" cy="38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292" name="Picture 50" descr="j0334220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426" y="3120"/>
                <a:ext cx="333" cy="52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3" name="Picture 51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9155" y="1826990"/>
              <a:ext cx="277962" cy="4345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284" name="Line 42"/>
            <p:cNvSpPr>
              <a:spLocks noChangeShapeType="1"/>
            </p:cNvSpPr>
            <p:nvPr/>
          </p:nvSpPr>
          <p:spPr bwMode="auto">
            <a:xfrm flipV="1">
              <a:off x="4813659" y="2133902"/>
              <a:ext cx="290992" cy="4300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5" name="Line 42"/>
            <p:cNvSpPr>
              <a:spLocks noChangeShapeType="1"/>
            </p:cNvSpPr>
            <p:nvPr/>
          </p:nvSpPr>
          <p:spPr bwMode="auto">
            <a:xfrm flipV="1">
              <a:off x="4809316" y="1676702"/>
              <a:ext cx="371775" cy="87366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6" name="Line 42"/>
            <p:cNvSpPr>
              <a:spLocks noChangeShapeType="1"/>
            </p:cNvSpPr>
            <p:nvPr/>
          </p:nvSpPr>
          <p:spPr bwMode="auto">
            <a:xfrm>
              <a:off x="4782389" y="1573493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7" name="Line 42"/>
            <p:cNvSpPr>
              <a:spLocks noChangeShapeType="1"/>
            </p:cNvSpPr>
            <p:nvPr/>
          </p:nvSpPr>
          <p:spPr bwMode="auto">
            <a:xfrm>
              <a:off x="4733745" y="2048800"/>
              <a:ext cx="375249" cy="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88" name="Freeform 38"/>
            <p:cNvSpPr>
              <a:spLocks/>
            </p:cNvSpPr>
            <p:nvPr/>
          </p:nvSpPr>
          <p:spPr bwMode="auto">
            <a:xfrm>
              <a:off x="4796167" y="1111625"/>
              <a:ext cx="309233" cy="926170"/>
            </a:xfrm>
            <a:custGeom>
              <a:avLst/>
              <a:gdLst>
                <a:gd name="T0" fmla="*/ 0 w 490"/>
                <a:gd name="T1" fmla="*/ 0 h 515"/>
                <a:gd name="T2" fmla="*/ 2147483647 w 490"/>
                <a:gd name="T3" fmla="*/ 2147483647 h 515"/>
                <a:gd name="T4" fmla="*/ 0 60000 65536"/>
                <a:gd name="T5" fmla="*/ 0 60000 65536"/>
                <a:gd name="T6" fmla="*/ 0 w 490"/>
                <a:gd name="T7" fmla="*/ 0 h 515"/>
                <a:gd name="T8" fmla="*/ 490 w 490"/>
                <a:gd name="T9" fmla="*/ 515 h 515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90" h="515">
                  <a:moveTo>
                    <a:pt x="0" y="0"/>
                  </a:moveTo>
                  <a:lnTo>
                    <a:pt x="490" y="515"/>
                  </a:lnTo>
                </a:path>
              </a:pathLst>
            </a:cu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44" name="Rectangle 4"/>
          <p:cNvSpPr txBox="1">
            <a:spLocks noChangeArrowheads="1"/>
          </p:cNvSpPr>
          <p:nvPr/>
        </p:nvSpPr>
        <p:spPr>
          <a:xfrm>
            <a:off x="5943600" y="4191000"/>
            <a:ext cx="3810000" cy="457200"/>
          </a:xfrm>
          <a:prstGeom prst="rect">
            <a:avLst/>
          </a:prstGeom>
        </p:spPr>
        <p:txBody>
          <a:bodyPr/>
          <a:lstStyle/>
          <a:p>
            <a:pPr marL="342900" indent="-342900" algn="l">
              <a:spcBef>
                <a:spcPct val="20000"/>
              </a:spcBef>
              <a:defRPr/>
            </a:pPr>
            <a:r>
              <a:rPr lang="en-US" sz="2400" kern="0" dirty="0">
                <a:latin typeface="+mn-lt"/>
              </a:rPr>
              <a:t>Could be a separate girl.</a:t>
            </a:r>
            <a:endParaRPr lang="en-CA" sz="2400" kern="0" dirty="0">
              <a:latin typeface="+mn-lt"/>
            </a:endParaRPr>
          </a:p>
        </p:txBody>
      </p:sp>
      <p:sp>
        <p:nvSpPr>
          <p:cNvPr id="154" name="Text Box 74"/>
          <p:cNvSpPr txBox="1">
            <a:spLocks noChangeArrowheads="1"/>
          </p:cNvSpPr>
          <p:nvPr/>
        </p:nvSpPr>
        <p:spPr bwMode="auto">
          <a:xfrm>
            <a:off x="304800" y="29972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Loves(b, g)</a:t>
            </a:r>
          </a:p>
        </p:txBody>
      </p:sp>
      <p:sp>
        <p:nvSpPr>
          <p:cNvPr id="157" name="Text Box 78"/>
          <p:cNvSpPr txBox="1">
            <a:spLocks noChangeArrowheads="1"/>
          </p:cNvSpPr>
          <p:nvPr/>
        </p:nvSpPr>
        <p:spPr bwMode="auto">
          <a:xfrm>
            <a:off x="304800" y="3733800"/>
            <a:ext cx="34163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"</a:t>
            </a:r>
            <a:r>
              <a:rPr lang="en-US" altLang="en-US">
                <a:solidFill>
                  <a:schemeClr val="accent2"/>
                </a:solidFill>
              </a:rPr>
              <a:t>b, </a:t>
            </a:r>
            <a:r>
              <a:rPr lang="en-US" altLang="en-US">
                <a:solidFill>
                  <a:schemeClr val="accent2"/>
                </a:solidFill>
                <a:latin typeface="Symbol" pitchFamily="18" charset="2"/>
              </a:rPr>
              <a:t>$</a:t>
            </a:r>
            <a:r>
              <a:rPr lang="en-US" altLang="en-US">
                <a:solidFill>
                  <a:schemeClr val="accent2"/>
                </a:solidFill>
              </a:rPr>
              <a:t>g,</a:t>
            </a:r>
            <a:r>
              <a:rPr lang="en-US" altLang="en-US"/>
              <a:t> </a:t>
            </a:r>
            <a:r>
              <a:rPr lang="en-US" altLang="en-US">
                <a:solidFill>
                  <a:schemeClr val="accent2"/>
                </a:solidFill>
              </a:rPr>
              <a:t>Loves(b, g)</a:t>
            </a:r>
          </a:p>
        </p:txBody>
      </p:sp>
      <p:cxnSp>
        <p:nvCxnSpPr>
          <p:cNvPr id="113" name="Straight Arrow Connector 112"/>
          <p:cNvCxnSpPr>
            <a:cxnSpLocks noChangeShapeType="1"/>
            <a:stCxn id="154" idx="3"/>
          </p:cNvCxnSpPr>
          <p:nvPr/>
        </p:nvCxnSpPr>
        <p:spPr bwMode="auto">
          <a:xfrm flipV="1">
            <a:off x="3721100" y="2209800"/>
            <a:ext cx="2070100" cy="1079500"/>
          </a:xfrm>
          <a:prstGeom prst="straightConnector1">
            <a:avLst/>
          </a:prstGeom>
          <a:noFill/>
          <a:ln w="38100" algn="ctr">
            <a:solidFill>
              <a:schemeClr val="hlink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" name="Group 144"/>
          <p:cNvGrpSpPr>
            <a:grpSpLocks/>
          </p:cNvGrpSpPr>
          <p:nvPr/>
        </p:nvGrpSpPr>
        <p:grpSpPr bwMode="auto">
          <a:xfrm>
            <a:off x="3721100" y="2438400"/>
            <a:ext cx="2070100" cy="3429000"/>
            <a:chOff x="3721100" y="2438400"/>
            <a:chExt cx="2070100" cy="3429000"/>
          </a:xfrm>
        </p:grpSpPr>
        <p:cxnSp>
          <p:nvCxnSpPr>
            <p:cNvPr id="10264" name="Straight Arrow Connector 115"/>
            <p:cNvCxnSpPr>
              <a:cxnSpLocks noChangeShapeType="1"/>
              <a:stCxn id="157" idx="3"/>
            </p:cNvCxnSpPr>
            <p:nvPr/>
          </p:nvCxnSpPr>
          <p:spPr bwMode="auto">
            <a:xfrm flipV="1">
              <a:off x="3721100" y="2438400"/>
              <a:ext cx="2070100" cy="1587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65" name="Straight Arrow Connector 117"/>
            <p:cNvCxnSpPr>
              <a:cxnSpLocks noChangeShapeType="1"/>
              <a:stCxn id="157" idx="3"/>
            </p:cNvCxnSpPr>
            <p:nvPr/>
          </p:nvCxnSpPr>
          <p:spPr bwMode="auto">
            <a:xfrm>
              <a:off x="3721100" y="4025900"/>
              <a:ext cx="2070100" cy="127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66" name="Straight Arrow Connector 132"/>
            <p:cNvCxnSpPr>
              <a:cxnSpLocks noChangeShapeType="1"/>
              <a:stCxn id="157" idx="3"/>
            </p:cNvCxnSpPr>
            <p:nvPr/>
          </p:nvCxnSpPr>
          <p:spPr bwMode="auto">
            <a:xfrm>
              <a:off x="3721100" y="4025900"/>
              <a:ext cx="1993900" cy="1841500"/>
            </a:xfrm>
            <a:prstGeom prst="straightConnector1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" grpId="0"/>
      <p:bldP spid="157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758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762000" y="6232525"/>
            <a:ext cx="23622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1157288" y="76200"/>
            <a:ext cx="5776912" cy="8382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685800" y="1828800"/>
            <a:ext cx="3962400" cy="34925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1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 flipV="1">
            <a:off x="1093788" y="365125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6861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363" y="1447800"/>
            <a:ext cx="8705850" cy="5381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04800" y="6473825"/>
            <a:ext cx="1447800" cy="244475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8" name="Rectangle 17"/>
          <p:cNvSpPr>
            <a:spLocks noChangeArrowheads="1"/>
          </p:cNvSpPr>
          <p:nvPr/>
        </p:nvSpPr>
        <p:spPr bwMode="auto">
          <a:xfrm>
            <a:off x="673100" y="88900"/>
            <a:ext cx="7866063" cy="12827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Rectangle 7"/>
          <p:cNvSpPr>
            <a:spLocks noChangeArrowheads="1"/>
          </p:cNvSpPr>
          <p:nvPr/>
        </p:nvSpPr>
        <p:spPr bwMode="auto">
          <a:xfrm>
            <a:off x="381000" y="1460500"/>
            <a:ext cx="1752600" cy="2746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18" grpId="0" animBg="1"/>
      <p:bldP spid="8" grpId="0" animBg="1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963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1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914400" y="1770063"/>
            <a:ext cx="1752600" cy="211137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914400" y="2025650"/>
            <a:ext cx="1752600" cy="20955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Rectangle 18"/>
          <p:cNvSpPr>
            <a:spLocks noChangeArrowheads="1"/>
          </p:cNvSpPr>
          <p:nvPr/>
        </p:nvSpPr>
        <p:spPr bwMode="auto">
          <a:xfrm>
            <a:off x="1270000" y="2266950"/>
            <a:ext cx="2006600" cy="2111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0" name="Rectangle 19"/>
          <p:cNvSpPr>
            <a:spLocks noChangeArrowheads="1"/>
          </p:cNvSpPr>
          <p:nvPr/>
        </p:nvSpPr>
        <p:spPr bwMode="auto">
          <a:xfrm>
            <a:off x="698500" y="152400"/>
            <a:ext cx="6540500" cy="7747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21" name="Rectangle 20"/>
          <p:cNvSpPr>
            <a:spLocks noChangeArrowheads="1"/>
          </p:cNvSpPr>
          <p:nvPr/>
        </p:nvSpPr>
        <p:spPr bwMode="auto">
          <a:xfrm>
            <a:off x="623888" y="981075"/>
            <a:ext cx="7086600" cy="339725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16" grpId="0" animBg="1"/>
      <p:bldP spid="19" grpId="0" animBg="1"/>
      <p:bldP spid="20" grpId="0" animBg="1"/>
      <p:bldP spid="21" grpId="0" animBg="1"/>
    </p:bld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065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066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295400" y="2438400"/>
            <a:ext cx="2667000" cy="2873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143000" y="990600"/>
            <a:ext cx="1828800" cy="2873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8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3962400" y="2438400"/>
            <a:ext cx="2667000" cy="287338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7" grpId="0" animBg="1"/>
      <p:bldP spid="8" grpId="0" animBg="1"/>
      <p:bldP spid="14" grpId="0" animBg="1"/>
    </p:bld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8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168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14"/>
          <p:cNvSpPr>
            <a:spLocks noChangeArrowheads="1"/>
          </p:cNvSpPr>
          <p:nvPr/>
        </p:nvSpPr>
        <p:spPr bwMode="auto">
          <a:xfrm>
            <a:off x="1282700" y="2722563"/>
            <a:ext cx="3975100" cy="182562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971800" y="990600"/>
            <a:ext cx="2133600" cy="304800"/>
          </a:xfrm>
          <a:prstGeom prst="rect">
            <a:avLst/>
          </a:prstGeom>
          <a:noFill/>
          <a:ln w="19050">
            <a:solidFill>
              <a:srgbClr val="FF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1688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7" grpId="0" animBg="1"/>
      <p:bldP spid="14" grpId="0" animBg="1"/>
    </p:bld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2706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270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090613" y="88900"/>
            <a:ext cx="2871787" cy="304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11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4" name="Rectangle 13"/>
          <p:cNvSpPr>
            <a:spLocks noChangeArrowheads="1"/>
          </p:cNvSpPr>
          <p:nvPr/>
        </p:nvSpPr>
        <p:spPr bwMode="auto">
          <a:xfrm>
            <a:off x="1638300" y="2957513"/>
            <a:ext cx="4737100" cy="1524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3454400" y="3149600"/>
            <a:ext cx="1452563" cy="2540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2714" name="Oval 16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9" name="Oval 18"/>
          <p:cNvSpPr>
            <a:spLocks noChangeArrowheads="1"/>
          </p:cNvSpPr>
          <p:nvPr/>
        </p:nvSpPr>
        <p:spPr bwMode="auto">
          <a:xfrm>
            <a:off x="3670300" y="762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4" grpId="0" animBg="1"/>
      <p:bldP spid="16" grpId="0" animBg="1"/>
      <p:bldP spid="19" grpId="0" animBg="1"/>
    </p:bld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0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3733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3734" name="Rectangle 6"/>
          <p:cNvSpPr>
            <a:spLocks noChangeArrowheads="1"/>
          </p:cNvSpPr>
          <p:nvPr/>
        </p:nvSpPr>
        <p:spPr bwMode="auto">
          <a:xfrm>
            <a:off x="1090613" y="88900"/>
            <a:ext cx="2871787" cy="304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735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598613" y="3403600"/>
            <a:ext cx="5868987" cy="177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3737" name="Oval 16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4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4757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852613" y="381000"/>
            <a:ext cx="5187950" cy="5715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59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60" name="Rectangle 15"/>
          <p:cNvSpPr>
            <a:spLocks noChangeArrowheads="1"/>
          </p:cNvSpPr>
          <p:nvPr/>
        </p:nvSpPr>
        <p:spPr bwMode="auto">
          <a:xfrm>
            <a:off x="1598613" y="3403600"/>
            <a:ext cx="5868987" cy="177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4761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5778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578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1852613" y="381000"/>
            <a:ext cx="4624387" cy="27305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783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598613" y="3860800"/>
            <a:ext cx="4878387" cy="177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5785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7" name="Rectangle 16"/>
          <p:cNvSpPr>
            <a:spLocks noChangeArrowheads="1"/>
          </p:cNvSpPr>
          <p:nvPr/>
        </p:nvSpPr>
        <p:spPr bwMode="auto">
          <a:xfrm>
            <a:off x="3429000" y="3124200"/>
            <a:ext cx="1600200" cy="304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2971800" y="355600"/>
            <a:ext cx="889000" cy="660400"/>
            <a:chOff x="2971800" y="355426"/>
            <a:chExt cx="889348" cy="661158"/>
          </a:xfrm>
        </p:grpSpPr>
        <p:sp>
          <p:nvSpPr>
            <p:cNvPr id="75788" name="Oval 19"/>
            <p:cNvSpPr>
              <a:spLocks noChangeArrowheads="1"/>
            </p:cNvSpPr>
            <p:nvPr/>
          </p:nvSpPr>
          <p:spPr bwMode="auto">
            <a:xfrm>
              <a:off x="3556349" y="355426"/>
              <a:ext cx="304799" cy="342900"/>
            </a:xfrm>
            <a:prstGeom prst="ellipse">
              <a:avLst/>
            </a:prstGeom>
            <a:noFill/>
            <a:ln w="19050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r">
                <a:spcBef>
                  <a:spcPct val="0"/>
                </a:spcBef>
                <a:buFontTx/>
                <a:buNone/>
              </a:pPr>
              <a:endParaRPr lang="en-US" altLang="en-US" sz="2400"/>
            </a:p>
          </p:txBody>
        </p:sp>
        <p:cxnSp>
          <p:nvCxnSpPr>
            <p:cNvPr id="75789" name="Straight Connector 21"/>
            <p:cNvCxnSpPr>
              <a:cxnSpLocks noChangeShapeType="1"/>
              <a:endCxn id="75788" idx="3"/>
            </p:cNvCxnSpPr>
            <p:nvPr/>
          </p:nvCxnSpPr>
          <p:spPr bwMode="auto">
            <a:xfrm flipV="1">
              <a:off x="2971800" y="648109"/>
              <a:ext cx="629186" cy="368475"/>
            </a:xfrm>
            <a:prstGeom prst="line">
              <a:avLst/>
            </a:prstGeom>
            <a:noFill/>
            <a:ln w="22225" cap="sq" algn="ctr">
              <a:solidFill>
                <a:srgbClr val="66FF33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" grpId="0" animBg="1"/>
      <p:bldP spid="17" grpId="0" animBg="1"/>
    </p:bld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6802" name="Picture 8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414" t="50935" r="2296" b="-4387"/>
          <a:stretch>
            <a:fillRect/>
          </a:stretch>
        </p:blipFill>
        <p:spPr bwMode="auto">
          <a:xfrm>
            <a:off x="604838" y="76200"/>
            <a:ext cx="7934325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Text Box 7"/>
          <p:cNvSpPr txBox="1">
            <a:spLocks noChangeArrowheads="1"/>
          </p:cNvSpPr>
          <p:nvPr/>
        </p:nvSpPr>
        <p:spPr bwMode="auto">
          <a:xfrm>
            <a:off x="7040563" y="14288"/>
            <a:ext cx="1341437" cy="519112"/>
          </a:xfrm>
          <a:prstGeom prst="rect">
            <a:avLst/>
          </a:prstGeom>
          <a:noFill/>
          <a:ln w="38100" cap="sq">
            <a:noFill/>
            <a:miter lim="800000"/>
            <a:headEnd/>
            <a:tailEnd/>
          </a:ln>
          <a:effectLst/>
        </p:spPr>
        <p:txBody>
          <a:bodyPr wrap="none" lIns="274320" rIns="274320">
            <a:spAutoFit/>
          </a:bodyPr>
          <a:lstStyle/>
          <a:p>
            <a:pPr eaLnBrk="0" hangingPunct="0">
              <a:defRPr/>
            </a:pPr>
            <a:r>
              <a:rPr lang="en-US">
                <a:solidFill>
                  <a:schemeClr val="hlink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Proof</a:t>
            </a:r>
          </a:p>
        </p:txBody>
      </p:sp>
      <p:sp>
        <p:nvSpPr>
          <p:cNvPr id="9" name="Freeform 10"/>
          <p:cNvSpPr>
            <a:spLocks/>
          </p:cNvSpPr>
          <p:nvPr/>
        </p:nvSpPr>
        <p:spPr bwMode="auto">
          <a:xfrm>
            <a:off x="1093788" y="381000"/>
            <a:ext cx="127000" cy="546100"/>
          </a:xfrm>
          <a:custGeom>
            <a:avLst/>
            <a:gdLst>
              <a:gd name="connsiteX0" fmla="*/ 0 w 7324"/>
              <a:gd name="connsiteY0" fmla="*/ 10000 h 10000"/>
              <a:gd name="connsiteX1" fmla="*/ 5919 w 7324"/>
              <a:gd name="connsiteY1" fmla="*/ 6780 h 10000"/>
              <a:gd name="connsiteX2" fmla="*/ 6919 w 7324"/>
              <a:gd name="connsiteY2" fmla="*/ 0 h 10000"/>
              <a:gd name="connsiteX0" fmla="*/ 0 w 10553"/>
              <a:gd name="connsiteY0" fmla="*/ 5661 h 5661"/>
              <a:gd name="connsiteX1" fmla="*/ 8082 w 10553"/>
              <a:gd name="connsiteY1" fmla="*/ 2441 h 5661"/>
              <a:gd name="connsiteX2" fmla="*/ 10000 w 10553"/>
              <a:gd name="connsiteY2" fmla="*/ 0 h 5661"/>
              <a:gd name="connsiteX0" fmla="*/ 0 w 10000"/>
              <a:gd name="connsiteY0" fmla="*/ 10000 h 10000"/>
              <a:gd name="connsiteX1" fmla="*/ 5980 w 10000"/>
              <a:gd name="connsiteY1" fmla="*/ 5748 h 10000"/>
              <a:gd name="connsiteX2" fmla="*/ 9476 w 10000"/>
              <a:gd name="connsiteY2" fmla="*/ 0 h 10000"/>
              <a:gd name="connsiteX0" fmla="*/ 0 w 8182"/>
              <a:gd name="connsiteY0" fmla="*/ 10000 h 10000"/>
              <a:gd name="connsiteX1" fmla="*/ 5980 w 8182"/>
              <a:gd name="connsiteY1" fmla="*/ 5748 h 10000"/>
              <a:gd name="connsiteX2" fmla="*/ 7658 w 8182"/>
              <a:gd name="connsiteY2" fmla="*/ 0 h 10000"/>
              <a:gd name="connsiteX0" fmla="*/ 500 w 2606"/>
              <a:gd name="connsiteY0" fmla="*/ 11594 h 11594"/>
              <a:gd name="connsiteX1" fmla="*/ 373 w 2606"/>
              <a:gd name="connsiteY1" fmla="*/ 5748 h 11594"/>
              <a:gd name="connsiteX2" fmla="*/ 2424 w 2606"/>
              <a:gd name="connsiteY2" fmla="*/ 0 h 11594"/>
              <a:gd name="connsiteX0" fmla="*/ 1916 w 9997"/>
              <a:gd name="connsiteY0" fmla="*/ 10000 h 10000"/>
              <a:gd name="connsiteX1" fmla="*/ 1428 w 9997"/>
              <a:gd name="connsiteY1" fmla="*/ 4958 h 10000"/>
              <a:gd name="connsiteX2" fmla="*/ 9299 w 9997"/>
              <a:gd name="connsiteY2" fmla="*/ 0 h 10000"/>
              <a:gd name="connsiteX0" fmla="*/ 9415 w 17120"/>
              <a:gd name="connsiteY0" fmla="*/ 10000 h 10000"/>
              <a:gd name="connsiteX1" fmla="*/ 997 w 17120"/>
              <a:gd name="connsiteY1" fmla="*/ 3125 h 10000"/>
              <a:gd name="connsiteX2" fmla="*/ 16800 w 17120"/>
              <a:gd name="connsiteY2" fmla="*/ 0 h 10000"/>
              <a:gd name="connsiteX0" fmla="*/ 8477 w 16103"/>
              <a:gd name="connsiteY0" fmla="*/ 10000 h 10000"/>
              <a:gd name="connsiteX1" fmla="*/ 59 w 16103"/>
              <a:gd name="connsiteY1" fmla="*/ 3125 h 10000"/>
              <a:gd name="connsiteX2" fmla="*/ 15862 w 16103"/>
              <a:gd name="connsiteY2" fmla="*/ 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6103" h="10000">
                <a:moveTo>
                  <a:pt x="8477" y="10000"/>
                </a:moveTo>
                <a:cubicBezTo>
                  <a:pt x="17335" y="8684"/>
                  <a:pt x="-1169" y="5709"/>
                  <a:pt x="59" y="3125"/>
                </a:cubicBezTo>
                <a:cubicBezTo>
                  <a:pt x="1287" y="541"/>
                  <a:pt x="18318" y="1550"/>
                  <a:pt x="15862" y="0"/>
                </a:cubicBezTo>
              </a:path>
            </a:pathLst>
          </a:custGeom>
          <a:noFill/>
          <a:ln w="38100" cap="sq" cmpd="sng">
            <a:solidFill>
              <a:schemeClr val="hlink"/>
            </a:solidFill>
            <a:prstDash val="solid"/>
            <a:round/>
            <a:headEnd type="stealth" w="lg" len="lg"/>
            <a:tailEnd type="none" w="med" len="med"/>
          </a:ln>
          <a:effectLst/>
        </p:spPr>
        <p:txBody>
          <a:bodyPr lIns="274320" rIns="274320">
            <a:spAutoFit/>
          </a:bodyPr>
          <a:lstStyle/>
          <a:p>
            <a:pPr eaLnBrk="0" hangingPunct="0">
              <a:defRPr/>
            </a:pPr>
            <a:endParaRPr lang="en-CA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pic>
        <p:nvPicPr>
          <p:cNvPr id="76805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3438" y="1752600"/>
            <a:ext cx="7477125" cy="4686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 cap="sq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/>
          <p:cNvSpPr>
            <a:spLocks noChangeArrowheads="1"/>
          </p:cNvSpPr>
          <p:nvPr/>
        </p:nvSpPr>
        <p:spPr bwMode="auto">
          <a:xfrm>
            <a:off x="2157413" y="641350"/>
            <a:ext cx="4883150" cy="31115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6807" name="Oval 7"/>
          <p:cNvSpPr>
            <a:spLocks noChangeArrowheads="1"/>
          </p:cNvSpPr>
          <p:nvPr/>
        </p:nvSpPr>
        <p:spPr bwMode="auto">
          <a:xfrm>
            <a:off x="2692400" y="952500"/>
            <a:ext cx="304800" cy="342900"/>
          </a:xfrm>
          <a:prstGeom prst="ellipse">
            <a:avLst/>
          </a:prstGeom>
          <a:noFill/>
          <a:ln w="1905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16" name="Rectangle 15"/>
          <p:cNvSpPr>
            <a:spLocks noChangeArrowheads="1"/>
          </p:cNvSpPr>
          <p:nvPr/>
        </p:nvSpPr>
        <p:spPr bwMode="auto">
          <a:xfrm>
            <a:off x="1598613" y="4089400"/>
            <a:ext cx="3319462" cy="177800"/>
          </a:xfrm>
          <a:prstGeom prst="rect">
            <a:avLst/>
          </a:prstGeom>
          <a:noFill/>
          <a:ln w="19050">
            <a:solidFill>
              <a:srgbClr val="66FF33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  <p:sp>
        <p:nvSpPr>
          <p:cNvPr id="76809" name="Oval 13"/>
          <p:cNvSpPr>
            <a:spLocks noChangeArrowheads="1"/>
          </p:cNvSpPr>
          <p:nvPr/>
        </p:nvSpPr>
        <p:spPr bwMode="auto">
          <a:xfrm>
            <a:off x="4711700" y="977900"/>
            <a:ext cx="414338" cy="342900"/>
          </a:xfrm>
          <a:prstGeom prst="ellipse">
            <a:avLst/>
          </a:prstGeom>
          <a:noFill/>
          <a:ln w="19050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>
              <a:spcBef>
                <a:spcPct val="0"/>
              </a:spcBef>
              <a:buFontTx/>
              <a:buNone/>
            </a:pPr>
            <a:endParaRPr lang="en-US" altLang="en-US" sz="24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16" grpId="0" animBg="1"/>
    </p:bldLst>
  </p:timing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r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CA" sz="32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31693</TotalTime>
  <Words>7230</Words>
  <Application>Microsoft Office PowerPoint</Application>
  <PresentationFormat>On-screen Show (4:3)</PresentationFormat>
  <Paragraphs>1592</Paragraphs>
  <Slides>175</Slides>
  <Notes>103</Notes>
  <HiddenSlides>0</HiddenSlides>
  <MMClips>0</MMClips>
  <ScaleCrop>false</ScaleCrop>
  <HeadingPairs>
    <vt:vector size="8" baseType="variant">
      <vt:variant>
        <vt:lpstr>Fonts Used</vt:lpstr>
      </vt:variant>
      <vt:variant>
        <vt:i4>9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175</vt:i4>
      </vt:variant>
    </vt:vector>
  </HeadingPairs>
  <TitlesOfParts>
    <vt:vector size="186" baseType="lpstr">
      <vt:lpstr>Arial</vt:lpstr>
      <vt:lpstr>Arial Rounded MT Bold</vt:lpstr>
      <vt:lpstr>Cambria Math</vt:lpstr>
      <vt:lpstr>Comic Sans MS</vt:lpstr>
      <vt:lpstr>Garamond</vt:lpstr>
      <vt:lpstr>Symbol</vt:lpstr>
      <vt:lpstr>Times New Roman</vt:lpstr>
      <vt:lpstr>Wingdings</vt:lpstr>
      <vt:lpstr>WP MathA</vt:lpstr>
      <vt:lpstr>Default Design</vt:lpstr>
      <vt:lpstr>Equation</vt:lpstr>
      <vt:lpstr>First Order Logic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Reals</vt:lpstr>
      <vt:lpstr>Playing Game</vt:lpstr>
      <vt:lpstr>Playing Game</vt:lpstr>
      <vt:lpstr>Playing Game</vt:lpstr>
      <vt:lpstr>Playing Game</vt:lpstr>
      <vt:lpstr>Playing Game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Classifying Functions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Harder for 4111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End</vt:lpstr>
      <vt:lpstr>Understand Quantifiers!!!</vt:lpstr>
      <vt:lpstr>Understand Quantifiers!!!</vt:lpstr>
      <vt:lpstr>Understand Quantifiers!!!</vt:lpstr>
      <vt:lpstr>PowerPoint Presentation</vt:lpstr>
      <vt:lpstr>PowerPoint Presentation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Understand Quantifiers!!!</vt:lpstr>
      <vt:lpstr>Classifying Functions</vt:lpstr>
      <vt:lpstr>Classifying Functions</vt:lpstr>
      <vt:lpstr>Classifying Functions</vt:lpstr>
      <vt:lpstr>Implications</vt:lpstr>
      <vt:lpstr>Implications</vt:lpstr>
      <vt:lpstr>Implications</vt:lpstr>
      <vt:lpstr>Implications</vt:lpstr>
      <vt:lpstr>Implications</vt:lpstr>
      <vt:lpstr>Implications</vt:lpstr>
      <vt:lpstr>PowerPoint Presentation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The Time Complexity</vt:lpstr>
      <vt:lpstr>PowerPoint Presentation</vt:lpstr>
      <vt:lpstr>The Time Complexity</vt:lpstr>
      <vt:lpstr>The Time Complexity</vt:lpstr>
      <vt:lpstr>The Time Complexity</vt:lpstr>
      <vt:lpstr>The Time Complexity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Understand Quantifiers!!!</vt:lpstr>
      <vt:lpstr>Understand Quantifiers!!!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math</dc:title>
  <dc:creator>Jeff Edmonds</dc:creator>
  <cp:lastModifiedBy>Jeff Edmonds</cp:lastModifiedBy>
  <cp:revision>397</cp:revision>
  <dcterms:created xsi:type="dcterms:W3CDTF">2000-08-25T17:31:26Z</dcterms:created>
  <dcterms:modified xsi:type="dcterms:W3CDTF">2019-07-24T12:51:48Z</dcterms:modified>
</cp:coreProperties>
</file>